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18.xml" ContentType="application/vnd.openxmlformats-officedocument.presentationml.notesSlide+xml"/>
  <Override PartName="/ppt/charts/chart10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1.xml" ContentType="application/vnd.openxmlformats-officedocument.drawingml.chart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85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82" r:id="rId20"/>
    <p:sldId id="286" r:id="rId21"/>
    <p:sldId id="287" r:id="rId22"/>
    <p:sldId id="276" r:id="rId23"/>
    <p:sldId id="278" r:id="rId24"/>
    <p:sldId id="280" r:id="rId25"/>
    <p:sldId id="279" r:id="rId26"/>
  </p:sldIdLst>
  <p:sldSz cx="9144000" cy="6858000" type="screen4x3"/>
  <p:notesSz cx="6735763" cy="98663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E0"/>
    <a:srgbClr val="A1D8E6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433" autoAdjust="0"/>
  </p:normalViewPr>
  <p:slideViewPr>
    <p:cSldViewPr>
      <p:cViewPr varScale="1">
        <p:scale>
          <a:sx n="113" d="100"/>
          <a:sy n="113" d="100"/>
        </p:scale>
        <p:origin x="108" y="6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!work\2009-08\2009-08-25\shadow\091ppt\material\weiss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!work\2009-03-11\Shadow\051wu\Mug\error\error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!work\2009-03-11\Shadow\051wu\Mug\error\error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!work\2009-08\2009-08-25\shadow\091ppt\material\weis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!work\2009-08\2009-08-25\shadow\091ppt\material\weis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!work\2009-08\2009-08-21\shadow\091ppt\material\006stroke\result09\weight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!work\2009-08\2009-08-21\shadow\091ppt\material\006stroke\result09\weight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!work\2009-08\2009-08-21\shadow\091ppt\material\006stroke\result09\weight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!work\2009-08\2009-08-21\shadow\091ppt\material\006stroke\result09\weight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!work\2009-03-19\shadow\060stereofinlaysonfig6restorpaper\figure\work\energytimeplot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!work\2009-03-19\shadow\060stereofinlaysonfig6restorpaper\figure\work\energytimeplo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 w="25400">
              <a:solidFill>
                <a:schemeClr val="tx1"/>
              </a:solidFill>
            </a:ln>
          </c:spPr>
          <c:marker>
            <c:symbol val="none"/>
          </c:marker>
          <c:val>
            <c:numRef>
              <c:f>Sheet1!$D$4:$D$153</c:f>
              <c:numCache>
                <c:formatCode>General</c:formatCode>
                <c:ptCount val="150"/>
                <c:pt idx="0">
                  <c:v>1.5999175693034251</c:v>
                </c:pt>
                <c:pt idx="1">
                  <c:v>1.5841885656174099</c:v>
                </c:pt>
                <c:pt idx="2">
                  <c:v>1.5683834703767416</c:v>
                </c:pt>
                <c:pt idx="3">
                  <c:v>1.5525004807964147</c:v>
                </c:pt>
                <c:pt idx="4">
                  <c:v>1.536537711213358</c:v>
                </c:pt>
                <c:pt idx="5">
                  <c:v>1.5204931872560656</c:v>
                </c:pt>
                <c:pt idx="6">
                  <c:v>1.5043648394549578</c:v>
                </c:pt>
                <c:pt idx="7">
                  <c:v>1.4881504962249399</c:v>
                </c:pt>
                <c:pt idx="8">
                  <c:v>1.4718478761414335</c:v>
                </c:pt>
                <c:pt idx="9">
                  <c:v>1.4554545794190659</c:v>
                </c:pt>
                <c:pt idx="10">
                  <c:v>1.4389680784878718</c:v>
                </c:pt>
                <c:pt idx="11">
                  <c:v>1.4223857075448914</c:v>
                </c:pt>
                <c:pt idx="12">
                  <c:v>1.4057046509387816</c:v>
                </c:pt>
                <c:pt idx="13">
                  <c:v>1.3889219302208089</c:v>
                </c:pt>
                <c:pt idx="14">
                  <c:v>1.3720343896662763</c:v>
                </c:pt>
                <c:pt idx="15">
                  <c:v>1.3550386800353338</c:v>
                </c:pt>
                <c:pt idx="16">
                  <c:v>1.337931240298901</c:v>
                </c:pt>
                <c:pt idx="17">
                  <c:v>1.3207082770031671</c:v>
                </c:pt>
                <c:pt idx="18">
                  <c:v>1.3033657408815005</c:v>
                </c:pt>
                <c:pt idx="19">
                  <c:v>1.28589930024288</c:v>
                </c:pt>
                <c:pt idx="20">
                  <c:v>1.2683043105666734</c:v>
                </c:pt>
                <c:pt idx="21">
                  <c:v>1.250575779608992</c:v>
                </c:pt>
                <c:pt idx="22">
                  <c:v>1.2327083271690973</c:v>
                </c:pt>
                <c:pt idx="23">
                  <c:v>1.2146961384641637</c:v>
                </c:pt>
                <c:pt idx="24">
                  <c:v>1.1965329098046165</c:v>
                </c:pt>
                <c:pt idx="25">
                  <c:v>1.1782117849304847</c:v>
                </c:pt>
                <c:pt idx="26">
                  <c:v>1.1597252799359639</c:v>
                </c:pt>
                <c:pt idx="27">
                  <c:v>1.14106519413707</c:v>
                </c:pt>
                <c:pt idx="28">
                  <c:v>1.1222225034741045</c:v>
                </c:pt>
                <c:pt idx="29">
                  <c:v>1.1031872320090015</c:v>
                </c:pt>
                <c:pt idx="30">
                  <c:v>1.0839482956661357</c:v>
                </c:pt>
                <c:pt idx="31">
                  <c:v>1.0644933104054588</c:v>
                </c:pt>
                <c:pt idx="32">
                  <c:v>1.0448083542532283</c:v>
                </c:pt>
                <c:pt idx="33">
                  <c:v>1.0248776686508061</c:v>
                </c:pt>
                <c:pt idx="34">
                  <c:v>1.0046832787841218</c:v>
                </c:pt>
                <c:pt idx="35">
                  <c:v>0.98420450389609448</c:v>
                </c:pt>
                <c:pt idx="36">
                  <c:v>0.96341731533699759</c:v>
                </c:pt>
                <c:pt idx="37">
                  <c:v>0.9422934792921307</c:v>
                </c:pt>
                <c:pt idx="38">
                  <c:v>0.92079938740305678</c:v>
                </c:pt>
                <c:pt idx="39">
                  <c:v>0.89889442191131763</c:v>
                </c:pt>
                <c:pt idx="40">
                  <c:v>0.87652860304277802</c:v>
                </c:pt>
                <c:pt idx="41">
                  <c:v>0.85363908494385565</c:v>
                </c:pt>
                <c:pt idx="42">
                  <c:v>0.83014471405187729</c:v>
                </c:pt>
                <c:pt idx="43">
                  <c:v>0.80593712918615457</c:v>
                </c:pt>
                <c:pt idx="44">
                  <c:v>0.78086521018823662</c:v>
                </c:pt>
                <c:pt idx="45">
                  <c:v>0.75470541155926218</c:v>
                </c:pt>
                <c:pt idx="46">
                  <c:v>0.72709776331201614</c:v>
                </c:pt>
                <c:pt idx="47">
                  <c:v>0.69737926536215322</c:v>
                </c:pt>
                <c:pt idx="48">
                  <c:v>0.66397530211357791</c:v>
                </c:pt>
                <c:pt idx="49">
                  <c:v>0.6155722066724586</c:v>
                </c:pt>
                <c:pt idx="50">
                  <c:v>0.64673883212213912</c:v>
                </c:pt>
                <c:pt idx="51">
                  <c:v>0.66290363451720424</c:v>
                </c:pt>
                <c:pt idx="52">
                  <c:v>0.67537758170127649</c:v>
                </c:pt>
                <c:pt idx="53">
                  <c:v>0.68573257376900465</c:v>
                </c:pt>
                <c:pt idx="54">
                  <c:v>0.69462887043755861</c:v>
                </c:pt>
                <c:pt idx="55">
                  <c:v>0.7024236678161615</c:v>
                </c:pt>
                <c:pt idx="56">
                  <c:v>0.70933769505571598</c:v>
                </c:pt>
                <c:pt idx="57">
                  <c:v>0.71551920413385361</c:v>
                </c:pt>
                <c:pt idx="58">
                  <c:v>0.72107362635358974</c:v>
                </c:pt>
                <c:pt idx="59">
                  <c:v>0.72607911323058605</c:v>
                </c:pt>
                <c:pt idx="60">
                  <c:v>0.73059542520120335</c:v>
                </c:pt>
                <c:pt idx="61">
                  <c:v>0.73466936118775428</c:v>
                </c:pt>
                <c:pt idx="62">
                  <c:v>0.73833824958030092</c:v>
                </c:pt>
                <c:pt idx="63">
                  <c:v>0.74163228657592661</c:v>
                </c:pt>
                <c:pt idx="64">
                  <c:v>0.74457615535916155</c:v>
                </c:pt>
                <c:pt idx="65">
                  <c:v>0.74719017816619671</c:v>
                </c:pt>
                <c:pt idx="66">
                  <c:v>0.74949115432273361</c:v>
                </c:pt>
                <c:pt idx="67">
                  <c:v>0.75149298070636639</c:v>
                </c:pt>
                <c:pt idx="68">
                  <c:v>0.75320711729753864</c:v>
                </c:pt>
                <c:pt idx="69">
                  <c:v>0.75464293958848983</c:v>
                </c:pt>
                <c:pt idx="70">
                  <c:v>0.75580800627364475</c:v>
                </c:pt>
                <c:pt idx="71">
                  <c:v>0.75670826186076634</c:v>
                </c:pt>
                <c:pt idx="72">
                  <c:v>0.75734818788787805</c:v>
                </c:pt>
                <c:pt idx="73">
                  <c:v>0.75773091226684752</c:v>
                </c:pt>
                <c:pt idx="74">
                  <c:v>0.75785828325520099</c:v>
                </c:pt>
                <c:pt idx="75">
                  <c:v>0.75773091226684752</c:v>
                </c:pt>
                <c:pt idx="76">
                  <c:v>0.75734818788787805</c:v>
                </c:pt>
                <c:pt idx="77">
                  <c:v>0.75670826186076634</c:v>
                </c:pt>
                <c:pt idx="78">
                  <c:v>0.75580800627364475</c:v>
                </c:pt>
                <c:pt idx="79">
                  <c:v>0.75464293958848983</c:v>
                </c:pt>
                <c:pt idx="80">
                  <c:v>0.75320711729753864</c:v>
                </c:pt>
                <c:pt idx="81">
                  <c:v>0.75149298070636639</c:v>
                </c:pt>
                <c:pt idx="82">
                  <c:v>0.74949115432273361</c:v>
                </c:pt>
                <c:pt idx="83">
                  <c:v>0.74719017816619671</c:v>
                </c:pt>
                <c:pt idx="84">
                  <c:v>0.74457615535916155</c:v>
                </c:pt>
                <c:pt idx="85">
                  <c:v>0.74163228657592661</c:v>
                </c:pt>
                <c:pt idx="86">
                  <c:v>0.73833824958030092</c:v>
                </c:pt>
                <c:pt idx="87">
                  <c:v>0.73466936118775428</c:v>
                </c:pt>
                <c:pt idx="88">
                  <c:v>0.73059542520120335</c:v>
                </c:pt>
                <c:pt idx="89">
                  <c:v>0.72607911323058605</c:v>
                </c:pt>
                <c:pt idx="90">
                  <c:v>0.72107362635358974</c:v>
                </c:pt>
                <c:pt idx="91">
                  <c:v>0.71551920413385361</c:v>
                </c:pt>
                <c:pt idx="92">
                  <c:v>0.70933769505571598</c:v>
                </c:pt>
                <c:pt idx="93">
                  <c:v>0.7024236678161615</c:v>
                </c:pt>
                <c:pt idx="94">
                  <c:v>0.69462887043755861</c:v>
                </c:pt>
                <c:pt idx="95">
                  <c:v>0.68573257376900465</c:v>
                </c:pt>
                <c:pt idx="96">
                  <c:v>0.67537758170127649</c:v>
                </c:pt>
                <c:pt idx="97">
                  <c:v>0.66290363451720424</c:v>
                </c:pt>
                <c:pt idx="98">
                  <c:v>0.64673883212213912</c:v>
                </c:pt>
                <c:pt idx="99">
                  <c:v>0.6155722066724586</c:v>
                </c:pt>
                <c:pt idx="100">
                  <c:v>0.66397530211357791</c:v>
                </c:pt>
                <c:pt idx="101">
                  <c:v>0.69737926536215322</c:v>
                </c:pt>
                <c:pt idx="102">
                  <c:v>0.72709776331201614</c:v>
                </c:pt>
                <c:pt idx="103">
                  <c:v>0.75470541155926218</c:v>
                </c:pt>
                <c:pt idx="104">
                  <c:v>0.78086521018823662</c:v>
                </c:pt>
                <c:pt idx="105">
                  <c:v>0.80593712918615457</c:v>
                </c:pt>
                <c:pt idx="106">
                  <c:v>0.83014471405187729</c:v>
                </c:pt>
                <c:pt idx="107">
                  <c:v>0.85363908494385565</c:v>
                </c:pt>
                <c:pt idx="108">
                  <c:v>0.87652860304277813</c:v>
                </c:pt>
                <c:pt idx="109">
                  <c:v>0.89889442191131763</c:v>
                </c:pt>
                <c:pt idx="110">
                  <c:v>0.92079938740305711</c:v>
                </c:pt>
                <c:pt idx="111">
                  <c:v>0.9422934792921307</c:v>
                </c:pt>
                <c:pt idx="112">
                  <c:v>0.96341731533699759</c:v>
                </c:pt>
                <c:pt idx="113">
                  <c:v>0.98420450389609448</c:v>
                </c:pt>
                <c:pt idx="114">
                  <c:v>1.0046832787841218</c:v>
                </c:pt>
                <c:pt idx="115">
                  <c:v>1.0248776686508061</c:v>
                </c:pt>
                <c:pt idx="116">
                  <c:v>1.0448083542532283</c:v>
                </c:pt>
                <c:pt idx="117">
                  <c:v>1.0644933104054586</c:v>
                </c:pt>
                <c:pt idx="118">
                  <c:v>1.0839482956661355</c:v>
                </c:pt>
                <c:pt idx="119">
                  <c:v>1.1031872320090015</c:v>
                </c:pt>
                <c:pt idx="120">
                  <c:v>1.1222225034741045</c:v>
                </c:pt>
                <c:pt idx="121">
                  <c:v>1.14106519413707</c:v>
                </c:pt>
                <c:pt idx="122">
                  <c:v>1.1597252799359639</c:v>
                </c:pt>
                <c:pt idx="123">
                  <c:v>1.1782117849304847</c:v>
                </c:pt>
                <c:pt idx="124">
                  <c:v>1.1965329098046165</c:v>
                </c:pt>
                <c:pt idx="125">
                  <c:v>1.2146961384641637</c:v>
                </c:pt>
                <c:pt idx="126">
                  <c:v>1.2327083271690973</c:v>
                </c:pt>
                <c:pt idx="127">
                  <c:v>1.250575779608992</c:v>
                </c:pt>
                <c:pt idx="128">
                  <c:v>1.2683043105666734</c:v>
                </c:pt>
                <c:pt idx="129">
                  <c:v>1.28589930024288</c:v>
                </c:pt>
                <c:pt idx="130">
                  <c:v>1.3033657408815005</c:v>
                </c:pt>
                <c:pt idx="131">
                  <c:v>1.3207082770031671</c:v>
                </c:pt>
                <c:pt idx="132">
                  <c:v>1.337931240298901</c:v>
                </c:pt>
                <c:pt idx="133">
                  <c:v>1.3550386800353338</c:v>
                </c:pt>
                <c:pt idx="134">
                  <c:v>1.3720343896662781</c:v>
                </c:pt>
                <c:pt idx="135">
                  <c:v>1.3889219302208091</c:v>
                </c:pt>
                <c:pt idx="136">
                  <c:v>1.4057046509387816</c:v>
                </c:pt>
                <c:pt idx="137">
                  <c:v>1.4223857075448898</c:v>
                </c:pt>
                <c:pt idx="138">
                  <c:v>1.4389680784878698</c:v>
                </c:pt>
                <c:pt idx="139">
                  <c:v>1.4554545794190659</c:v>
                </c:pt>
                <c:pt idx="140">
                  <c:v>1.4718478761414335</c:v>
                </c:pt>
                <c:pt idx="141">
                  <c:v>1.4881504962249399</c:v>
                </c:pt>
                <c:pt idx="142">
                  <c:v>1.5043648394549578</c:v>
                </c:pt>
                <c:pt idx="143">
                  <c:v>1.5204931872560656</c:v>
                </c:pt>
                <c:pt idx="144">
                  <c:v>1.536537711213358</c:v>
                </c:pt>
                <c:pt idx="145">
                  <c:v>1.5525004807964147</c:v>
                </c:pt>
                <c:pt idx="146">
                  <c:v>1.5683834703767416</c:v>
                </c:pt>
                <c:pt idx="147">
                  <c:v>1.5841885656174099</c:v>
                </c:pt>
                <c:pt idx="148">
                  <c:v>1.5999175693034251</c:v>
                </c:pt>
                <c:pt idx="149">
                  <c:v>1.6155722066724578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348929056"/>
        <c:axId val="-348927968"/>
      </c:lineChart>
      <c:catAx>
        <c:axId val="-348929056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 w="12700">
            <a:solidFill>
              <a:schemeClr val="tx1"/>
            </a:solidFill>
          </a:ln>
        </c:spPr>
        <c:crossAx val="-348927968"/>
        <c:crosses val="autoZero"/>
        <c:auto val="1"/>
        <c:lblAlgn val="ctr"/>
        <c:lblOffset val="100"/>
        <c:tickMarkSkip val="50"/>
        <c:noMultiLvlLbl val="0"/>
      </c:catAx>
      <c:valAx>
        <c:axId val="-348927968"/>
        <c:scaling>
          <c:orientation val="minMax"/>
          <c:max val="1.8"/>
          <c:min val="0.4"/>
        </c:scaling>
        <c:delete val="0"/>
        <c:axPos val="l"/>
        <c:majorGridlines>
          <c:spPr>
            <a:ln w="12700">
              <a:solidFill>
                <a:schemeClr val="tx1"/>
              </a:solidFill>
            </a:ln>
          </c:spPr>
        </c:majorGridlines>
        <c:numFmt formatCode="General" sourceLinked="1"/>
        <c:majorTickMark val="none"/>
        <c:minorTickMark val="none"/>
        <c:tickLblPos val="none"/>
        <c:crossAx val="-348929056"/>
        <c:crosses val="autoZero"/>
        <c:crossBetween val="between"/>
        <c:majorUnit val="1.4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Sheet2!$A$1</c:f>
              <c:strCache>
                <c:ptCount val="1"/>
                <c:pt idx="0">
                  <c:v>Finlayson's result</c:v>
                </c:pt>
              </c:strCache>
            </c:strRef>
          </c:tx>
          <c:spPr>
            <a:ln w="19050">
              <a:solidFill>
                <a:schemeClr val="accent5"/>
              </a:solidFill>
              <a:prstDash val="solid"/>
            </a:ln>
          </c:spPr>
          <c:marker>
            <c:symbol val="none"/>
          </c:marker>
          <c:val>
            <c:numRef>
              <c:f>Sheet2!$A$2:$A$52</c:f>
              <c:numCache>
                <c:formatCode>General</c:formatCode>
                <c:ptCount val="51"/>
                <c:pt idx="0">
                  <c:v>12.562609670000095</c:v>
                </c:pt>
                <c:pt idx="1">
                  <c:v>12.562609670000095</c:v>
                </c:pt>
                <c:pt idx="2">
                  <c:v>12.562609670000095</c:v>
                </c:pt>
                <c:pt idx="3">
                  <c:v>12.562609670000095</c:v>
                </c:pt>
                <c:pt idx="4">
                  <c:v>12.562609670000095</c:v>
                </c:pt>
                <c:pt idx="5">
                  <c:v>12.562609670000095</c:v>
                </c:pt>
                <c:pt idx="6">
                  <c:v>12.562609670000095</c:v>
                </c:pt>
                <c:pt idx="7">
                  <c:v>12.562609670000095</c:v>
                </c:pt>
                <c:pt idx="8">
                  <c:v>12.562609670000095</c:v>
                </c:pt>
                <c:pt idx="9">
                  <c:v>12.562609670000095</c:v>
                </c:pt>
                <c:pt idx="10">
                  <c:v>12.562609670000095</c:v>
                </c:pt>
                <c:pt idx="11">
                  <c:v>12.562609670000095</c:v>
                </c:pt>
                <c:pt idx="12">
                  <c:v>12.562609670000095</c:v>
                </c:pt>
                <c:pt idx="13">
                  <c:v>12.562609670000095</c:v>
                </c:pt>
                <c:pt idx="14">
                  <c:v>12.562609670000095</c:v>
                </c:pt>
                <c:pt idx="15">
                  <c:v>12.562609670000095</c:v>
                </c:pt>
                <c:pt idx="16">
                  <c:v>12.562609670000095</c:v>
                </c:pt>
                <c:pt idx="17">
                  <c:v>12.562609670000095</c:v>
                </c:pt>
                <c:pt idx="18">
                  <c:v>12.562609670000095</c:v>
                </c:pt>
                <c:pt idx="19">
                  <c:v>12.562609670000095</c:v>
                </c:pt>
                <c:pt idx="20">
                  <c:v>12.562609670000095</c:v>
                </c:pt>
                <c:pt idx="21">
                  <c:v>12.562609670000095</c:v>
                </c:pt>
                <c:pt idx="22">
                  <c:v>12.562609670000095</c:v>
                </c:pt>
                <c:pt idx="23">
                  <c:v>12.562609670000095</c:v>
                </c:pt>
                <c:pt idx="24">
                  <c:v>12.562609670000095</c:v>
                </c:pt>
                <c:pt idx="25">
                  <c:v>12.562609670000095</c:v>
                </c:pt>
                <c:pt idx="26">
                  <c:v>12.562609670000095</c:v>
                </c:pt>
                <c:pt idx="27">
                  <c:v>12.562609670000095</c:v>
                </c:pt>
                <c:pt idx="28">
                  <c:v>12.562609670000095</c:v>
                </c:pt>
                <c:pt idx="29">
                  <c:v>12.562609670000095</c:v>
                </c:pt>
                <c:pt idx="30">
                  <c:v>12.562609670000095</c:v>
                </c:pt>
                <c:pt idx="31">
                  <c:v>12.562609670000095</c:v>
                </c:pt>
                <c:pt idx="32">
                  <c:v>12.562609670000095</c:v>
                </c:pt>
                <c:pt idx="33">
                  <c:v>12.562609670000095</c:v>
                </c:pt>
                <c:pt idx="34">
                  <c:v>12.562609670000095</c:v>
                </c:pt>
                <c:pt idx="35">
                  <c:v>12.562609670000095</c:v>
                </c:pt>
                <c:pt idx="36">
                  <c:v>12.562609670000095</c:v>
                </c:pt>
                <c:pt idx="37">
                  <c:v>12.562609670000095</c:v>
                </c:pt>
                <c:pt idx="38">
                  <c:v>12.562609670000095</c:v>
                </c:pt>
                <c:pt idx="39">
                  <c:v>12.562609670000095</c:v>
                </c:pt>
                <c:pt idx="40">
                  <c:v>12.562609670000095</c:v>
                </c:pt>
                <c:pt idx="41">
                  <c:v>12.562609670000095</c:v>
                </c:pt>
                <c:pt idx="42">
                  <c:v>12.562609670000095</c:v>
                </c:pt>
                <c:pt idx="43">
                  <c:v>12.562609670000095</c:v>
                </c:pt>
                <c:pt idx="44">
                  <c:v>12.562609670000095</c:v>
                </c:pt>
                <c:pt idx="45">
                  <c:v>12.562609670000095</c:v>
                </c:pt>
                <c:pt idx="46">
                  <c:v>12.562609670000095</c:v>
                </c:pt>
                <c:pt idx="47">
                  <c:v>12.562609670000095</c:v>
                </c:pt>
                <c:pt idx="48">
                  <c:v>12.562609670000095</c:v>
                </c:pt>
                <c:pt idx="49">
                  <c:v>12.562609670000095</c:v>
                </c:pt>
                <c:pt idx="50">
                  <c:v>12.562609670000095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Sheet2!$B$1</c:f>
              <c:strCache>
                <c:ptCount val="1"/>
                <c:pt idx="0">
                  <c:v>Wu's result</c:v>
                </c:pt>
              </c:strCache>
            </c:strRef>
          </c:tx>
          <c:spPr>
            <a:ln w="19050">
              <a:solidFill>
                <a:schemeClr val="accent6"/>
              </a:solidFill>
              <a:prstDash val="solid"/>
            </a:ln>
          </c:spPr>
          <c:marker>
            <c:symbol val="none"/>
          </c:marker>
          <c:val>
            <c:numRef>
              <c:f>Sheet2!$B$2:$B$52</c:f>
              <c:numCache>
                <c:formatCode>General</c:formatCode>
                <c:ptCount val="51"/>
                <c:pt idx="0">
                  <c:v>7.9716863544254783</c:v>
                </c:pt>
                <c:pt idx="1">
                  <c:v>7.9716863544254783</c:v>
                </c:pt>
                <c:pt idx="2">
                  <c:v>7.9716863544254801</c:v>
                </c:pt>
                <c:pt idx="3">
                  <c:v>7.9716863544254801</c:v>
                </c:pt>
                <c:pt idx="4">
                  <c:v>7.9716863544254801</c:v>
                </c:pt>
                <c:pt idx="5">
                  <c:v>7.9716863544254801</c:v>
                </c:pt>
                <c:pt idx="6">
                  <c:v>7.9716863544254801</c:v>
                </c:pt>
                <c:pt idx="7">
                  <c:v>7.9716863544254801</c:v>
                </c:pt>
                <c:pt idx="8">
                  <c:v>7.9716863544254801</c:v>
                </c:pt>
                <c:pt idx="9">
                  <c:v>7.9716863544254801</c:v>
                </c:pt>
                <c:pt idx="10">
                  <c:v>7.9716863544254801</c:v>
                </c:pt>
                <c:pt idx="11">
                  <c:v>7.9716863544254801</c:v>
                </c:pt>
                <c:pt idx="12">
                  <c:v>7.9716863544254801</c:v>
                </c:pt>
                <c:pt idx="13">
                  <c:v>7.9716863544254801</c:v>
                </c:pt>
                <c:pt idx="14">
                  <c:v>7.9716863544254801</c:v>
                </c:pt>
                <c:pt idx="15">
                  <c:v>7.9716863544254801</c:v>
                </c:pt>
                <c:pt idx="16">
                  <c:v>7.9716863544254801</c:v>
                </c:pt>
                <c:pt idx="17">
                  <c:v>7.9716863544254801</c:v>
                </c:pt>
                <c:pt idx="18">
                  <c:v>7.9716863544254801</c:v>
                </c:pt>
                <c:pt idx="19">
                  <c:v>7.9716863544254801</c:v>
                </c:pt>
                <c:pt idx="20">
                  <c:v>7.9716863544254801</c:v>
                </c:pt>
                <c:pt idx="21">
                  <c:v>7.9716863544254801</c:v>
                </c:pt>
                <c:pt idx="22">
                  <c:v>7.9716863544254801</c:v>
                </c:pt>
                <c:pt idx="23">
                  <c:v>7.9716863544254801</c:v>
                </c:pt>
                <c:pt idx="24">
                  <c:v>7.9716863544254801</c:v>
                </c:pt>
                <c:pt idx="25">
                  <c:v>7.9716863544254801</c:v>
                </c:pt>
                <c:pt idx="26">
                  <c:v>7.9716863544254801</c:v>
                </c:pt>
                <c:pt idx="27">
                  <c:v>7.9716863544254801</c:v>
                </c:pt>
                <c:pt idx="28">
                  <c:v>7.9716863544254801</c:v>
                </c:pt>
                <c:pt idx="29">
                  <c:v>7.9716863544254801</c:v>
                </c:pt>
                <c:pt idx="30">
                  <c:v>7.9716863544254801</c:v>
                </c:pt>
                <c:pt idx="31">
                  <c:v>7.9716863544254801</c:v>
                </c:pt>
                <c:pt idx="32">
                  <c:v>7.9716863544254801</c:v>
                </c:pt>
                <c:pt idx="33">
                  <c:v>7.9716863544254801</c:v>
                </c:pt>
                <c:pt idx="34">
                  <c:v>7.9716863544254801</c:v>
                </c:pt>
                <c:pt idx="35">
                  <c:v>7.9716863544254801</c:v>
                </c:pt>
                <c:pt idx="36">
                  <c:v>7.9716863544254801</c:v>
                </c:pt>
                <c:pt idx="37">
                  <c:v>7.9716863544254801</c:v>
                </c:pt>
                <c:pt idx="38">
                  <c:v>7.9716863544254801</c:v>
                </c:pt>
                <c:pt idx="39">
                  <c:v>7.9716863544254801</c:v>
                </c:pt>
                <c:pt idx="40">
                  <c:v>7.9716863544254801</c:v>
                </c:pt>
                <c:pt idx="41">
                  <c:v>7.9716863544254801</c:v>
                </c:pt>
                <c:pt idx="42">
                  <c:v>7.9716863544254801</c:v>
                </c:pt>
                <c:pt idx="43">
                  <c:v>7.9716863544254801</c:v>
                </c:pt>
                <c:pt idx="44">
                  <c:v>7.9716863544254801</c:v>
                </c:pt>
                <c:pt idx="45">
                  <c:v>7.9716863544254801</c:v>
                </c:pt>
                <c:pt idx="46">
                  <c:v>7.9716863544254801</c:v>
                </c:pt>
                <c:pt idx="47">
                  <c:v>7.9716863544254801</c:v>
                </c:pt>
                <c:pt idx="48">
                  <c:v>7.9716863544254801</c:v>
                </c:pt>
                <c:pt idx="49">
                  <c:v>7.9716863544254801</c:v>
                </c:pt>
                <c:pt idx="50">
                  <c:v>7.9716863544254801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Sheet2!$C$1</c:f>
              <c:strCache>
                <c:ptCount val="1"/>
                <c:pt idx="0">
                  <c:v>Our result</c:v>
                </c:pt>
              </c:strCache>
            </c:strRef>
          </c:tx>
          <c:spPr>
            <a:ln w="19050">
              <a:solidFill>
                <a:schemeClr val="accent2"/>
              </a:solidFill>
            </a:ln>
          </c:spPr>
          <c:marker>
            <c:symbol val="none"/>
          </c:marker>
          <c:val>
            <c:numRef>
              <c:f>Sheet2!$C$2:$C$52</c:f>
              <c:numCache>
                <c:formatCode>General</c:formatCode>
                <c:ptCount val="51"/>
                <c:pt idx="0">
                  <c:v>17.284053799999999</c:v>
                </c:pt>
                <c:pt idx="1">
                  <c:v>15.558955190000001</c:v>
                </c:pt>
                <c:pt idx="2">
                  <c:v>13.276027679999999</c:v>
                </c:pt>
                <c:pt idx="3">
                  <c:v>12.616167069999999</c:v>
                </c:pt>
                <c:pt idx="4">
                  <c:v>11.159216880000002</c:v>
                </c:pt>
                <c:pt idx="5">
                  <c:v>10.945278169999998</c:v>
                </c:pt>
                <c:pt idx="6">
                  <c:v>10.5123415</c:v>
                </c:pt>
                <c:pt idx="7">
                  <c:v>9.8575134300000027</c:v>
                </c:pt>
                <c:pt idx="8">
                  <c:v>9.3227014500000003</c:v>
                </c:pt>
                <c:pt idx="9">
                  <c:v>9.1912460300000003</c:v>
                </c:pt>
                <c:pt idx="10">
                  <c:v>8.8740444200000006</c:v>
                </c:pt>
                <c:pt idx="11">
                  <c:v>8.7362499199999988</c:v>
                </c:pt>
                <c:pt idx="12">
                  <c:v>8.3579692800000007</c:v>
                </c:pt>
                <c:pt idx="13">
                  <c:v>7.7495722799999855</c:v>
                </c:pt>
                <c:pt idx="14">
                  <c:v>7.5415668499999855</c:v>
                </c:pt>
                <c:pt idx="15">
                  <c:v>7.3677754399999555</c:v>
                </c:pt>
                <c:pt idx="16">
                  <c:v>7.2265996899999996</c:v>
                </c:pt>
                <c:pt idx="17">
                  <c:v>6.9355726200000003</c:v>
                </c:pt>
                <c:pt idx="18">
                  <c:v>6.8466787299999998</c:v>
                </c:pt>
                <c:pt idx="19">
                  <c:v>6.6762156499999845</c:v>
                </c:pt>
                <c:pt idx="20">
                  <c:v>6.6181335399999419</c:v>
                </c:pt>
                <c:pt idx="21">
                  <c:v>6.6368579900000002</c:v>
                </c:pt>
                <c:pt idx="22">
                  <c:v>6.5860757799999945</c:v>
                </c:pt>
                <c:pt idx="23">
                  <c:v>6.6077461199999945</c:v>
                </c:pt>
                <c:pt idx="24">
                  <c:v>6.6239237800000001</c:v>
                </c:pt>
                <c:pt idx="25">
                  <c:v>6.8085246099999646</c:v>
                </c:pt>
                <c:pt idx="26">
                  <c:v>7.2357120500000001</c:v>
                </c:pt>
                <c:pt idx="27">
                  <c:v>7.2748084100000003</c:v>
                </c:pt>
                <c:pt idx="28">
                  <c:v>7.1557106999999665</c:v>
                </c:pt>
                <c:pt idx="29">
                  <c:v>7.1445074099999655</c:v>
                </c:pt>
                <c:pt idx="30">
                  <c:v>7.1577753999999745</c:v>
                </c:pt>
                <c:pt idx="31">
                  <c:v>6.8276452999999755</c:v>
                </c:pt>
                <c:pt idx="32">
                  <c:v>6.6955366099999383</c:v>
                </c:pt>
                <c:pt idx="33">
                  <c:v>6.8577475499999645</c:v>
                </c:pt>
                <c:pt idx="34">
                  <c:v>6.9649224299999855</c:v>
                </c:pt>
                <c:pt idx="35">
                  <c:v>6.9616575200000002</c:v>
                </c:pt>
                <c:pt idx="36">
                  <c:v>7.0731334700000001</c:v>
                </c:pt>
                <c:pt idx="37">
                  <c:v>7.0342559800000002</c:v>
                </c:pt>
                <c:pt idx="38">
                  <c:v>6.9530858999999845</c:v>
                </c:pt>
                <c:pt idx="39">
                  <c:v>6.7351350800000001</c:v>
                </c:pt>
                <c:pt idx="40">
                  <c:v>6.5851335499999655</c:v>
                </c:pt>
                <c:pt idx="41">
                  <c:v>6.5443248699999383</c:v>
                </c:pt>
                <c:pt idx="42">
                  <c:v>6.5926132199999845</c:v>
                </c:pt>
                <c:pt idx="43">
                  <c:v>6.8425054599999537</c:v>
                </c:pt>
                <c:pt idx="44">
                  <c:v>6.7351269699999845</c:v>
                </c:pt>
                <c:pt idx="45">
                  <c:v>6.5968856799999456</c:v>
                </c:pt>
                <c:pt idx="46">
                  <c:v>6.5885438900000004</c:v>
                </c:pt>
                <c:pt idx="47">
                  <c:v>6.7663388299999845</c:v>
                </c:pt>
                <c:pt idx="48">
                  <c:v>6.8663201300000001</c:v>
                </c:pt>
                <c:pt idx="49">
                  <c:v>6.7682509399999855</c:v>
                </c:pt>
                <c:pt idx="50">
                  <c:v>6.6285247799999301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29155840"/>
        <c:axId val="-229152032"/>
      </c:lineChart>
      <c:catAx>
        <c:axId val="-229155840"/>
        <c:scaling>
          <c:orientation val="minMax"/>
        </c:scaling>
        <c:delete val="0"/>
        <c:axPos val="b"/>
        <c:majorTickMark val="out"/>
        <c:minorTickMark val="none"/>
        <c:tickLblPos val="none"/>
        <c:txPr>
          <a:bodyPr/>
          <a:lstStyle/>
          <a:p>
            <a:pPr>
              <a:defRPr lang="en-US"/>
            </a:pPr>
            <a:endParaRPr lang="ja-JP"/>
          </a:p>
        </c:txPr>
        <c:crossAx val="-229152032"/>
        <c:crosses val="autoZero"/>
        <c:auto val="1"/>
        <c:lblAlgn val="ctr"/>
        <c:lblOffset val="100"/>
        <c:noMultiLvlLbl val="0"/>
      </c:catAx>
      <c:valAx>
        <c:axId val="-2291520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one"/>
        <c:txPr>
          <a:bodyPr/>
          <a:lstStyle/>
          <a:p>
            <a:pPr>
              <a:defRPr lang="en-US"/>
            </a:pPr>
            <a:endParaRPr lang="ja-JP"/>
          </a:p>
        </c:txPr>
        <c:crossAx val="-229155840"/>
        <c:crosses val="autoZero"/>
        <c:crossBetween val="midCat"/>
        <c:majorUnit val="5"/>
      </c:valAx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Sheet2!$A$1</c:f>
              <c:strCache>
                <c:ptCount val="1"/>
                <c:pt idx="0">
                  <c:v>Finlayson's result</c:v>
                </c:pt>
              </c:strCache>
            </c:strRef>
          </c:tx>
          <c:spPr>
            <a:ln w="12700">
              <a:solidFill>
                <a:sysClr val="windowText" lastClr="000000"/>
              </a:solidFill>
              <a:prstDash val="lgDash"/>
            </a:ln>
          </c:spPr>
          <c:marker>
            <c:symbol val="none"/>
          </c:marker>
          <c:val>
            <c:numRef>
              <c:f>Sheet2!$A$2:$A$52</c:f>
              <c:numCache>
                <c:formatCode>General</c:formatCode>
                <c:ptCount val="51"/>
                <c:pt idx="0">
                  <c:v>12.562609670000102</c:v>
                </c:pt>
                <c:pt idx="1">
                  <c:v>12.562609670000102</c:v>
                </c:pt>
                <c:pt idx="2">
                  <c:v>12.562609670000102</c:v>
                </c:pt>
                <c:pt idx="3">
                  <c:v>12.562609670000102</c:v>
                </c:pt>
                <c:pt idx="4">
                  <c:v>12.562609670000102</c:v>
                </c:pt>
                <c:pt idx="5">
                  <c:v>12.562609670000102</c:v>
                </c:pt>
                <c:pt idx="6">
                  <c:v>12.562609670000102</c:v>
                </c:pt>
                <c:pt idx="7">
                  <c:v>12.562609670000102</c:v>
                </c:pt>
                <c:pt idx="8">
                  <c:v>12.562609670000102</c:v>
                </c:pt>
                <c:pt idx="9">
                  <c:v>12.562609670000102</c:v>
                </c:pt>
                <c:pt idx="10">
                  <c:v>12.562609670000102</c:v>
                </c:pt>
                <c:pt idx="11">
                  <c:v>12.562609670000102</c:v>
                </c:pt>
                <c:pt idx="12">
                  <c:v>12.562609670000102</c:v>
                </c:pt>
                <c:pt idx="13">
                  <c:v>12.562609670000102</c:v>
                </c:pt>
                <c:pt idx="14">
                  <c:v>12.562609670000102</c:v>
                </c:pt>
                <c:pt idx="15">
                  <c:v>12.562609670000102</c:v>
                </c:pt>
                <c:pt idx="16">
                  <c:v>12.562609670000102</c:v>
                </c:pt>
                <c:pt idx="17">
                  <c:v>12.562609670000102</c:v>
                </c:pt>
                <c:pt idx="18">
                  <c:v>12.562609670000102</c:v>
                </c:pt>
                <c:pt idx="19">
                  <c:v>12.562609670000102</c:v>
                </c:pt>
                <c:pt idx="20">
                  <c:v>12.562609670000102</c:v>
                </c:pt>
                <c:pt idx="21">
                  <c:v>12.562609670000102</c:v>
                </c:pt>
                <c:pt idx="22">
                  <c:v>12.562609670000102</c:v>
                </c:pt>
                <c:pt idx="23">
                  <c:v>12.562609670000102</c:v>
                </c:pt>
                <c:pt idx="24">
                  <c:v>12.562609670000102</c:v>
                </c:pt>
                <c:pt idx="25">
                  <c:v>12.562609670000102</c:v>
                </c:pt>
                <c:pt idx="26">
                  <c:v>12.562609670000102</c:v>
                </c:pt>
                <c:pt idx="27">
                  <c:v>12.562609670000102</c:v>
                </c:pt>
                <c:pt idx="28">
                  <c:v>12.562609670000102</c:v>
                </c:pt>
                <c:pt idx="29">
                  <c:v>12.562609670000102</c:v>
                </c:pt>
                <c:pt idx="30">
                  <c:v>12.562609670000102</c:v>
                </c:pt>
                <c:pt idx="31">
                  <c:v>12.562609670000102</c:v>
                </c:pt>
                <c:pt idx="32">
                  <c:v>12.562609670000102</c:v>
                </c:pt>
                <c:pt idx="33">
                  <c:v>12.562609670000102</c:v>
                </c:pt>
                <c:pt idx="34">
                  <c:v>12.562609670000102</c:v>
                </c:pt>
                <c:pt idx="35">
                  <c:v>12.562609670000102</c:v>
                </c:pt>
                <c:pt idx="36">
                  <c:v>12.562609670000102</c:v>
                </c:pt>
                <c:pt idx="37">
                  <c:v>12.562609670000102</c:v>
                </c:pt>
                <c:pt idx="38">
                  <c:v>12.562609670000102</c:v>
                </c:pt>
                <c:pt idx="39">
                  <c:v>12.562609670000102</c:v>
                </c:pt>
                <c:pt idx="40">
                  <c:v>12.562609670000102</c:v>
                </c:pt>
                <c:pt idx="41">
                  <c:v>12.562609670000102</c:v>
                </c:pt>
                <c:pt idx="42">
                  <c:v>12.562609670000102</c:v>
                </c:pt>
                <c:pt idx="43">
                  <c:v>12.562609670000102</c:v>
                </c:pt>
                <c:pt idx="44">
                  <c:v>12.562609670000102</c:v>
                </c:pt>
                <c:pt idx="45">
                  <c:v>12.562609670000102</c:v>
                </c:pt>
                <c:pt idx="46">
                  <c:v>12.562609670000102</c:v>
                </c:pt>
                <c:pt idx="47">
                  <c:v>12.562609670000102</c:v>
                </c:pt>
                <c:pt idx="48">
                  <c:v>12.562609670000102</c:v>
                </c:pt>
                <c:pt idx="49">
                  <c:v>12.562609670000102</c:v>
                </c:pt>
                <c:pt idx="50">
                  <c:v>12.562609670000102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Sheet2!$B$1</c:f>
              <c:strCache>
                <c:ptCount val="1"/>
                <c:pt idx="0">
                  <c:v>Wu's result</c:v>
                </c:pt>
              </c:strCache>
            </c:strRef>
          </c:tx>
          <c:spPr>
            <a:ln w="12700">
              <a:solidFill>
                <a:sysClr val="windowText" lastClr="000000"/>
              </a:solidFill>
              <a:prstDash val="lgDash"/>
            </a:ln>
          </c:spPr>
          <c:marker>
            <c:symbol val="none"/>
          </c:marker>
          <c:val>
            <c:numRef>
              <c:f>Sheet2!$B$2:$B$52</c:f>
              <c:numCache>
                <c:formatCode>General</c:formatCode>
                <c:ptCount val="51"/>
                <c:pt idx="0">
                  <c:v>7.9716863544254783</c:v>
                </c:pt>
                <c:pt idx="1">
                  <c:v>7.9716863544254783</c:v>
                </c:pt>
                <c:pt idx="2">
                  <c:v>7.9716863544254801</c:v>
                </c:pt>
                <c:pt idx="3">
                  <c:v>7.9716863544254801</c:v>
                </c:pt>
                <c:pt idx="4">
                  <c:v>7.9716863544254801</c:v>
                </c:pt>
                <c:pt idx="5">
                  <c:v>7.9716863544254801</c:v>
                </c:pt>
                <c:pt idx="6">
                  <c:v>7.9716863544254801</c:v>
                </c:pt>
                <c:pt idx="7">
                  <c:v>7.9716863544254801</c:v>
                </c:pt>
                <c:pt idx="8">
                  <c:v>7.9716863544254801</c:v>
                </c:pt>
                <c:pt idx="9">
                  <c:v>7.9716863544254801</c:v>
                </c:pt>
                <c:pt idx="10">
                  <c:v>7.9716863544254801</c:v>
                </c:pt>
                <c:pt idx="11">
                  <c:v>7.9716863544254801</c:v>
                </c:pt>
                <c:pt idx="12">
                  <c:v>7.9716863544254801</c:v>
                </c:pt>
                <c:pt idx="13">
                  <c:v>7.9716863544254801</c:v>
                </c:pt>
                <c:pt idx="14">
                  <c:v>7.9716863544254801</c:v>
                </c:pt>
                <c:pt idx="15">
                  <c:v>7.9716863544254801</c:v>
                </c:pt>
                <c:pt idx="16">
                  <c:v>7.9716863544254801</c:v>
                </c:pt>
                <c:pt idx="17">
                  <c:v>7.9716863544254801</c:v>
                </c:pt>
                <c:pt idx="18">
                  <c:v>7.9716863544254801</c:v>
                </c:pt>
                <c:pt idx="19">
                  <c:v>7.9716863544254801</c:v>
                </c:pt>
                <c:pt idx="20">
                  <c:v>7.9716863544254801</c:v>
                </c:pt>
                <c:pt idx="21">
                  <c:v>7.9716863544254801</c:v>
                </c:pt>
                <c:pt idx="22">
                  <c:v>7.9716863544254801</c:v>
                </c:pt>
                <c:pt idx="23">
                  <c:v>7.9716863544254801</c:v>
                </c:pt>
                <c:pt idx="24">
                  <c:v>7.9716863544254801</c:v>
                </c:pt>
                <c:pt idx="25">
                  <c:v>7.9716863544254801</c:v>
                </c:pt>
                <c:pt idx="26">
                  <c:v>7.9716863544254801</c:v>
                </c:pt>
                <c:pt idx="27">
                  <c:v>7.9716863544254801</c:v>
                </c:pt>
                <c:pt idx="28">
                  <c:v>7.9716863544254801</c:v>
                </c:pt>
                <c:pt idx="29">
                  <c:v>7.9716863544254801</c:v>
                </c:pt>
                <c:pt idx="30">
                  <c:v>7.9716863544254801</c:v>
                </c:pt>
                <c:pt idx="31">
                  <c:v>7.9716863544254801</c:v>
                </c:pt>
                <c:pt idx="32">
                  <c:v>7.9716863544254801</c:v>
                </c:pt>
                <c:pt idx="33">
                  <c:v>7.9716863544254801</c:v>
                </c:pt>
                <c:pt idx="34">
                  <c:v>7.9716863544254801</c:v>
                </c:pt>
                <c:pt idx="35">
                  <c:v>7.9716863544254801</c:v>
                </c:pt>
                <c:pt idx="36">
                  <c:v>7.9716863544254801</c:v>
                </c:pt>
                <c:pt idx="37">
                  <c:v>7.9716863544254801</c:v>
                </c:pt>
                <c:pt idx="38">
                  <c:v>7.9716863544254801</c:v>
                </c:pt>
                <c:pt idx="39">
                  <c:v>7.9716863544254801</c:v>
                </c:pt>
                <c:pt idx="40">
                  <c:v>7.9716863544254801</c:v>
                </c:pt>
                <c:pt idx="41">
                  <c:v>7.9716863544254801</c:v>
                </c:pt>
                <c:pt idx="42">
                  <c:v>7.9716863544254801</c:v>
                </c:pt>
                <c:pt idx="43">
                  <c:v>7.9716863544254801</c:v>
                </c:pt>
                <c:pt idx="44">
                  <c:v>7.9716863544254801</c:v>
                </c:pt>
                <c:pt idx="45">
                  <c:v>7.9716863544254801</c:v>
                </c:pt>
                <c:pt idx="46">
                  <c:v>7.9716863544254801</c:v>
                </c:pt>
                <c:pt idx="47">
                  <c:v>7.9716863544254801</c:v>
                </c:pt>
                <c:pt idx="48">
                  <c:v>7.9716863544254801</c:v>
                </c:pt>
                <c:pt idx="49">
                  <c:v>7.9716863544254801</c:v>
                </c:pt>
                <c:pt idx="50">
                  <c:v>7.9716863544254801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Sheet2!$C$1</c:f>
              <c:strCache>
                <c:ptCount val="1"/>
                <c:pt idx="0">
                  <c:v>Our result</c:v>
                </c:pt>
              </c:strCache>
            </c:strRef>
          </c:tx>
          <c:spPr>
            <a:ln w="12700">
              <a:solidFill>
                <a:sysClr val="windowText" lastClr="000000"/>
              </a:solidFill>
            </a:ln>
          </c:spPr>
          <c:marker>
            <c:symbol val="square"/>
            <c:size val="2"/>
            <c:spPr>
              <a:solidFill>
                <a:schemeClr val="tx1"/>
              </a:solidFill>
              <a:ln>
                <a:noFill/>
              </a:ln>
            </c:spPr>
          </c:marker>
          <c:val>
            <c:numRef>
              <c:f>Sheet2!$C$2:$C$52</c:f>
              <c:numCache>
                <c:formatCode>General</c:formatCode>
                <c:ptCount val="51"/>
                <c:pt idx="0">
                  <c:v>17.284053799999999</c:v>
                </c:pt>
                <c:pt idx="1">
                  <c:v>15.558955190000001</c:v>
                </c:pt>
                <c:pt idx="2">
                  <c:v>13.276027679999999</c:v>
                </c:pt>
                <c:pt idx="3">
                  <c:v>12.616167069999999</c:v>
                </c:pt>
                <c:pt idx="4">
                  <c:v>11.159216880000002</c:v>
                </c:pt>
                <c:pt idx="5">
                  <c:v>10.945278169999998</c:v>
                </c:pt>
                <c:pt idx="6">
                  <c:v>10.5123415</c:v>
                </c:pt>
                <c:pt idx="7">
                  <c:v>9.8575134300000027</c:v>
                </c:pt>
                <c:pt idx="8">
                  <c:v>9.3227014500000003</c:v>
                </c:pt>
                <c:pt idx="9">
                  <c:v>9.1912460300000003</c:v>
                </c:pt>
                <c:pt idx="10">
                  <c:v>8.8740444200000006</c:v>
                </c:pt>
                <c:pt idx="11">
                  <c:v>8.7362499199999988</c:v>
                </c:pt>
                <c:pt idx="12">
                  <c:v>8.3579692800000007</c:v>
                </c:pt>
                <c:pt idx="13">
                  <c:v>7.7495722799999855</c:v>
                </c:pt>
                <c:pt idx="14">
                  <c:v>7.5415668499999855</c:v>
                </c:pt>
                <c:pt idx="15">
                  <c:v>7.3677754399999538</c:v>
                </c:pt>
                <c:pt idx="16">
                  <c:v>7.2265996899999996</c:v>
                </c:pt>
                <c:pt idx="17">
                  <c:v>6.9355726200000003</c:v>
                </c:pt>
                <c:pt idx="18">
                  <c:v>6.8466787299999998</c:v>
                </c:pt>
                <c:pt idx="19">
                  <c:v>6.6762156499999845</c:v>
                </c:pt>
                <c:pt idx="20">
                  <c:v>6.6181335399999384</c:v>
                </c:pt>
                <c:pt idx="21">
                  <c:v>6.6368579900000002</c:v>
                </c:pt>
                <c:pt idx="22">
                  <c:v>6.5860757799999945</c:v>
                </c:pt>
                <c:pt idx="23">
                  <c:v>6.6077461199999945</c:v>
                </c:pt>
                <c:pt idx="24">
                  <c:v>6.6239237800000001</c:v>
                </c:pt>
                <c:pt idx="25">
                  <c:v>6.8085246099999646</c:v>
                </c:pt>
                <c:pt idx="26">
                  <c:v>7.2357120500000001</c:v>
                </c:pt>
                <c:pt idx="27">
                  <c:v>7.2748084100000003</c:v>
                </c:pt>
                <c:pt idx="28">
                  <c:v>7.1557106999999665</c:v>
                </c:pt>
                <c:pt idx="29">
                  <c:v>7.1445074099999655</c:v>
                </c:pt>
                <c:pt idx="30">
                  <c:v>7.1577753999999745</c:v>
                </c:pt>
                <c:pt idx="31">
                  <c:v>6.8276452999999755</c:v>
                </c:pt>
                <c:pt idx="32">
                  <c:v>6.6955366099999356</c:v>
                </c:pt>
                <c:pt idx="33">
                  <c:v>6.8577475499999645</c:v>
                </c:pt>
                <c:pt idx="34">
                  <c:v>6.9649224299999855</c:v>
                </c:pt>
                <c:pt idx="35">
                  <c:v>6.9616575200000002</c:v>
                </c:pt>
                <c:pt idx="36">
                  <c:v>7.0731334700000001</c:v>
                </c:pt>
                <c:pt idx="37">
                  <c:v>7.0342559800000002</c:v>
                </c:pt>
                <c:pt idx="38">
                  <c:v>6.9530858999999845</c:v>
                </c:pt>
                <c:pt idx="39">
                  <c:v>6.7351350800000001</c:v>
                </c:pt>
                <c:pt idx="40">
                  <c:v>6.5851335499999655</c:v>
                </c:pt>
                <c:pt idx="41">
                  <c:v>6.5443248699999357</c:v>
                </c:pt>
                <c:pt idx="42">
                  <c:v>6.5926132199999845</c:v>
                </c:pt>
                <c:pt idx="43">
                  <c:v>6.8425054599999502</c:v>
                </c:pt>
                <c:pt idx="44">
                  <c:v>6.7351269699999845</c:v>
                </c:pt>
                <c:pt idx="45">
                  <c:v>6.5968856799999438</c:v>
                </c:pt>
                <c:pt idx="46">
                  <c:v>6.5885438900000004</c:v>
                </c:pt>
                <c:pt idx="47">
                  <c:v>6.7663388299999845</c:v>
                </c:pt>
                <c:pt idx="48">
                  <c:v>6.8663201300000001</c:v>
                </c:pt>
                <c:pt idx="49">
                  <c:v>6.7682509399999855</c:v>
                </c:pt>
                <c:pt idx="50">
                  <c:v>6.6285247799999265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29162368"/>
        <c:axId val="-229161824"/>
      </c:lineChart>
      <c:catAx>
        <c:axId val="-229162368"/>
        <c:scaling>
          <c:orientation val="minMax"/>
        </c:scaling>
        <c:delete val="0"/>
        <c:axPos val="b"/>
        <c:majorTickMark val="out"/>
        <c:minorTickMark val="none"/>
        <c:tickLblPos val="none"/>
        <c:txPr>
          <a:bodyPr/>
          <a:lstStyle/>
          <a:p>
            <a:pPr>
              <a:defRPr lang="en-US"/>
            </a:pPr>
            <a:endParaRPr lang="ja-JP"/>
          </a:p>
        </c:txPr>
        <c:crossAx val="-229161824"/>
        <c:crosses val="autoZero"/>
        <c:auto val="1"/>
        <c:lblAlgn val="ctr"/>
        <c:lblOffset val="100"/>
        <c:noMultiLvlLbl val="0"/>
      </c:catAx>
      <c:valAx>
        <c:axId val="-2291618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one"/>
        <c:txPr>
          <a:bodyPr/>
          <a:lstStyle/>
          <a:p>
            <a:pPr>
              <a:defRPr lang="en-US"/>
            </a:pPr>
            <a:endParaRPr lang="ja-JP"/>
          </a:p>
        </c:txPr>
        <c:crossAx val="-229162368"/>
        <c:crosses val="autoZero"/>
        <c:crossBetween val="midCat"/>
        <c:majorUnit val="5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 w="25400">
              <a:solidFill>
                <a:schemeClr val="tx1"/>
              </a:solidFill>
            </a:ln>
          </c:spPr>
          <c:marker>
            <c:symbol val="none"/>
          </c:marker>
          <c:val>
            <c:numRef>
              <c:f>Sheet1!$C$4:$C$153</c:f>
              <c:numCache>
                <c:formatCode>General</c:formatCode>
                <c:ptCount val="150"/>
                <c:pt idx="0">
                  <c:v>1.48</c:v>
                </c:pt>
                <c:pt idx="1">
                  <c:v>1.46</c:v>
                </c:pt>
                <c:pt idx="2">
                  <c:v>1.44</c:v>
                </c:pt>
                <c:pt idx="3">
                  <c:v>1.42</c:v>
                </c:pt>
                <c:pt idx="4">
                  <c:v>1.4</c:v>
                </c:pt>
                <c:pt idx="5">
                  <c:v>1.3800000000000001</c:v>
                </c:pt>
                <c:pt idx="6">
                  <c:v>1.3599999999999968</c:v>
                </c:pt>
                <c:pt idx="7">
                  <c:v>1.34</c:v>
                </c:pt>
                <c:pt idx="8">
                  <c:v>1.32</c:v>
                </c:pt>
                <c:pt idx="9">
                  <c:v>1.3</c:v>
                </c:pt>
                <c:pt idx="10">
                  <c:v>1.28</c:v>
                </c:pt>
                <c:pt idx="11">
                  <c:v>1.26</c:v>
                </c:pt>
                <c:pt idx="12">
                  <c:v>1.24</c:v>
                </c:pt>
                <c:pt idx="13">
                  <c:v>1.22</c:v>
                </c:pt>
                <c:pt idx="14">
                  <c:v>1.2</c:v>
                </c:pt>
                <c:pt idx="15">
                  <c:v>1.1800000000000026</c:v>
                </c:pt>
                <c:pt idx="16">
                  <c:v>1.159999999999997</c:v>
                </c:pt>
                <c:pt idx="17">
                  <c:v>1.1400000000000001</c:v>
                </c:pt>
                <c:pt idx="18">
                  <c:v>1.1200000000000001</c:v>
                </c:pt>
                <c:pt idx="19">
                  <c:v>1.1000000000000001</c:v>
                </c:pt>
                <c:pt idx="20">
                  <c:v>1.08</c:v>
                </c:pt>
                <c:pt idx="21">
                  <c:v>1.06</c:v>
                </c:pt>
                <c:pt idx="22">
                  <c:v>1.04</c:v>
                </c:pt>
                <c:pt idx="23">
                  <c:v>1.02</c:v>
                </c:pt>
                <c:pt idx="24">
                  <c:v>1</c:v>
                </c:pt>
                <c:pt idx="25">
                  <c:v>0.98</c:v>
                </c:pt>
                <c:pt idx="26">
                  <c:v>0.96000000000000063</c:v>
                </c:pt>
                <c:pt idx="27">
                  <c:v>0.94000000000000061</c:v>
                </c:pt>
                <c:pt idx="28">
                  <c:v>0.91999999999999993</c:v>
                </c:pt>
                <c:pt idx="29">
                  <c:v>0.89999999999999991</c:v>
                </c:pt>
                <c:pt idx="30">
                  <c:v>0.88</c:v>
                </c:pt>
                <c:pt idx="31">
                  <c:v>0.86000000000000065</c:v>
                </c:pt>
                <c:pt idx="32">
                  <c:v>0.84000000000000064</c:v>
                </c:pt>
                <c:pt idx="33">
                  <c:v>0.81999999999999984</c:v>
                </c:pt>
                <c:pt idx="34">
                  <c:v>0.8</c:v>
                </c:pt>
                <c:pt idx="35">
                  <c:v>0.78</c:v>
                </c:pt>
                <c:pt idx="36">
                  <c:v>0.76000000000000145</c:v>
                </c:pt>
                <c:pt idx="37">
                  <c:v>0.74000000000000132</c:v>
                </c:pt>
                <c:pt idx="38">
                  <c:v>0.72000000000000064</c:v>
                </c:pt>
                <c:pt idx="39">
                  <c:v>0.70000000000000062</c:v>
                </c:pt>
                <c:pt idx="40">
                  <c:v>0.6800000000000006</c:v>
                </c:pt>
                <c:pt idx="41">
                  <c:v>0.66000000000000192</c:v>
                </c:pt>
                <c:pt idx="42">
                  <c:v>0.64000000000000168</c:v>
                </c:pt>
                <c:pt idx="43">
                  <c:v>0.62000000000000144</c:v>
                </c:pt>
                <c:pt idx="44">
                  <c:v>0.60000000000000064</c:v>
                </c:pt>
                <c:pt idx="45">
                  <c:v>0.58000000000000007</c:v>
                </c:pt>
                <c:pt idx="46">
                  <c:v>0.56000000000000005</c:v>
                </c:pt>
                <c:pt idx="47">
                  <c:v>0.54</c:v>
                </c:pt>
                <c:pt idx="48">
                  <c:v>0.52</c:v>
                </c:pt>
                <c:pt idx="49">
                  <c:v>0.5</c:v>
                </c:pt>
                <c:pt idx="50">
                  <c:v>0.5</c:v>
                </c:pt>
                <c:pt idx="51">
                  <c:v>0.5</c:v>
                </c:pt>
                <c:pt idx="52">
                  <c:v>0.5</c:v>
                </c:pt>
                <c:pt idx="53">
                  <c:v>0.5</c:v>
                </c:pt>
                <c:pt idx="54">
                  <c:v>0.5</c:v>
                </c:pt>
                <c:pt idx="55">
                  <c:v>0.5</c:v>
                </c:pt>
                <c:pt idx="56">
                  <c:v>0.5</c:v>
                </c:pt>
                <c:pt idx="57">
                  <c:v>0.5</c:v>
                </c:pt>
                <c:pt idx="58">
                  <c:v>0.5</c:v>
                </c:pt>
                <c:pt idx="59">
                  <c:v>0.5</c:v>
                </c:pt>
                <c:pt idx="60">
                  <c:v>0.5</c:v>
                </c:pt>
                <c:pt idx="61">
                  <c:v>0.5</c:v>
                </c:pt>
                <c:pt idx="62">
                  <c:v>0.5</c:v>
                </c:pt>
                <c:pt idx="63">
                  <c:v>0.5</c:v>
                </c:pt>
                <c:pt idx="64">
                  <c:v>0.5</c:v>
                </c:pt>
                <c:pt idx="65">
                  <c:v>0.5</c:v>
                </c:pt>
                <c:pt idx="66">
                  <c:v>0.5</c:v>
                </c:pt>
                <c:pt idx="67">
                  <c:v>0.5</c:v>
                </c:pt>
                <c:pt idx="68">
                  <c:v>0.5</c:v>
                </c:pt>
                <c:pt idx="69">
                  <c:v>0.5</c:v>
                </c:pt>
                <c:pt idx="70">
                  <c:v>0.5</c:v>
                </c:pt>
                <c:pt idx="71">
                  <c:v>0.5</c:v>
                </c:pt>
                <c:pt idx="72">
                  <c:v>0.5</c:v>
                </c:pt>
                <c:pt idx="73">
                  <c:v>0.5</c:v>
                </c:pt>
                <c:pt idx="74">
                  <c:v>0.5</c:v>
                </c:pt>
                <c:pt idx="75">
                  <c:v>0.5</c:v>
                </c:pt>
                <c:pt idx="76">
                  <c:v>0.5</c:v>
                </c:pt>
                <c:pt idx="77">
                  <c:v>0.5</c:v>
                </c:pt>
                <c:pt idx="78">
                  <c:v>0.5</c:v>
                </c:pt>
                <c:pt idx="79">
                  <c:v>0.5</c:v>
                </c:pt>
                <c:pt idx="80">
                  <c:v>0.5</c:v>
                </c:pt>
                <c:pt idx="81">
                  <c:v>0.5</c:v>
                </c:pt>
                <c:pt idx="82">
                  <c:v>0.5</c:v>
                </c:pt>
                <c:pt idx="83">
                  <c:v>0.5</c:v>
                </c:pt>
                <c:pt idx="84">
                  <c:v>0.5</c:v>
                </c:pt>
                <c:pt idx="85">
                  <c:v>0.5</c:v>
                </c:pt>
                <c:pt idx="86">
                  <c:v>0.5</c:v>
                </c:pt>
                <c:pt idx="87">
                  <c:v>0.5</c:v>
                </c:pt>
                <c:pt idx="88">
                  <c:v>0.5</c:v>
                </c:pt>
                <c:pt idx="89">
                  <c:v>0.5</c:v>
                </c:pt>
                <c:pt idx="90">
                  <c:v>0.5</c:v>
                </c:pt>
                <c:pt idx="91">
                  <c:v>0.5</c:v>
                </c:pt>
                <c:pt idx="92">
                  <c:v>0.5</c:v>
                </c:pt>
                <c:pt idx="93">
                  <c:v>0.5</c:v>
                </c:pt>
                <c:pt idx="94">
                  <c:v>0.5</c:v>
                </c:pt>
                <c:pt idx="95">
                  <c:v>0.5</c:v>
                </c:pt>
                <c:pt idx="96">
                  <c:v>0.5</c:v>
                </c:pt>
                <c:pt idx="97">
                  <c:v>0.5</c:v>
                </c:pt>
                <c:pt idx="98">
                  <c:v>0.5</c:v>
                </c:pt>
                <c:pt idx="99">
                  <c:v>0.5</c:v>
                </c:pt>
                <c:pt idx="100">
                  <c:v>0.52</c:v>
                </c:pt>
                <c:pt idx="101">
                  <c:v>0.54</c:v>
                </c:pt>
                <c:pt idx="102">
                  <c:v>0.56000000000000005</c:v>
                </c:pt>
                <c:pt idx="103">
                  <c:v>0.58000000000000007</c:v>
                </c:pt>
                <c:pt idx="104">
                  <c:v>0.60000000000000064</c:v>
                </c:pt>
                <c:pt idx="105">
                  <c:v>0.62000000000000144</c:v>
                </c:pt>
                <c:pt idx="106">
                  <c:v>0.64000000000000168</c:v>
                </c:pt>
                <c:pt idx="107">
                  <c:v>0.66000000000000192</c:v>
                </c:pt>
                <c:pt idx="108">
                  <c:v>0.6800000000000006</c:v>
                </c:pt>
                <c:pt idx="109">
                  <c:v>0.70000000000000062</c:v>
                </c:pt>
                <c:pt idx="110">
                  <c:v>0.72000000000000064</c:v>
                </c:pt>
                <c:pt idx="111">
                  <c:v>0.74000000000000155</c:v>
                </c:pt>
                <c:pt idx="112">
                  <c:v>0.76000000000000123</c:v>
                </c:pt>
                <c:pt idx="113">
                  <c:v>0.78</c:v>
                </c:pt>
                <c:pt idx="114">
                  <c:v>0.79999999999999982</c:v>
                </c:pt>
                <c:pt idx="115">
                  <c:v>0.81999999999999984</c:v>
                </c:pt>
                <c:pt idx="116">
                  <c:v>0.84000000000000064</c:v>
                </c:pt>
                <c:pt idx="117">
                  <c:v>0.86000000000000065</c:v>
                </c:pt>
                <c:pt idx="118">
                  <c:v>0.88</c:v>
                </c:pt>
                <c:pt idx="119">
                  <c:v>0.89999999999999991</c:v>
                </c:pt>
                <c:pt idx="120">
                  <c:v>0.91999999999999993</c:v>
                </c:pt>
                <c:pt idx="121">
                  <c:v>0.94000000000000061</c:v>
                </c:pt>
                <c:pt idx="122">
                  <c:v>0.96000000000000063</c:v>
                </c:pt>
                <c:pt idx="123">
                  <c:v>0.98</c:v>
                </c:pt>
                <c:pt idx="124">
                  <c:v>1</c:v>
                </c:pt>
                <c:pt idx="125">
                  <c:v>1.02</c:v>
                </c:pt>
                <c:pt idx="126">
                  <c:v>1.04</c:v>
                </c:pt>
                <c:pt idx="127">
                  <c:v>1.06</c:v>
                </c:pt>
                <c:pt idx="128">
                  <c:v>1.08</c:v>
                </c:pt>
                <c:pt idx="129">
                  <c:v>1.1000000000000001</c:v>
                </c:pt>
                <c:pt idx="130">
                  <c:v>1.1200000000000001</c:v>
                </c:pt>
                <c:pt idx="131">
                  <c:v>1.1400000000000001</c:v>
                </c:pt>
                <c:pt idx="132">
                  <c:v>1.1600000000000001</c:v>
                </c:pt>
                <c:pt idx="133">
                  <c:v>1.1800000000000028</c:v>
                </c:pt>
                <c:pt idx="134">
                  <c:v>1.2000000000000002</c:v>
                </c:pt>
                <c:pt idx="135">
                  <c:v>1.2200000000000002</c:v>
                </c:pt>
                <c:pt idx="136">
                  <c:v>1.2400000000000002</c:v>
                </c:pt>
                <c:pt idx="137">
                  <c:v>1.2599999999999953</c:v>
                </c:pt>
                <c:pt idx="138">
                  <c:v>1.2799999999999958</c:v>
                </c:pt>
                <c:pt idx="139">
                  <c:v>1.299999999999996</c:v>
                </c:pt>
                <c:pt idx="140">
                  <c:v>1.3199999999999967</c:v>
                </c:pt>
                <c:pt idx="141">
                  <c:v>1.3399999999999967</c:v>
                </c:pt>
                <c:pt idx="142">
                  <c:v>1.3599999999999968</c:v>
                </c:pt>
                <c:pt idx="143">
                  <c:v>1.3800000000000001</c:v>
                </c:pt>
                <c:pt idx="144">
                  <c:v>1.4</c:v>
                </c:pt>
                <c:pt idx="145">
                  <c:v>1.42</c:v>
                </c:pt>
                <c:pt idx="146">
                  <c:v>1.44</c:v>
                </c:pt>
                <c:pt idx="147">
                  <c:v>1.46</c:v>
                </c:pt>
                <c:pt idx="148">
                  <c:v>1.48</c:v>
                </c:pt>
                <c:pt idx="149">
                  <c:v>1.5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352080608"/>
        <c:axId val="-352072448"/>
      </c:lineChart>
      <c:catAx>
        <c:axId val="-352080608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 w="12700">
            <a:solidFill>
              <a:schemeClr val="tx1"/>
            </a:solidFill>
          </a:ln>
        </c:spPr>
        <c:crossAx val="-352072448"/>
        <c:crosses val="autoZero"/>
        <c:auto val="1"/>
        <c:lblAlgn val="ctr"/>
        <c:lblOffset val="100"/>
        <c:tickMarkSkip val="50"/>
        <c:noMultiLvlLbl val="0"/>
      </c:catAx>
      <c:valAx>
        <c:axId val="-352072448"/>
        <c:scaling>
          <c:orientation val="minMax"/>
          <c:max val="1.6"/>
          <c:min val="0.4"/>
        </c:scaling>
        <c:delete val="0"/>
        <c:axPos val="l"/>
        <c:majorGridlines>
          <c:spPr>
            <a:ln w="12700">
              <a:solidFill>
                <a:schemeClr val="tx1"/>
              </a:solidFill>
            </a:ln>
          </c:spPr>
        </c:majorGridlines>
        <c:numFmt formatCode="General" sourceLinked="1"/>
        <c:majorTickMark val="none"/>
        <c:minorTickMark val="none"/>
        <c:tickLblPos val="none"/>
        <c:crossAx val="-352080608"/>
        <c:crosses val="autoZero"/>
        <c:crossBetween val="between"/>
        <c:majorUnit val="1.2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 w="25400">
              <a:solidFill>
                <a:schemeClr val="tx1"/>
              </a:solidFill>
            </a:ln>
          </c:spPr>
          <c:marker>
            <c:symbol val="none"/>
          </c:marker>
          <c:val>
            <c:numRef>
              <c:f>Sheet1!$B$4:$B$153</c:f>
              <c:numCache>
                <c:formatCode>General</c:formatCode>
                <c:ptCount val="150"/>
                <c:pt idx="0">
                  <c:v>1.2202</c:v>
                </c:pt>
                <c:pt idx="1">
                  <c:v>1.1907999999999999</c:v>
                </c:pt>
                <c:pt idx="2">
                  <c:v>1.1617999999999973</c:v>
                </c:pt>
                <c:pt idx="3">
                  <c:v>1.1332</c:v>
                </c:pt>
                <c:pt idx="4">
                  <c:v>1.105</c:v>
                </c:pt>
                <c:pt idx="5">
                  <c:v>1.0771999999999973</c:v>
                </c:pt>
                <c:pt idx="6">
                  <c:v>1.0497999999999967</c:v>
                </c:pt>
                <c:pt idx="7">
                  <c:v>1.0227999999999973</c:v>
                </c:pt>
                <c:pt idx="8">
                  <c:v>0.99620000000000009</c:v>
                </c:pt>
                <c:pt idx="9">
                  <c:v>0.97000000000000064</c:v>
                </c:pt>
                <c:pt idx="10">
                  <c:v>0.94420000000000004</c:v>
                </c:pt>
                <c:pt idx="11">
                  <c:v>0.91879999999999995</c:v>
                </c:pt>
                <c:pt idx="12">
                  <c:v>0.89380000000000004</c:v>
                </c:pt>
                <c:pt idx="13">
                  <c:v>0.86920000000000064</c:v>
                </c:pt>
                <c:pt idx="14">
                  <c:v>0.84500000000000064</c:v>
                </c:pt>
                <c:pt idx="15">
                  <c:v>0.82119999999999993</c:v>
                </c:pt>
                <c:pt idx="16">
                  <c:v>0.79779999999999995</c:v>
                </c:pt>
                <c:pt idx="17">
                  <c:v>0.77480000000000193</c:v>
                </c:pt>
                <c:pt idx="18">
                  <c:v>0.75220000000000065</c:v>
                </c:pt>
                <c:pt idx="19">
                  <c:v>0.73000000000000065</c:v>
                </c:pt>
                <c:pt idx="20">
                  <c:v>0.70820000000000061</c:v>
                </c:pt>
                <c:pt idx="21">
                  <c:v>0.68680000000000063</c:v>
                </c:pt>
                <c:pt idx="22">
                  <c:v>0.66580000000000195</c:v>
                </c:pt>
                <c:pt idx="23">
                  <c:v>0.64520000000000133</c:v>
                </c:pt>
                <c:pt idx="24">
                  <c:v>0.62500000000000144</c:v>
                </c:pt>
                <c:pt idx="25">
                  <c:v>0.60520000000000063</c:v>
                </c:pt>
                <c:pt idx="26">
                  <c:v>0.58579999999999988</c:v>
                </c:pt>
                <c:pt idx="27">
                  <c:v>0.56680000000000064</c:v>
                </c:pt>
                <c:pt idx="28">
                  <c:v>0.54820000000000002</c:v>
                </c:pt>
                <c:pt idx="29">
                  <c:v>0.52999999999999992</c:v>
                </c:pt>
                <c:pt idx="30">
                  <c:v>0.51219999999999988</c:v>
                </c:pt>
                <c:pt idx="31">
                  <c:v>0.49480000000000074</c:v>
                </c:pt>
                <c:pt idx="32">
                  <c:v>0.47780000000000056</c:v>
                </c:pt>
                <c:pt idx="33">
                  <c:v>0.4612</c:v>
                </c:pt>
                <c:pt idx="34">
                  <c:v>0.44500000000000006</c:v>
                </c:pt>
                <c:pt idx="35">
                  <c:v>0.42920000000000008</c:v>
                </c:pt>
                <c:pt idx="36">
                  <c:v>0.41380000000000072</c:v>
                </c:pt>
                <c:pt idx="37">
                  <c:v>0.39880000000000126</c:v>
                </c:pt>
                <c:pt idx="38">
                  <c:v>0.38420000000000032</c:v>
                </c:pt>
                <c:pt idx="39">
                  <c:v>0.37000000000000038</c:v>
                </c:pt>
                <c:pt idx="40">
                  <c:v>0.35620000000000007</c:v>
                </c:pt>
                <c:pt idx="41">
                  <c:v>0.34280000000000038</c:v>
                </c:pt>
                <c:pt idx="42">
                  <c:v>0.32980000000000126</c:v>
                </c:pt>
                <c:pt idx="43">
                  <c:v>0.31720000000000032</c:v>
                </c:pt>
                <c:pt idx="44">
                  <c:v>0.30500000000000038</c:v>
                </c:pt>
                <c:pt idx="45">
                  <c:v>0.29320000000000002</c:v>
                </c:pt>
                <c:pt idx="46">
                  <c:v>0.28180000000000038</c:v>
                </c:pt>
                <c:pt idx="47">
                  <c:v>0.27080000000000032</c:v>
                </c:pt>
                <c:pt idx="48">
                  <c:v>0.26020000000000004</c:v>
                </c:pt>
                <c:pt idx="49">
                  <c:v>0.25</c:v>
                </c:pt>
                <c:pt idx="50">
                  <c:v>0.2402000000000003</c:v>
                </c:pt>
                <c:pt idx="51">
                  <c:v>0.23080000000000001</c:v>
                </c:pt>
                <c:pt idx="52">
                  <c:v>0.2218</c:v>
                </c:pt>
                <c:pt idx="53">
                  <c:v>0.21320000000000031</c:v>
                </c:pt>
                <c:pt idx="54">
                  <c:v>0.20500000000000004</c:v>
                </c:pt>
                <c:pt idx="55">
                  <c:v>0.19719999999999999</c:v>
                </c:pt>
                <c:pt idx="56">
                  <c:v>0.18980000000000036</c:v>
                </c:pt>
                <c:pt idx="57">
                  <c:v>0.18280000000000021</c:v>
                </c:pt>
                <c:pt idx="58">
                  <c:v>0.17620000000000036</c:v>
                </c:pt>
                <c:pt idx="59">
                  <c:v>0.17000000000000004</c:v>
                </c:pt>
                <c:pt idx="60">
                  <c:v>0.16420000000000001</c:v>
                </c:pt>
                <c:pt idx="61">
                  <c:v>0.15880000000000033</c:v>
                </c:pt>
                <c:pt idx="62">
                  <c:v>0.15380000000000021</c:v>
                </c:pt>
                <c:pt idx="63">
                  <c:v>0.14920000000000036</c:v>
                </c:pt>
                <c:pt idx="64">
                  <c:v>0.14500000000000021</c:v>
                </c:pt>
                <c:pt idx="65">
                  <c:v>0.14119999999999999</c:v>
                </c:pt>
                <c:pt idx="66">
                  <c:v>0.13780000000000001</c:v>
                </c:pt>
                <c:pt idx="67">
                  <c:v>0.1348</c:v>
                </c:pt>
                <c:pt idx="68">
                  <c:v>0.13220000000000001</c:v>
                </c:pt>
                <c:pt idx="69">
                  <c:v>0.13</c:v>
                </c:pt>
                <c:pt idx="70">
                  <c:v>0.12820000000000001</c:v>
                </c:pt>
                <c:pt idx="71">
                  <c:v>0.1268</c:v>
                </c:pt>
                <c:pt idx="72">
                  <c:v>0.1258</c:v>
                </c:pt>
                <c:pt idx="73">
                  <c:v>0.12520000000000001</c:v>
                </c:pt>
                <c:pt idx="74">
                  <c:v>0.125</c:v>
                </c:pt>
                <c:pt idx="75">
                  <c:v>0.12520000000000001</c:v>
                </c:pt>
                <c:pt idx="76">
                  <c:v>0.1258</c:v>
                </c:pt>
                <c:pt idx="77">
                  <c:v>0.1268</c:v>
                </c:pt>
                <c:pt idx="78">
                  <c:v>0.12820000000000001</c:v>
                </c:pt>
                <c:pt idx="79">
                  <c:v>0.13</c:v>
                </c:pt>
                <c:pt idx="80">
                  <c:v>0.13220000000000001</c:v>
                </c:pt>
                <c:pt idx="81">
                  <c:v>0.1348</c:v>
                </c:pt>
                <c:pt idx="82">
                  <c:v>0.13780000000000001</c:v>
                </c:pt>
                <c:pt idx="83">
                  <c:v>0.14119999999999999</c:v>
                </c:pt>
                <c:pt idx="84">
                  <c:v>0.14500000000000021</c:v>
                </c:pt>
                <c:pt idx="85">
                  <c:v>0.14920000000000036</c:v>
                </c:pt>
                <c:pt idx="86">
                  <c:v>0.15380000000000021</c:v>
                </c:pt>
                <c:pt idx="87">
                  <c:v>0.15880000000000033</c:v>
                </c:pt>
                <c:pt idx="88">
                  <c:v>0.16420000000000001</c:v>
                </c:pt>
                <c:pt idx="89">
                  <c:v>0.17000000000000004</c:v>
                </c:pt>
                <c:pt idx="90">
                  <c:v>0.17620000000000036</c:v>
                </c:pt>
                <c:pt idx="91">
                  <c:v>0.18280000000000021</c:v>
                </c:pt>
                <c:pt idx="92">
                  <c:v>0.18980000000000036</c:v>
                </c:pt>
                <c:pt idx="93">
                  <c:v>0.19719999999999999</c:v>
                </c:pt>
                <c:pt idx="94">
                  <c:v>0.20500000000000004</c:v>
                </c:pt>
                <c:pt idx="95">
                  <c:v>0.21320000000000031</c:v>
                </c:pt>
                <c:pt idx="96">
                  <c:v>0.2218</c:v>
                </c:pt>
                <c:pt idx="97">
                  <c:v>0.23080000000000001</c:v>
                </c:pt>
                <c:pt idx="98">
                  <c:v>0.2402000000000003</c:v>
                </c:pt>
                <c:pt idx="99">
                  <c:v>0.25</c:v>
                </c:pt>
                <c:pt idx="100">
                  <c:v>0.26020000000000004</c:v>
                </c:pt>
                <c:pt idx="101">
                  <c:v>0.27080000000000032</c:v>
                </c:pt>
                <c:pt idx="102">
                  <c:v>0.28180000000000038</c:v>
                </c:pt>
                <c:pt idx="103">
                  <c:v>0.29320000000000002</c:v>
                </c:pt>
                <c:pt idx="104">
                  <c:v>0.30500000000000038</c:v>
                </c:pt>
                <c:pt idx="105">
                  <c:v>0.31720000000000032</c:v>
                </c:pt>
                <c:pt idx="106">
                  <c:v>0.32980000000000126</c:v>
                </c:pt>
                <c:pt idx="107">
                  <c:v>0.34280000000000038</c:v>
                </c:pt>
                <c:pt idx="108">
                  <c:v>0.35620000000000007</c:v>
                </c:pt>
                <c:pt idx="109">
                  <c:v>0.37000000000000038</c:v>
                </c:pt>
                <c:pt idx="110">
                  <c:v>0.38420000000000032</c:v>
                </c:pt>
                <c:pt idx="111">
                  <c:v>0.39880000000000138</c:v>
                </c:pt>
                <c:pt idx="112">
                  <c:v>0.4138000000000005</c:v>
                </c:pt>
                <c:pt idx="113">
                  <c:v>0.42920000000000008</c:v>
                </c:pt>
                <c:pt idx="114">
                  <c:v>0.44500000000000001</c:v>
                </c:pt>
                <c:pt idx="115">
                  <c:v>0.4612</c:v>
                </c:pt>
                <c:pt idx="116">
                  <c:v>0.47780000000000056</c:v>
                </c:pt>
                <c:pt idx="117">
                  <c:v>0.49480000000000074</c:v>
                </c:pt>
                <c:pt idx="118">
                  <c:v>0.51219999999999988</c:v>
                </c:pt>
                <c:pt idx="119">
                  <c:v>0.52999999999999992</c:v>
                </c:pt>
                <c:pt idx="120">
                  <c:v>0.54820000000000002</c:v>
                </c:pt>
                <c:pt idx="121">
                  <c:v>0.56680000000000064</c:v>
                </c:pt>
                <c:pt idx="122">
                  <c:v>0.58579999999999988</c:v>
                </c:pt>
                <c:pt idx="123">
                  <c:v>0.60520000000000063</c:v>
                </c:pt>
                <c:pt idx="124">
                  <c:v>0.62500000000000144</c:v>
                </c:pt>
                <c:pt idx="125">
                  <c:v>0.64520000000000133</c:v>
                </c:pt>
                <c:pt idx="126">
                  <c:v>0.66580000000000195</c:v>
                </c:pt>
                <c:pt idx="127">
                  <c:v>0.68680000000000063</c:v>
                </c:pt>
                <c:pt idx="128">
                  <c:v>0.70820000000000061</c:v>
                </c:pt>
                <c:pt idx="129">
                  <c:v>0.73000000000000065</c:v>
                </c:pt>
                <c:pt idx="130">
                  <c:v>0.75220000000000065</c:v>
                </c:pt>
                <c:pt idx="131">
                  <c:v>0.77480000000000193</c:v>
                </c:pt>
                <c:pt idx="132">
                  <c:v>0.79780000000000062</c:v>
                </c:pt>
                <c:pt idx="133">
                  <c:v>0.82120000000000015</c:v>
                </c:pt>
                <c:pt idx="134">
                  <c:v>0.84500000000000064</c:v>
                </c:pt>
                <c:pt idx="135">
                  <c:v>0.86920000000000064</c:v>
                </c:pt>
                <c:pt idx="136">
                  <c:v>0.89380000000000071</c:v>
                </c:pt>
                <c:pt idx="137">
                  <c:v>0.91879999999999984</c:v>
                </c:pt>
                <c:pt idx="138">
                  <c:v>0.94419999999999971</c:v>
                </c:pt>
                <c:pt idx="139">
                  <c:v>0.96999999999999975</c:v>
                </c:pt>
                <c:pt idx="140">
                  <c:v>0.99619999999999953</c:v>
                </c:pt>
                <c:pt idx="141">
                  <c:v>1.022799999999997</c:v>
                </c:pt>
                <c:pt idx="142">
                  <c:v>1.0497999999999967</c:v>
                </c:pt>
                <c:pt idx="143">
                  <c:v>1.0771999999999973</c:v>
                </c:pt>
                <c:pt idx="144">
                  <c:v>1.105</c:v>
                </c:pt>
                <c:pt idx="145">
                  <c:v>1.1332</c:v>
                </c:pt>
                <c:pt idx="146">
                  <c:v>1.1617999999999973</c:v>
                </c:pt>
                <c:pt idx="147">
                  <c:v>1.1907999999999999</c:v>
                </c:pt>
                <c:pt idx="148">
                  <c:v>1.2202</c:v>
                </c:pt>
                <c:pt idx="149">
                  <c:v>1.25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352069728"/>
        <c:axId val="-352069184"/>
      </c:lineChart>
      <c:catAx>
        <c:axId val="-352069728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 w="12700">
            <a:solidFill>
              <a:schemeClr val="tx1"/>
            </a:solidFill>
          </a:ln>
        </c:spPr>
        <c:crossAx val="-352069184"/>
        <c:crosses val="autoZero"/>
        <c:auto val="1"/>
        <c:lblAlgn val="ctr"/>
        <c:lblOffset val="100"/>
        <c:tickMarkSkip val="50"/>
        <c:noMultiLvlLbl val="0"/>
      </c:catAx>
      <c:valAx>
        <c:axId val="-352069184"/>
        <c:scaling>
          <c:orientation val="minMax"/>
          <c:max val="1.4"/>
          <c:min val="0"/>
        </c:scaling>
        <c:delete val="0"/>
        <c:axPos val="l"/>
        <c:majorGridlines>
          <c:spPr>
            <a:ln w="12700">
              <a:solidFill>
                <a:schemeClr val="tx1"/>
              </a:solidFill>
            </a:ln>
          </c:spPr>
        </c:majorGridlines>
        <c:numFmt formatCode="General" sourceLinked="1"/>
        <c:majorTickMark val="none"/>
        <c:minorTickMark val="none"/>
        <c:tickLblPos val="none"/>
        <c:crossAx val="-352069728"/>
        <c:crosses val="autoZero"/>
        <c:crossBetween val="between"/>
        <c:majorUnit val="1.4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 w="12700">
              <a:solidFill>
                <a:schemeClr val="accent3"/>
              </a:solidFill>
            </a:ln>
          </c:spPr>
          <c:marker>
            <c:symbol val="none"/>
          </c:marker>
          <c:val>
            <c:numRef>
              <c:f>weight!$B$2:$H$2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352066464"/>
        <c:axId val="-424908448"/>
      </c:lineChart>
      <c:catAx>
        <c:axId val="-352066464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 w="12700">
            <a:solidFill>
              <a:sysClr val="windowText" lastClr="000000"/>
            </a:solidFill>
          </a:ln>
        </c:spPr>
        <c:crossAx val="-424908448"/>
        <c:crosses val="autoZero"/>
        <c:auto val="1"/>
        <c:lblAlgn val="ctr"/>
        <c:lblOffset val="100"/>
        <c:noMultiLvlLbl val="0"/>
      </c:catAx>
      <c:valAx>
        <c:axId val="-424908448"/>
        <c:scaling>
          <c:orientation val="minMax"/>
          <c:max val="1"/>
        </c:scaling>
        <c:delete val="0"/>
        <c:axPos val="l"/>
        <c:majorGridlines>
          <c:spPr>
            <a:ln w="12700">
              <a:solidFill>
                <a:schemeClr val="tx1"/>
              </a:solidFill>
            </a:ln>
          </c:spPr>
        </c:majorGridlines>
        <c:numFmt formatCode="General" sourceLinked="1"/>
        <c:majorTickMark val="out"/>
        <c:minorTickMark val="none"/>
        <c:tickLblPos val="none"/>
        <c:spPr>
          <a:ln w="12700">
            <a:solidFill>
              <a:schemeClr val="tx1"/>
            </a:solidFill>
          </a:ln>
        </c:spPr>
        <c:crossAx val="-352066464"/>
        <c:crosses val="autoZero"/>
        <c:crossBetween val="midCat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 w="12700">
              <a:solidFill>
                <a:schemeClr val="accent3"/>
              </a:solidFill>
            </a:ln>
          </c:spPr>
          <c:marker>
            <c:symbol val="none"/>
          </c:marker>
          <c:val>
            <c:numRef>
              <c:f>weight!$B$3:$H$3</c:f>
              <c:numCache>
                <c:formatCode>General</c:formatCode>
                <c:ptCount val="7"/>
                <c:pt idx="0">
                  <c:v>2.0000000000000011E-2</c:v>
                </c:pt>
                <c:pt idx="1">
                  <c:v>6.8980395793914698E-2</c:v>
                </c:pt>
                <c:pt idx="2">
                  <c:v>0.19571775197982721</c:v>
                </c:pt>
                <c:pt idx="3">
                  <c:v>0.19571775197982721</c:v>
                </c:pt>
                <c:pt idx="4">
                  <c:v>1.9999999552965105E-2</c:v>
                </c:pt>
                <c:pt idx="5">
                  <c:v>1.9999999552965105E-2</c:v>
                </c:pt>
                <c:pt idx="6">
                  <c:v>1.9999999552965105E-2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424905184"/>
        <c:axId val="-424901376"/>
      </c:lineChart>
      <c:catAx>
        <c:axId val="-424905184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 w="12700">
            <a:solidFill>
              <a:schemeClr val="tx1"/>
            </a:solidFill>
          </a:ln>
        </c:spPr>
        <c:crossAx val="-424901376"/>
        <c:crosses val="autoZero"/>
        <c:auto val="1"/>
        <c:lblAlgn val="ctr"/>
        <c:lblOffset val="100"/>
        <c:noMultiLvlLbl val="0"/>
      </c:catAx>
      <c:valAx>
        <c:axId val="-424901376"/>
        <c:scaling>
          <c:orientation val="minMax"/>
          <c:max val="0.25"/>
        </c:scaling>
        <c:delete val="0"/>
        <c:axPos val="l"/>
        <c:majorGridlines>
          <c:spPr>
            <a:ln w="12700">
              <a:solidFill>
                <a:schemeClr val="tx1"/>
              </a:solidFill>
            </a:ln>
          </c:spPr>
        </c:majorGridlines>
        <c:numFmt formatCode="General" sourceLinked="1"/>
        <c:majorTickMark val="out"/>
        <c:minorTickMark val="none"/>
        <c:tickLblPos val="none"/>
        <c:spPr>
          <a:ln w="12700">
            <a:solidFill>
              <a:schemeClr val="tx1"/>
            </a:solidFill>
          </a:ln>
        </c:spPr>
        <c:crossAx val="-424905184"/>
        <c:crosses val="autoZero"/>
        <c:crossBetween val="midCat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 w="12700">
              <a:solidFill>
                <a:schemeClr val="accent3"/>
              </a:solidFill>
            </a:ln>
          </c:spPr>
          <c:marker>
            <c:symbol val="none"/>
          </c:marker>
          <c:val>
            <c:numRef>
              <c:f>weight!$B$4:$H$4</c:f>
              <c:numCache>
                <c:formatCode>General</c:formatCode>
                <c:ptCount val="7"/>
                <c:pt idx="0">
                  <c:v>3.0000000000000002E-2</c:v>
                </c:pt>
                <c:pt idx="1">
                  <c:v>9.4941444694995783E-2</c:v>
                </c:pt>
                <c:pt idx="2">
                  <c:v>0.20753610134124739</c:v>
                </c:pt>
                <c:pt idx="3">
                  <c:v>0.20753610134124739</c:v>
                </c:pt>
                <c:pt idx="4">
                  <c:v>1.9999999552965105E-2</c:v>
                </c:pt>
                <c:pt idx="5">
                  <c:v>1.9999999552965105E-2</c:v>
                </c:pt>
                <c:pt idx="6">
                  <c:v>1.9999999552965105E-2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684498864"/>
        <c:axId val="-684492336"/>
      </c:lineChart>
      <c:catAx>
        <c:axId val="-684498864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 w="12700">
            <a:solidFill>
              <a:schemeClr val="tx1"/>
            </a:solidFill>
          </a:ln>
        </c:spPr>
        <c:crossAx val="-684492336"/>
        <c:crosses val="autoZero"/>
        <c:auto val="1"/>
        <c:lblAlgn val="ctr"/>
        <c:lblOffset val="100"/>
        <c:noMultiLvlLbl val="0"/>
      </c:catAx>
      <c:valAx>
        <c:axId val="-684492336"/>
        <c:scaling>
          <c:orientation val="minMax"/>
        </c:scaling>
        <c:delete val="0"/>
        <c:axPos val="l"/>
        <c:majorGridlines>
          <c:spPr>
            <a:ln w="12700">
              <a:solidFill>
                <a:schemeClr val="tx1"/>
              </a:solidFill>
            </a:ln>
          </c:spPr>
        </c:majorGridlines>
        <c:numFmt formatCode="General" sourceLinked="1"/>
        <c:majorTickMark val="out"/>
        <c:minorTickMark val="none"/>
        <c:tickLblPos val="none"/>
        <c:spPr>
          <a:ln w="12700">
            <a:solidFill>
              <a:schemeClr val="tx1"/>
            </a:solidFill>
          </a:ln>
        </c:spPr>
        <c:crossAx val="-684498864"/>
        <c:crosses val="autoZero"/>
        <c:crossBetween val="midCat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 w="12700">
              <a:solidFill>
                <a:schemeClr val="accent3"/>
              </a:solidFill>
            </a:ln>
          </c:spPr>
          <c:marker>
            <c:symbol val="none"/>
          </c:marker>
          <c:val>
            <c:numRef>
              <c:f>weight!$B$5:$H$5</c:f>
              <c:numCache>
                <c:formatCode>General</c:formatCode>
                <c:ptCount val="7"/>
                <c:pt idx="0">
                  <c:v>0.60000000000000064</c:v>
                </c:pt>
                <c:pt idx="1">
                  <c:v>0.51717478036880404</c:v>
                </c:pt>
                <c:pt idx="2">
                  <c:v>0.47044071555137601</c:v>
                </c:pt>
                <c:pt idx="3">
                  <c:v>0.47044071555137601</c:v>
                </c:pt>
                <c:pt idx="4">
                  <c:v>0.60000002384185702</c:v>
                </c:pt>
                <c:pt idx="5">
                  <c:v>0.60000002384185702</c:v>
                </c:pt>
                <c:pt idx="6">
                  <c:v>0.60000002384185702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29157472"/>
        <c:axId val="-229156928"/>
      </c:lineChart>
      <c:catAx>
        <c:axId val="-229157472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 w="12700">
            <a:solidFill>
              <a:schemeClr val="tx1"/>
            </a:solidFill>
          </a:ln>
        </c:spPr>
        <c:crossAx val="-229156928"/>
        <c:crosses val="autoZero"/>
        <c:auto val="1"/>
        <c:lblAlgn val="ctr"/>
        <c:lblOffset val="100"/>
        <c:noMultiLvlLbl val="0"/>
      </c:catAx>
      <c:valAx>
        <c:axId val="-229156928"/>
        <c:scaling>
          <c:orientation val="minMax"/>
          <c:max val="0.70000000000000062"/>
          <c:min val="0.4"/>
        </c:scaling>
        <c:delete val="0"/>
        <c:axPos val="l"/>
        <c:majorGridlines>
          <c:spPr>
            <a:ln w="12700">
              <a:solidFill>
                <a:schemeClr val="tx1"/>
              </a:solidFill>
            </a:ln>
          </c:spPr>
        </c:majorGridlines>
        <c:numFmt formatCode="General" sourceLinked="1"/>
        <c:majorTickMark val="out"/>
        <c:minorTickMark val="none"/>
        <c:tickLblPos val="none"/>
        <c:spPr>
          <a:ln w="12700">
            <a:solidFill>
              <a:schemeClr val="tx1"/>
            </a:solidFill>
          </a:ln>
        </c:spPr>
        <c:crossAx val="-229157472"/>
        <c:crosses val="autoZero"/>
        <c:crossBetween val="midCat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2700"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noFill/>
              </a:ln>
            </c:spPr>
          </c:marker>
          <c:xVal>
            <c:numRef>
              <c:f>Sheet2!$A$1:$A$6</c:f>
              <c:numCache>
                <c:formatCode>General</c:formatCode>
                <c:ptCount val="6"/>
                <c:pt idx="0">
                  <c:v>0</c:v>
                </c:pt>
                <c:pt idx="1">
                  <c:v>5444</c:v>
                </c:pt>
                <c:pt idx="2">
                  <c:v>9391</c:v>
                </c:pt>
                <c:pt idx="3">
                  <c:v>13337</c:v>
                </c:pt>
                <c:pt idx="4">
                  <c:v>17284</c:v>
                </c:pt>
                <c:pt idx="5">
                  <c:v>21231</c:v>
                </c:pt>
              </c:numCache>
            </c:numRef>
          </c:xVal>
          <c:yVal>
            <c:numRef>
              <c:f>Sheet2!$B$1:$B$6</c:f>
              <c:numCache>
                <c:formatCode>General</c:formatCode>
                <c:ptCount val="6"/>
                <c:pt idx="0">
                  <c:v>10393902</c:v>
                </c:pt>
                <c:pt idx="1">
                  <c:v>1628337.625</c:v>
                </c:pt>
                <c:pt idx="2">
                  <c:v>1611203.25</c:v>
                </c:pt>
                <c:pt idx="3">
                  <c:v>1608912.5</c:v>
                </c:pt>
                <c:pt idx="4">
                  <c:v>1608608.25</c:v>
                </c:pt>
                <c:pt idx="5">
                  <c:v>1608608.25</c:v>
                </c:pt>
              </c:numCache>
            </c:numRef>
          </c:yVal>
          <c:smooth val="0"/>
        </c:ser>
        <c:ser>
          <c:idx val="1"/>
          <c:order val="1"/>
          <c:spPr>
            <a:ln w="12700">
              <a:solidFill>
                <a:schemeClr val="tx1"/>
              </a:solidFill>
              <a:prstDash val="lgDash"/>
            </a:ln>
          </c:spPr>
          <c:marker>
            <c:spPr>
              <a:solidFill>
                <a:sysClr val="windowText" lastClr="000000"/>
              </a:solidFill>
              <a:ln>
                <a:noFill/>
              </a:ln>
            </c:spPr>
          </c:marker>
          <c:xVal>
            <c:numRef>
              <c:f>Sheet2!$C$1:$C$8</c:f>
              <c:numCache>
                <c:formatCode>General</c:formatCode>
                <c:ptCount val="8"/>
                <c:pt idx="0">
                  <c:v>0</c:v>
                </c:pt>
                <c:pt idx="1">
                  <c:v>44039</c:v>
                </c:pt>
                <c:pt idx="2">
                  <c:v>77033</c:v>
                </c:pt>
                <c:pt idx="3">
                  <c:v>109934</c:v>
                </c:pt>
                <c:pt idx="4">
                  <c:v>142834</c:v>
                </c:pt>
                <c:pt idx="5">
                  <c:v>175844</c:v>
                </c:pt>
                <c:pt idx="6">
                  <c:v>208854</c:v>
                </c:pt>
                <c:pt idx="7">
                  <c:v>241771</c:v>
                </c:pt>
              </c:numCache>
            </c:numRef>
          </c:xVal>
          <c:yVal>
            <c:numRef>
              <c:f>Sheet2!$D$1:$D$8</c:f>
              <c:numCache>
                <c:formatCode>General</c:formatCode>
                <c:ptCount val="8"/>
                <c:pt idx="0">
                  <c:v>10393902</c:v>
                </c:pt>
                <c:pt idx="1">
                  <c:v>1585361.125</c:v>
                </c:pt>
                <c:pt idx="2">
                  <c:v>1562045</c:v>
                </c:pt>
                <c:pt idx="3">
                  <c:v>1559871.5</c:v>
                </c:pt>
                <c:pt idx="4">
                  <c:v>1559708.875</c:v>
                </c:pt>
                <c:pt idx="5">
                  <c:v>1559697.875</c:v>
                </c:pt>
                <c:pt idx="6">
                  <c:v>1559695.625</c:v>
                </c:pt>
                <c:pt idx="7">
                  <c:v>1559695.625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29153120"/>
        <c:axId val="-229154208"/>
      </c:scatterChart>
      <c:valAx>
        <c:axId val="-229153120"/>
        <c:scaling>
          <c:orientation val="minMax"/>
          <c:max val="250000"/>
          <c:min val="0"/>
        </c:scaling>
        <c:delete val="0"/>
        <c:axPos val="b"/>
        <c:numFmt formatCode="General" sourceLinked="1"/>
        <c:majorTickMark val="out"/>
        <c:minorTickMark val="none"/>
        <c:tickLblPos val="none"/>
        <c:crossAx val="-229154208"/>
        <c:crosses val="autoZero"/>
        <c:crossBetween val="midCat"/>
        <c:majorUnit val="50000"/>
      </c:valAx>
      <c:valAx>
        <c:axId val="-229154208"/>
        <c:scaling>
          <c:orientation val="minMax"/>
          <c:max val="11000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one"/>
        <c:crossAx val="-229153120"/>
        <c:crosses val="autoZero"/>
        <c:crossBetween val="midCat"/>
        <c:majorUnit val="10000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 w="12700">
              <a:solidFill>
                <a:schemeClr val="tx1"/>
              </a:solidFill>
            </a:ln>
          </c:spPr>
          <c:marker>
            <c:symbol val="diamond"/>
            <c:size val="6"/>
            <c:spPr>
              <a:solidFill>
                <a:sysClr val="windowText" lastClr="000000"/>
              </a:solidFill>
              <a:ln>
                <a:noFill/>
              </a:ln>
            </c:spPr>
          </c:marker>
          <c:val>
            <c:numRef>
              <c:f>Sheet3!$A$1:$A$8</c:f>
              <c:numCache>
                <c:formatCode>General</c:formatCode>
                <c:ptCount val="8"/>
                <c:pt idx="0">
                  <c:v>10393902</c:v>
                </c:pt>
                <c:pt idx="1">
                  <c:v>1628337.625</c:v>
                </c:pt>
                <c:pt idx="2">
                  <c:v>1611203.25</c:v>
                </c:pt>
                <c:pt idx="3">
                  <c:v>1608912.5</c:v>
                </c:pt>
                <c:pt idx="4">
                  <c:v>1608608.25</c:v>
                </c:pt>
                <c:pt idx="5">
                  <c:v>1608608.25</c:v>
                </c:pt>
              </c:numCache>
            </c:numRef>
          </c:val>
          <c:smooth val="0"/>
        </c:ser>
        <c:ser>
          <c:idx val="1"/>
          <c:order val="1"/>
          <c:spPr>
            <a:ln w="12700">
              <a:solidFill>
                <a:schemeClr val="tx1"/>
              </a:solidFill>
              <a:prstDash val="lgDash"/>
            </a:ln>
          </c:spPr>
          <c:marker>
            <c:spPr>
              <a:solidFill>
                <a:sysClr val="windowText" lastClr="000000"/>
              </a:solidFill>
              <a:ln>
                <a:noFill/>
              </a:ln>
            </c:spPr>
          </c:marker>
          <c:val>
            <c:numRef>
              <c:f>Sheet3!$B$1:$B$8</c:f>
              <c:numCache>
                <c:formatCode>General</c:formatCode>
                <c:ptCount val="8"/>
                <c:pt idx="0">
                  <c:v>10393902</c:v>
                </c:pt>
                <c:pt idx="1">
                  <c:v>1585361.125</c:v>
                </c:pt>
                <c:pt idx="2">
                  <c:v>1562045</c:v>
                </c:pt>
                <c:pt idx="3">
                  <c:v>1559871.5</c:v>
                </c:pt>
                <c:pt idx="4">
                  <c:v>1559708.875</c:v>
                </c:pt>
                <c:pt idx="5">
                  <c:v>1559697.875</c:v>
                </c:pt>
                <c:pt idx="6">
                  <c:v>1559695.625</c:v>
                </c:pt>
                <c:pt idx="7">
                  <c:v>1559695.625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29150944"/>
        <c:axId val="-229156384"/>
      </c:lineChart>
      <c:catAx>
        <c:axId val="-229150944"/>
        <c:scaling>
          <c:orientation val="minMax"/>
        </c:scaling>
        <c:delete val="0"/>
        <c:axPos val="b"/>
        <c:majorTickMark val="out"/>
        <c:minorTickMark val="none"/>
        <c:tickLblPos val="none"/>
        <c:crossAx val="-229156384"/>
        <c:crosses val="autoZero"/>
        <c:auto val="1"/>
        <c:lblAlgn val="ctr"/>
        <c:lblOffset val="100"/>
        <c:noMultiLvlLbl val="0"/>
      </c:catAx>
      <c:valAx>
        <c:axId val="-229156384"/>
        <c:scaling>
          <c:orientation val="minMax"/>
          <c:max val="1700000"/>
          <c:min val="1500000"/>
        </c:scaling>
        <c:delete val="0"/>
        <c:axPos val="l"/>
        <c:majorGridlines/>
        <c:numFmt formatCode="General" sourceLinked="1"/>
        <c:majorTickMark val="out"/>
        <c:minorTickMark val="none"/>
        <c:tickLblPos val="none"/>
        <c:crossAx val="-22915094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6" Type="http://schemas.openxmlformats.org/officeDocument/2006/relationships/image" Target="../media/image74.wmf"/><Relationship Id="rId5" Type="http://schemas.openxmlformats.org/officeDocument/2006/relationships/image" Target="../media/image73.wmf"/><Relationship Id="rId4" Type="http://schemas.openxmlformats.org/officeDocument/2006/relationships/image" Target="../media/image72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6" Type="http://schemas.openxmlformats.org/officeDocument/2006/relationships/image" Target="../media/image80.wmf"/><Relationship Id="rId5" Type="http://schemas.openxmlformats.org/officeDocument/2006/relationships/image" Target="../media/image79.wmf"/><Relationship Id="rId4" Type="http://schemas.openxmlformats.org/officeDocument/2006/relationships/image" Target="../media/image7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D243BF-AB2D-49DA-94BE-7014B51C858D}" type="datetimeFigureOut">
              <a:rPr kumimoji="1" lang="ja-JP" altLang="en-US" smtClean="0"/>
              <a:pPr/>
              <a:t>2016/3/25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3957D2-4131-42E4-924D-0ED8DDBFBA4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3453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Good afternoon, everyone.</a:t>
            </a:r>
          </a:p>
          <a:p>
            <a:r>
              <a:rPr kumimoji="1" lang="en-US" altLang="ja-JP" dirty="0" smtClean="0"/>
              <a:t>I'm Daisuke Miyazaki, and the co-authors of this work are </a:t>
            </a:r>
            <a:r>
              <a:rPr kumimoji="1" lang="en-US" altLang="ja-JP" dirty="0" err="1" smtClean="0"/>
              <a:t>Yasu</a:t>
            </a:r>
            <a:r>
              <a:rPr kumimoji="1" lang="en-US" altLang="ja-JP" dirty="0" smtClean="0"/>
              <a:t> Matsushita and </a:t>
            </a:r>
            <a:r>
              <a:rPr kumimoji="1" lang="en-US" altLang="ja-JP" dirty="0" err="1" smtClean="0"/>
              <a:t>Katsu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Ikeuchi</a:t>
            </a:r>
            <a:r>
              <a:rPr kumimoji="1" lang="en-US" altLang="ja-JP" dirty="0" smtClean="0"/>
              <a:t>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57D2-4131-42E4-924D-0ED8DDBFBA4D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6318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The fourth cost term is the smoothness of shadow image.</a:t>
            </a:r>
          </a:p>
          <a:p>
            <a:r>
              <a:rPr kumimoji="1" lang="en-US" altLang="ja-JP" dirty="0" smtClean="0"/>
              <a:t>If we use this term, the shadow density will be uniform; in this example shown in the right image, the shadow density of all pixels became 1.</a:t>
            </a:r>
          </a:p>
          <a:p>
            <a:r>
              <a:rPr kumimoji="1" lang="en-US" altLang="ja-JP" dirty="0" smtClean="0"/>
              <a:t>If we don't use this term, the shadow density can be arbitrary, and yields bad result as shown in the left image.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57D2-4131-42E4-924D-0ED8DDBFBA4D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6295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en-US" altLang="ja-JP" dirty="0" smtClean="0"/>
              <a:t>I have </a:t>
            </a:r>
            <a:r>
              <a:rPr kumimoji="1" lang="en-US" altLang="ja-JP" dirty="0" err="1" smtClean="0"/>
              <a:t>expalined</a:t>
            </a:r>
            <a:r>
              <a:rPr kumimoji="1" lang="en-US" altLang="ja-JP" dirty="0" smtClean="0"/>
              <a:t> the 4 terms used in the cost function: prior of </a:t>
            </a:r>
            <a:r>
              <a:rPr kumimoji="1" lang="en-US" altLang="ja-JP" dirty="0" err="1" smtClean="0"/>
              <a:t>shadowless</a:t>
            </a:r>
            <a:r>
              <a:rPr kumimoji="1" lang="en-US" altLang="ja-JP" dirty="0" smtClean="0"/>
              <a:t> image, prior of shadow image, smoothness of </a:t>
            </a:r>
            <a:r>
              <a:rPr kumimoji="1" lang="en-US" altLang="ja-JP" dirty="0" err="1" smtClean="0"/>
              <a:t>shadowless</a:t>
            </a:r>
            <a:r>
              <a:rPr kumimoji="1" lang="en-US" altLang="ja-JP" dirty="0" smtClean="0"/>
              <a:t> image, and </a:t>
            </a:r>
            <a:r>
              <a:rPr kumimoji="1" lang="en-US" altLang="ja-JP" dirty="0" err="1" smtClean="0"/>
              <a:t>smoothenss</a:t>
            </a:r>
            <a:r>
              <a:rPr kumimoji="1" lang="en-US" altLang="ja-JP" dirty="0" smtClean="0"/>
              <a:t> of shadow image.</a:t>
            </a:r>
          </a:p>
          <a:p>
            <a:r>
              <a:rPr kumimoji="1" lang="en-US" altLang="ja-JP" dirty="0" smtClean="0"/>
              <a:t>A good cost function will be obtained if we </a:t>
            </a:r>
            <a:r>
              <a:rPr kumimoji="1" lang="en-US" altLang="ja-JP" dirty="0" err="1" smtClean="0"/>
              <a:t>propoerly</a:t>
            </a:r>
            <a:r>
              <a:rPr kumimoji="1" lang="en-US" altLang="ja-JP" dirty="0" smtClean="0"/>
              <a:t> calculate the weighting sum of these terms.</a:t>
            </a:r>
          </a:p>
          <a:p>
            <a:r>
              <a:rPr kumimoji="1" lang="en-US" altLang="ja-JP" dirty="0" smtClean="0"/>
              <a:t>The weight for each term is automatically calculated by the software using the user-supplied hints.</a:t>
            </a:r>
          </a:p>
          <a:p>
            <a:r>
              <a:rPr kumimoji="1" lang="en-US" altLang="ja-JP" dirty="0" smtClean="0"/>
              <a:t>Here is one example of how the system works.</a:t>
            </a:r>
          </a:p>
          <a:p>
            <a:r>
              <a:rPr kumimoji="1" lang="en-US" altLang="ja-JP" dirty="0" smtClean="0"/>
              <a:t>This is the input image.</a:t>
            </a:r>
          </a:p>
          <a:p>
            <a:r>
              <a:rPr kumimoji="1" lang="en-US" altLang="ja-JP" dirty="0" smtClean="0"/>
              <a:t>The weight for each terms are shown in the bottom.</a:t>
            </a:r>
          </a:p>
          <a:p>
            <a:r>
              <a:rPr kumimoji="1" lang="en-US" altLang="ja-JP" dirty="0" smtClean="0"/>
              <a:t>Using the default weights for initial guess of the </a:t>
            </a:r>
            <a:r>
              <a:rPr kumimoji="1" lang="en-US" altLang="ja-JP" dirty="0" err="1" smtClean="0"/>
              <a:t>shadowless</a:t>
            </a:r>
            <a:r>
              <a:rPr kumimoji="1" lang="en-US" altLang="ja-JP" dirty="0" smtClean="0"/>
              <a:t> image, there would be some defects in some parts.</a:t>
            </a:r>
          </a:p>
          <a:p>
            <a:r>
              <a:rPr kumimoji="1" lang="en-US" altLang="ja-JP" dirty="0" smtClean="0"/>
              <a:t>So, the user draw a magenta stroke where the defects appear.</a:t>
            </a:r>
          </a:p>
          <a:p>
            <a:r>
              <a:rPr kumimoji="1" lang="en-US" altLang="ja-JP" dirty="0" smtClean="0"/>
              <a:t>The software automatically modifies the weight so that the result will be much smoother in the user-specified area.</a:t>
            </a:r>
          </a:p>
          <a:p>
            <a:r>
              <a:rPr kumimoji="1" lang="en-US" altLang="ja-JP" dirty="0" smtClean="0"/>
              <a:t>In this case, the weight for the </a:t>
            </a:r>
            <a:r>
              <a:rPr kumimoji="1" lang="en-US" altLang="ja-JP" dirty="0" err="1" smtClean="0"/>
              <a:t>shadowless</a:t>
            </a:r>
            <a:r>
              <a:rPr kumimoji="1" lang="en-US" altLang="ja-JP" dirty="0" smtClean="0"/>
              <a:t> prior and the </a:t>
            </a:r>
            <a:r>
              <a:rPr kumimoji="1" lang="en-US" altLang="ja-JP" dirty="0" err="1" smtClean="0"/>
              <a:t>shadowless</a:t>
            </a:r>
            <a:r>
              <a:rPr kumimoji="1" lang="en-US" altLang="ja-JP" dirty="0" smtClean="0"/>
              <a:t> smoothness increased; that is, the </a:t>
            </a:r>
            <a:r>
              <a:rPr kumimoji="1" lang="en-US" altLang="ja-JP" dirty="0" err="1" smtClean="0"/>
              <a:t>shadowless</a:t>
            </a:r>
            <a:r>
              <a:rPr kumimoji="1" lang="en-US" altLang="ja-JP" dirty="0" smtClean="0"/>
              <a:t> image will be much smoother.</a:t>
            </a:r>
          </a:p>
          <a:p>
            <a:r>
              <a:rPr kumimoji="1" lang="en-US" altLang="ja-JP" dirty="0" smtClean="0"/>
              <a:t>On the other hand, the weight for the shadow prior decreased.</a:t>
            </a:r>
          </a:p>
          <a:p>
            <a:r>
              <a:rPr kumimoji="1" lang="en-US" altLang="ja-JP" dirty="0" smtClean="0"/>
              <a:t>The weight for the shadow smoothness is always kept to 1 for normalization of each weight.</a:t>
            </a:r>
          </a:p>
          <a:p>
            <a:r>
              <a:rPr kumimoji="1" lang="en-US" altLang="ja-JP" dirty="0" smtClean="0"/>
              <a:t>If the user is still not satisfied, the user can add more strokes: this is the 2nd stroke, and this is the 3rd stroke.</a:t>
            </a:r>
          </a:p>
          <a:p>
            <a:r>
              <a:rPr kumimoji="1" lang="en-US" altLang="ja-JP" dirty="0" smtClean="0"/>
              <a:t>The user can not only make the </a:t>
            </a:r>
            <a:r>
              <a:rPr kumimoji="1" lang="en-US" altLang="ja-JP" dirty="0" err="1" smtClean="0"/>
              <a:t>shadowless</a:t>
            </a:r>
            <a:r>
              <a:rPr kumimoji="1" lang="en-US" altLang="ja-JP" dirty="0" smtClean="0"/>
              <a:t> image smoother but also make the shadow image smoother, as is shown in this 4th stroke.</a:t>
            </a:r>
          </a:p>
          <a:p>
            <a:r>
              <a:rPr kumimoji="1" lang="en-US" altLang="ja-JP" dirty="0" smtClean="0"/>
              <a:t>This is the 5th stroke, this is the 6th stroke, and if the user is satisfied with this result, we obtain the final result of the </a:t>
            </a:r>
            <a:r>
              <a:rPr kumimoji="1" lang="en-US" altLang="ja-JP" dirty="0" err="1" smtClean="0"/>
              <a:t>shadowless</a:t>
            </a:r>
            <a:r>
              <a:rPr kumimoji="1" lang="en-US" altLang="ja-JP" dirty="0" smtClean="0"/>
              <a:t> image.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Image courtesy</a:t>
            </a:r>
            <a:r>
              <a:rPr kumimoji="1" lang="en-US" altLang="ja-JP" baseline="0" dirty="0" smtClean="0"/>
              <a:t>.</a:t>
            </a:r>
          </a:p>
          <a:p>
            <a:r>
              <a:rPr kumimoji="1" lang="en-US" altLang="ja-JP" baseline="0" dirty="0" smtClean="0"/>
              <a:t>Image taken from Kodak database.</a:t>
            </a:r>
          </a:p>
          <a:p>
            <a:endParaRPr kumimoji="1" lang="ja-JP" altLang="en-US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57D2-4131-42E4-924D-0ED8DDBFBA4D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943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The explanation about shadow removal is over, and I will explain our novel graph cut method in the </a:t>
            </a:r>
            <a:r>
              <a:rPr kumimoji="1" lang="en-US" altLang="ja-JP" dirty="0" err="1" smtClean="0"/>
              <a:t>succeding</a:t>
            </a:r>
            <a:r>
              <a:rPr kumimoji="1" lang="en-US" altLang="ja-JP" dirty="0" smtClean="0"/>
              <a:t> slides.</a:t>
            </a:r>
          </a:p>
          <a:p>
            <a:r>
              <a:rPr kumimoji="1" lang="en-US" altLang="ja-JP" dirty="0" smtClean="0"/>
              <a:t>We call this method hierarchical graph cut.</a:t>
            </a:r>
          </a:p>
          <a:p>
            <a:r>
              <a:rPr kumimoji="1" lang="en-US" altLang="ja-JP" dirty="0" smtClean="0"/>
              <a:t>Suppose that we have an image with label 1, 3, and 5.</a:t>
            </a:r>
          </a:p>
          <a:p>
            <a:r>
              <a:rPr kumimoji="1" lang="en-US" altLang="ja-JP" dirty="0" smtClean="0"/>
              <a:t>Alpha expansion changes the label one by one for each graph cut; for example, in this case, the graph cut </a:t>
            </a:r>
            <a:r>
              <a:rPr kumimoji="1" lang="en-US" altLang="ja-JP" dirty="0" err="1" smtClean="0"/>
              <a:t>chnages</a:t>
            </a:r>
            <a:r>
              <a:rPr kumimoji="1" lang="en-US" altLang="ja-JP" dirty="0" smtClean="0"/>
              <a:t> the label to 2 or leave it to be the same.</a:t>
            </a:r>
          </a:p>
          <a:p>
            <a:r>
              <a:rPr kumimoji="1" lang="en-US" altLang="ja-JP" dirty="0" smtClean="0"/>
              <a:t>On the other hand, our hierarchical graph cut changes the label to 2, 4, 6, etc, or leave it to be the same for each graph cut.</a:t>
            </a:r>
          </a:p>
          <a:p>
            <a:r>
              <a:rPr kumimoji="1" lang="en-US" altLang="ja-JP" dirty="0" smtClean="0"/>
              <a:t>This modification speeds up the computation.</a:t>
            </a:r>
          </a:p>
          <a:p>
            <a:r>
              <a:rPr kumimoji="1" lang="en-US" altLang="ja-JP" dirty="0" smtClean="0"/>
              <a:t>I will explain the detail in the succeeding slides.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57D2-4131-42E4-924D-0ED8DDBFBA4D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6446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This trilateral tree represents the hierarchical structure of the labels.</a:t>
            </a:r>
          </a:p>
          <a:p>
            <a:r>
              <a:rPr kumimoji="1" lang="en-US" altLang="ja-JP" dirty="0" smtClean="0"/>
              <a:t>This slide shows the case where the labels varies from 0 to 63.</a:t>
            </a:r>
          </a:p>
          <a:p>
            <a:r>
              <a:rPr kumimoji="1" lang="en-US" altLang="ja-JP" dirty="0" smtClean="0"/>
              <a:t>Suppose that the current label is 16 for a certain pixel.</a:t>
            </a:r>
          </a:p>
          <a:p>
            <a:r>
              <a:rPr kumimoji="1" lang="en-US" altLang="ja-JP" dirty="0" smtClean="0"/>
              <a:t>The graph cut compares whether the label 16 should be changed to 8 or the label should remain the same 16.</a:t>
            </a:r>
          </a:p>
          <a:p>
            <a:r>
              <a:rPr kumimoji="1" lang="en-US" altLang="ja-JP" dirty="0" smtClean="0"/>
              <a:t>Next, the graph cut compares whether the label 16 should be </a:t>
            </a:r>
            <a:r>
              <a:rPr kumimoji="1" lang="en-US" altLang="ja-JP" dirty="0" err="1" smtClean="0"/>
              <a:t>chnaged</a:t>
            </a:r>
            <a:r>
              <a:rPr kumimoji="1" lang="en-US" altLang="ja-JP" dirty="0" smtClean="0"/>
              <a:t> to 24 or remain the same 16.</a:t>
            </a:r>
          </a:p>
          <a:p>
            <a:r>
              <a:rPr kumimoji="1" lang="en-US" altLang="ja-JP" dirty="0" smtClean="0"/>
              <a:t>After that, the computation goes down to the lower level.</a:t>
            </a:r>
          </a:p>
          <a:p>
            <a:r>
              <a:rPr kumimoji="1" lang="en-US" altLang="ja-JP" dirty="0" smtClean="0"/>
              <a:t>(click)</a:t>
            </a:r>
          </a:p>
          <a:p>
            <a:r>
              <a:rPr kumimoji="1" lang="en-US" altLang="ja-JP" dirty="0" smtClean="0"/>
              <a:t>If the current label is 20 for a certain pixel, first the graph cut compares with 32, next 16, and so on.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57D2-4131-42E4-924D-0ED8DDBFBA4D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12710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This slide shows one example of graph construction.</a:t>
            </a:r>
          </a:p>
          <a:p>
            <a:r>
              <a:rPr kumimoji="1" lang="en-US" altLang="ja-JP" dirty="0" smtClean="0"/>
              <a:t>Please refer to the paper for the whole definition of the graph construction.</a:t>
            </a:r>
          </a:p>
          <a:p>
            <a:r>
              <a:rPr kumimoji="1" lang="en-US" altLang="ja-JP" dirty="0" smtClean="0"/>
              <a:t>In this slide, p and q represents the neighboring pixels, alpha and beta represents the labels, and "a" is an </a:t>
            </a:r>
            <a:r>
              <a:rPr kumimoji="1" lang="en-US" altLang="ja-JP" dirty="0" err="1" smtClean="0"/>
              <a:t>auxilary</a:t>
            </a:r>
            <a:r>
              <a:rPr kumimoji="1" lang="en-US" altLang="ja-JP" dirty="0" smtClean="0"/>
              <a:t> node added to set the weight of the edges properly.</a:t>
            </a:r>
          </a:p>
          <a:p>
            <a:r>
              <a:rPr kumimoji="1" lang="en-US" altLang="ja-JP" dirty="0" smtClean="0"/>
              <a:t>The red lines represent the 4 possible cuts, and the formulas on the right represents each cut cost.</a:t>
            </a:r>
          </a:p>
          <a:p>
            <a:r>
              <a:rPr kumimoji="1" lang="en-US" altLang="ja-JP" dirty="0" smtClean="0"/>
              <a:t>D represents the data term, and V represents the smoothness term.</a:t>
            </a:r>
          </a:p>
          <a:p>
            <a:r>
              <a:rPr kumimoji="1" lang="en-US" altLang="ja-JP" dirty="0" smtClean="0"/>
              <a:t>The data term is set properly: This cut represents the cost if the label of pixel p is set to be </a:t>
            </a:r>
            <a:r>
              <a:rPr kumimoji="1" lang="en-US" altLang="ja-JP" dirty="0" err="1" smtClean="0"/>
              <a:t>alpha_p</a:t>
            </a:r>
            <a:r>
              <a:rPr kumimoji="1" lang="en-US" altLang="ja-JP" dirty="0" smtClean="0"/>
              <a:t> and the label of pixel q is set to be </a:t>
            </a:r>
            <a:r>
              <a:rPr kumimoji="1" lang="en-US" altLang="ja-JP" dirty="0" err="1" smtClean="0"/>
              <a:t>alpha_q</a:t>
            </a:r>
            <a:r>
              <a:rPr kumimoji="1" lang="en-US" altLang="ja-JP" dirty="0" smtClean="0"/>
              <a:t>, this, </a:t>
            </a:r>
            <a:r>
              <a:rPr kumimoji="1" lang="en-US" altLang="ja-JP" dirty="0" err="1" smtClean="0"/>
              <a:t>beta_p</a:t>
            </a:r>
            <a:r>
              <a:rPr kumimoji="1" lang="en-US" altLang="ja-JP" dirty="0" smtClean="0"/>
              <a:t> and </a:t>
            </a:r>
            <a:r>
              <a:rPr kumimoji="1" lang="en-US" altLang="ja-JP" dirty="0" err="1" smtClean="0"/>
              <a:t>alpha_q</a:t>
            </a:r>
            <a:r>
              <a:rPr kumimoji="1" lang="en-US" altLang="ja-JP" dirty="0" smtClean="0"/>
              <a:t>, </a:t>
            </a:r>
            <a:r>
              <a:rPr kumimoji="1" lang="en-US" altLang="ja-JP" dirty="0" err="1" smtClean="0"/>
              <a:t>alpha_p</a:t>
            </a:r>
            <a:r>
              <a:rPr kumimoji="1" lang="en-US" altLang="ja-JP" dirty="0" smtClean="0"/>
              <a:t> and </a:t>
            </a:r>
            <a:r>
              <a:rPr kumimoji="1" lang="en-US" altLang="ja-JP" dirty="0" err="1" smtClean="0"/>
              <a:t>beta_q</a:t>
            </a:r>
            <a:r>
              <a:rPr kumimoji="1" lang="en-US" altLang="ja-JP" dirty="0" smtClean="0"/>
              <a:t>, and </a:t>
            </a:r>
            <a:r>
              <a:rPr kumimoji="1" lang="en-US" altLang="ja-JP" dirty="0" err="1" smtClean="0"/>
              <a:t>beta_p</a:t>
            </a:r>
            <a:r>
              <a:rPr kumimoji="1" lang="en-US" altLang="ja-JP" dirty="0" smtClean="0"/>
              <a:t> and </a:t>
            </a:r>
            <a:r>
              <a:rPr kumimoji="1" lang="en-US" altLang="ja-JP" dirty="0" err="1" smtClean="0"/>
              <a:t>beta_q</a:t>
            </a:r>
            <a:r>
              <a:rPr kumimoji="1" lang="en-US" altLang="ja-JP" dirty="0" smtClean="0"/>
              <a:t>.</a:t>
            </a:r>
          </a:p>
          <a:p>
            <a:r>
              <a:rPr kumimoji="1" lang="en-US" altLang="ja-JP" dirty="0" smtClean="0"/>
              <a:t>The smoothness term of the topmost and the bottommost cuts is also set properly.</a:t>
            </a:r>
          </a:p>
          <a:p>
            <a:r>
              <a:rPr kumimoji="1" lang="en-US" altLang="ja-JP" dirty="0" smtClean="0"/>
              <a:t>But it is difficult to set the correct cost for the cut when the cut crosses through the middle edge.</a:t>
            </a:r>
          </a:p>
          <a:p>
            <a:r>
              <a:rPr kumimoji="1" lang="en-US" altLang="ja-JP" dirty="0" smtClean="0"/>
              <a:t>Suppose that the case when this term is positive.</a:t>
            </a:r>
          </a:p>
          <a:p>
            <a:r>
              <a:rPr kumimoji="1" lang="en-US" altLang="ja-JP" dirty="0" smtClean="0"/>
              <a:t>In this case, the cost function is properly set, since these terms are canceled; and here, the smoothness term of </a:t>
            </a:r>
            <a:r>
              <a:rPr kumimoji="1" lang="en-US" altLang="ja-JP" dirty="0" err="1" smtClean="0"/>
              <a:t>beta_p</a:t>
            </a:r>
            <a:r>
              <a:rPr kumimoji="1" lang="en-US" altLang="ja-JP" dirty="0" smtClean="0"/>
              <a:t> and </a:t>
            </a:r>
            <a:r>
              <a:rPr kumimoji="1" lang="en-US" altLang="ja-JP" dirty="0" err="1" smtClean="0"/>
              <a:t>alpha_q</a:t>
            </a:r>
            <a:r>
              <a:rPr kumimoji="1" lang="en-US" altLang="ja-JP" dirty="0" smtClean="0"/>
              <a:t> is left alone.</a:t>
            </a:r>
          </a:p>
          <a:p>
            <a:r>
              <a:rPr kumimoji="1" lang="en-US" altLang="ja-JP" dirty="0" smtClean="0"/>
              <a:t>But if it is negative, the cost function is not properly set: V </a:t>
            </a:r>
            <a:r>
              <a:rPr kumimoji="1" lang="en-US" altLang="ja-JP" dirty="0" err="1" smtClean="0"/>
              <a:t>beta_p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beta_q</a:t>
            </a:r>
            <a:r>
              <a:rPr kumimoji="1" lang="en-US" altLang="ja-JP" dirty="0" smtClean="0"/>
              <a:t> is set instead of V </a:t>
            </a:r>
            <a:r>
              <a:rPr kumimoji="1" lang="en-US" altLang="ja-JP" dirty="0" err="1" smtClean="0"/>
              <a:t>beta_p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alpha_q</a:t>
            </a:r>
            <a:r>
              <a:rPr kumimoji="1" lang="en-US" altLang="ja-JP" dirty="0" smtClean="0"/>
              <a:t>.</a:t>
            </a:r>
          </a:p>
          <a:p>
            <a:r>
              <a:rPr kumimoji="1" lang="en-US" altLang="ja-JP" dirty="0" smtClean="0"/>
              <a:t>Luckily, this modification is as best approximation as possible, which I explain in the next slide.</a:t>
            </a:r>
          </a:p>
          <a:p>
            <a:r>
              <a:rPr kumimoji="1" lang="en-US" altLang="ja-JP" dirty="0" smtClean="0"/>
              <a:t>Due to the algorithm shown in the next slide, beta and alpha is as closest as </a:t>
            </a:r>
            <a:r>
              <a:rPr kumimoji="1" lang="en-US" altLang="ja-JP" dirty="0" err="1" smtClean="0"/>
              <a:t>posibble</a:t>
            </a:r>
            <a:r>
              <a:rPr kumimoji="1" lang="en-US" altLang="ja-JP" dirty="0" smtClean="0"/>
              <a:t>, so this graph construction gives an enough good approximation.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57D2-4131-42E4-924D-0ED8DDBFBA4D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37603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For the alpha expansion algorithm, the label from 0 to 63 is used for alpha for each iteration.</a:t>
            </a:r>
          </a:p>
          <a:p>
            <a:r>
              <a:rPr kumimoji="1" lang="en-US" altLang="ja-JP" dirty="0" smtClean="0"/>
              <a:t>On the other hand, our algorithm only needs 12 iterations.</a:t>
            </a:r>
          </a:p>
          <a:p>
            <a:r>
              <a:rPr kumimoji="1" lang="en-US" altLang="ja-JP" dirty="0" smtClean="0"/>
              <a:t>The hierarchical structure of the labels are stored in "A".</a:t>
            </a:r>
          </a:p>
          <a:p>
            <a:r>
              <a:rPr kumimoji="1" lang="en-US" altLang="ja-JP" dirty="0" smtClean="0"/>
              <a:t>Label alpha is the label selected from "A", and label beta is the current label of each pixel.</a:t>
            </a:r>
          </a:p>
          <a:p>
            <a:r>
              <a:rPr kumimoji="1" lang="en-US" altLang="ja-JP" dirty="0" smtClean="0"/>
              <a:t>For each pixel, the label alpha which is the closest to the label beta is chosen.</a:t>
            </a:r>
          </a:p>
          <a:p>
            <a:r>
              <a:rPr kumimoji="1" lang="en-US" altLang="ja-JP" dirty="0" smtClean="0"/>
              <a:t>Due to this algorithm, the graph construction of previous slide gives a good approximation.</a:t>
            </a:r>
          </a:p>
          <a:p>
            <a:r>
              <a:rPr kumimoji="1" lang="en-US" altLang="ja-JP" dirty="0" smtClean="0"/>
              <a:t>And due to the hierarchical structure of label space, the computation time of hierarchical graph cut is much faster than alpha expansion.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57D2-4131-42E4-924D-0ED8DDBFBA4D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52931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Before showing the shadow removal results, I will show the </a:t>
            </a:r>
            <a:r>
              <a:rPr kumimoji="1" lang="en-US" altLang="ja-JP" dirty="0" err="1" smtClean="0"/>
              <a:t>hierarchicla</a:t>
            </a:r>
            <a:r>
              <a:rPr kumimoji="1" lang="en-US" altLang="ja-JP" dirty="0" smtClean="0"/>
              <a:t> graph cut results first.</a:t>
            </a:r>
          </a:p>
          <a:p>
            <a:r>
              <a:rPr kumimoji="1" lang="en-US" altLang="ja-JP" dirty="0" smtClean="0"/>
              <a:t>These 2 rows show the stereo results, this row shows the </a:t>
            </a:r>
            <a:r>
              <a:rPr kumimoji="1" lang="en-US" altLang="ja-JP" dirty="0" err="1" smtClean="0"/>
              <a:t>denoising</a:t>
            </a:r>
            <a:r>
              <a:rPr kumimoji="1" lang="en-US" altLang="ja-JP" dirty="0" smtClean="0"/>
              <a:t> result, and this row shows the shadow removal result.</a:t>
            </a:r>
          </a:p>
          <a:p>
            <a:r>
              <a:rPr kumimoji="1" lang="en-US" altLang="ja-JP" dirty="0" smtClean="0"/>
              <a:t>The columns represent input, true value, Ishikawa 2003 results, alpha expansion results, and our hierarchical graph cut results.</a:t>
            </a:r>
          </a:p>
          <a:p>
            <a:r>
              <a:rPr kumimoji="1" lang="en-US" altLang="ja-JP" dirty="0" smtClean="0"/>
              <a:t>Note that the results look very similar for every methods.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Image courtesy,</a:t>
            </a:r>
            <a:r>
              <a:rPr kumimoji="1" lang="en-US" altLang="ja-JP" baseline="0" dirty="0" smtClean="0"/>
              <a:t> from top to bottom.</a:t>
            </a:r>
          </a:p>
          <a:p>
            <a:r>
              <a:rPr kumimoji="1" lang="en-US" altLang="ja-JP" baseline="0" dirty="0" smtClean="0"/>
              <a:t>Image taken from Middlebury stereo page.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Image taken from Middlebury stereo page.</a:t>
            </a:r>
          </a:p>
          <a:p>
            <a:r>
              <a:rPr kumimoji="1" lang="en-US" altLang="ja-JP" baseline="0" dirty="0" smtClean="0"/>
              <a:t>Image taken from SIDBA.</a:t>
            </a:r>
          </a:p>
          <a:p>
            <a:r>
              <a:rPr kumimoji="1" lang="en-US" altLang="ja-JP" baseline="0" dirty="0" smtClean="0"/>
              <a:t>Image taken by the first author, Daisuke Miyazaki.</a:t>
            </a:r>
          </a:p>
          <a:p>
            <a:endParaRPr kumimoji="1"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57D2-4131-42E4-924D-0ED8DDBFBA4D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07284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The detail of the result is shown here.</a:t>
            </a:r>
          </a:p>
          <a:p>
            <a:r>
              <a:rPr kumimoji="1" lang="en-US" altLang="ja-JP" dirty="0" smtClean="0"/>
              <a:t>This row represents that the computation time of our </a:t>
            </a:r>
            <a:r>
              <a:rPr kumimoji="1" lang="en-US" altLang="ja-JP" dirty="0" err="1" smtClean="0"/>
              <a:t>hierarhcical</a:t>
            </a:r>
            <a:r>
              <a:rPr kumimoji="1" lang="en-US" altLang="ja-JP" dirty="0" smtClean="0"/>
              <a:t> graph cut is 3 times to 16 times faster than that of alpha expansion.</a:t>
            </a:r>
          </a:p>
          <a:p>
            <a:r>
              <a:rPr kumimoji="1" lang="en-US" altLang="ja-JP" dirty="0" smtClean="0"/>
              <a:t>This row shows that the result of our hierarchical graph cut is almost the same as the alpha expansion, or is worse than the alpha expansion.</a:t>
            </a:r>
          </a:p>
          <a:p>
            <a:r>
              <a:rPr kumimoji="1" lang="en-US" altLang="ja-JP" dirty="0" smtClean="0"/>
              <a:t>You can see in the right image that the error value of alpha expansion is lower than the error value of hierarchical graph cut.</a:t>
            </a:r>
          </a:p>
          <a:p>
            <a:r>
              <a:rPr kumimoji="1" lang="en-US" altLang="ja-JP" dirty="0" smtClean="0"/>
              <a:t>Due to the approximation of the algorithm, the alpha expansion often produces better results than our method.</a:t>
            </a:r>
          </a:p>
          <a:p>
            <a:r>
              <a:rPr kumimoji="1" lang="en-US" altLang="ja-JP" dirty="0" smtClean="0"/>
              <a:t>This point in the left image represents the error value of the block matching result of stereo matching.</a:t>
            </a:r>
          </a:p>
          <a:p>
            <a:r>
              <a:rPr kumimoji="1" lang="en-US" altLang="ja-JP" dirty="0" smtClean="0"/>
              <a:t>Comparing with the error of block matching, the difference between the alpha expansion error and the hierarchical graph cut error is indistinguishable; that is, the precision of our method is almost the same as the alpha expansion.</a:t>
            </a:r>
          </a:p>
          <a:p>
            <a:r>
              <a:rPr kumimoji="1" lang="en-US" altLang="ja-JP" dirty="0" smtClean="0"/>
              <a:t>The horizontal line here represents the computation time: You can see that our method is quite faster than alpha expansion.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57D2-4131-42E4-924D-0ED8DDBFBA4D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13076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Next, we show the shadow removal results.</a:t>
            </a:r>
          </a:p>
          <a:p>
            <a:r>
              <a:rPr kumimoji="1" lang="en-US" altLang="ja-JP" dirty="0" smtClean="0"/>
              <a:t>This is the input, true value, Finlayson 2004 result, Wu 2007 result, our initial guess, and our final result.</a:t>
            </a:r>
          </a:p>
          <a:p>
            <a:r>
              <a:rPr kumimoji="1" lang="en-US" altLang="ja-JP" dirty="0" smtClean="0"/>
              <a:t>Please see the blue line.</a:t>
            </a:r>
          </a:p>
          <a:p>
            <a:r>
              <a:rPr kumimoji="1" lang="en-US" altLang="ja-JP" dirty="0" smtClean="0"/>
              <a:t>The error value decreases while the user adds the strokes.</a:t>
            </a:r>
          </a:p>
          <a:p>
            <a:r>
              <a:rPr kumimoji="1" lang="en-US" altLang="ja-JP" dirty="0" smtClean="0"/>
              <a:t>Because the human intelligence is much higher than the current artificial intelligence, the user supplied hints give a very strong clue for shadow removal; and the user can obtain a better result than existing methods.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Image courtesy</a:t>
            </a:r>
            <a:r>
              <a:rPr kumimoji="1" lang="en-US" altLang="ja-JP" baseline="0" dirty="0" smtClean="0"/>
              <a:t>.</a:t>
            </a:r>
          </a:p>
          <a:p>
            <a:r>
              <a:rPr kumimoji="1" lang="en-US" altLang="ja-JP" baseline="0" dirty="0" smtClean="0"/>
              <a:t>Image taken by the first author, Daisuke Miyazaki.</a:t>
            </a:r>
          </a:p>
          <a:p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57D2-4131-42E4-924D-0ED8DDBFBA4D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51428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These are the results applied to natural images.</a:t>
            </a:r>
          </a:p>
          <a:p>
            <a:r>
              <a:rPr kumimoji="1" lang="en-US" altLang="ja-JP" dirty="0" smtClean="0"/>
              <a:t>The left image successfully removed the shadow with default parameters, so the user didn't need to add the magenta strokes.</a:t>
            </a:r>
          </a:p>
          <a:p>
            <a:r>
              <a:rPr kumimoji="1" lang="en-US" altLang="ja-JP" dirty="0" smtClean="0"/>
              <a:t>The other image required a certain number of strokes to improve the output image.</a:t>
            </a:r>
          </a:p>
          <a:p>
            <a:r>
              <a:rPr kumimoji="1" lang="en-US" altLang="ja-JP" dirty="0" smtClean="0"/>
              <a:t>The computation time shown here is calculated with 3GHz desktop PC.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Image courtesy,</a:t>
            </a:r>
            <a:r>
              <a:rPr kumimoji="1" lang="en-US" altLang="ja-JP" baseline="0" dirty="0" smtClean="0"/>
              <a:t> from top to bottom.</a:t>
            </a:r>
          </a:p>
          <a:p>
            <a:r>
              <a:rPr kumimoji="1" lang="en-US" altLang="ja-JP" baseline="0" dirty="0" smtClean="0"/>
              <a:t>Image taken from Kodak database.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Image taken from Kodak database.</a:t>
            </a:r>
          </a:p>
          <a:p>
            <a:r>
              <a:rPr kumimoji="1" lang="en-US" altLang="ja-JP" baseline="0" dirty="0" smtClean="0"/>
              <a:t>Image taken by the first author, Daisuke Miyazaki.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Image taken from Kodak database.</a:t>
            </a:r>
          </a:p>
          <a:p>
            <a:endParaRPr kumimoji="1"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57D2-4131-42E4-924D-0ED8DDBFBA4D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3254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The purpose of this work is to remove the shadow from images.</a:t>
            </a:r>
          </a:p>
          <a:p>
            <a:r>
              <a:rPr kumimoji="1" lang="en-US" altLang="ja-JP" dirty="0" smtClean="0"/>
              <a:t>Shadows often degrade the visual quality of the images; for example, please look at the left image. You can see the inconsistencies in a stitched aerial photograph. These kind of images take the photographs under different date and time; thus, the orientation of the shadow will differ in the image. In order to generate a realistic map of the city, the shadow should be detected and be removed.</a:t>
            </a:r>
          </a:p>
          <a:p>
            <a:r>
              <a:rPr kumimoji="1" lang="en-US" altLang="ja-JP" dirty="0" smtClean="0"/>
              <a:t>Another example is shown in the right image. In order to capture a clear texture of the object for 3D digital archiving, the shadow should be removed.</a:t>
            </a:r>
          </a:p>
          <a:p>
            <a:r>
              <a:rPr kumimoji="1" lang="en-US" altLang="ja-JP" dirty="0" smtClean="0"/>
              <a:t>Because shadows in an image reduce the reliability of many computer vision algorithms, such as shape-from-X, image segmentation, object recognition, and tracking, we aim to remove the shadow from a single image.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Image courtesy,</a:t>
            </a:r>
            <a:r>
              <a:rPr kumimoji="1" lang="en-US" altLang="ja-JP" baseline="0" dirty="0" smtClean="0"/>
              <a:t> from left to right.</a:t>
            </a:r>
          </a:p>
          <a:p>
            <a:r>
              <a:rPr kumimoji="1" lang="en-US" altLang="ja-JP" baseline="0" dirty="0" smtClean="0"/>
              <a:t>Image taken from Bing Maps from Microsoft.</a:t>
            </a:r>
          </a:p>
          <a:p>
            <a:r>
              <a:rPr kumimoji="1" lang="en-US" altLang="ja-JP" baseline="0" dirty="0" smtClean="0"/>
              <a:t>Image taken by the laboratory member of the third author, Katsushi </a:t>
            </a:r>
            <a:r>
              <a:rPr kumimoji="1" lang="en-US" altLang="ja-JP" baseline="0" dirty="0" err="1" smtClean="0"/>
              <a:t>Ikeuchi</a:t>
            </a:r>
            <a:r>
              <a:rPr kumimoji="1" lang="en-US" altLang="ja-JP" baseline="0" dirty="0" smtClean="0"/>
              <a:t>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57D2-4131-42E4-924D-0ED8DDBFBA4D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07448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Another results are shown here.</a:t>
            </a:r>
          </a:p>
          <a:p>
            <a:r>
              <a:rPr kumimoji="1" lang="en-US" altLang="ja-JP" dirty="0" smtClean="0"/>
              <a:t>The shadow is successfully removed.</a:t>
            </a:r>
          </a:p>
          <a:p>
            <a:r>
              <a:rPr kumimoji="1" lang="en-US" altLang="ja-JP" dirty="0" smtClean="0"/>
              <a:t>Note that the shadow to be removed is up to the user.</a:t>
            </a:r>
          </a:p>
          <a:p>
            <a:r>
              <a:rPr kumimoji="1" lang="en-US" altLang="ja-JP" dirty="0" smtClean="0"/>
              <a:t>The shadow of the cracks is not removed, the shadow of the leg is not removed, and the shadow of the statue is not removed.</a:t>
            </a:r>
          </a:p>
          <a:p>
            <a:r>
              <a:rPr kumimoji="1" lang="en-US" altLang="ja-JP" dirty="0" smtClean="0"/>
              <a:t>If the user specifies these regions, the shadow of these regions will be also removed.</a:t>
            </a:r>
          </a:p>
          <a:p>
            <a:r>
              <a:rPr kumimoji="1" lang="en-US" altLang="ja-JP" dirty="0" smtClean="0"/>
              <a:t>In the right image, the leg of the bird also disappears because the color of the shadow and the leg is very similar.</a:t>
            </a:r>
          </a:p>
          <a:p>
            <a:r>
              <a:rPr kumimoji="1" lang="en-US" altLang="ja-JP" dirty="0" smtClean="0"/>
              <a:t>This is always the problem not only in our method but also in other existing methods.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Image courtesy,</a:t>
            </a:r>
            <a:r>
              <a:rPr kumimoji="1" lang="en-US" altLang="ja-JP" baseline="0" dirty="0" smtClean="0"/>
              <a:t> from top to bottom.</a:t>
            </a:r>
          </a:p>
          <a:p>
            <a:r>
              <a:rPr kumimoji="1" lang="en-US" altLang="ja-JP" baseline="0" dirty="0" smtClean="0"/>
              <a:t>Image taken from Kodak database.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Image taken from Kodak database.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Image taken from Kodak database.</a:t>
            </a:r>
          </a:p>
          <a:p>
            <a:r>
              <a:rPr kumimoji="1" lang="en-US" altLang="ja-JP" baseline="0" dirty="0" smtClean="0"/>
              <a:t>Image taken by the first author, Daisuke Miyazaki.</a:t>
            </a:r>
          </a:p>
          <a:p>
            <a:endParaRPr kumimoji="1"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57D2-4131-42E4-924D-0ED8DDBFBA4D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00654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Here is the result of complex </a:t>
            </a:r>
            <a:r>
              <a:rPr kumimoji="1" lang="en-US" altLang="ja-JP" dirty="0" err="1" smtClean="0"/>
              <a:t>scences</a:t>
            </a:r>
            <a:r>
              <a:rPr kumimoji="1" lang="en-US" altLang="ja-JP" dirty="0" smtClean="0"/>
              <a:t>.</a:t>
            </a:r>
          </a:p>
          <a:p>
            <a:r>
              <a:rPr kumimoji="1" lang="en-US" altLang="ja-JP" dirty="0" smtClean="0"/>
              <a:t>The gradually changing shadow of glass is successfully extracted.</a:t>
            </a:r>
          </a:p>
          <a:p>
            <a:r>
              <a:rPr kumimoji="1" lang="en-US" altLang="ja-JP" dirty="0" smtClean="0"/>
              <a:t>But because of its complexity, the user needs many strokes to extract the shadow.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Image courtesy,</a:t>
            </a:r>
            <a:r>
              <a:rPr kumimoji="1" lang="en-US" altLang="ja-JP" baseline="0" dirty="0" smtClean="0"/>
              <a:t> from top to bottom.</a:t>
            </a:r>
          </a:p>
          <a:p>
            <a:r>
              <a:rPr kumimoji="1" lang="en-US" altLang="ja-JP" baseline="0" dirty="0" smtClean="0"/>
              <a:t>Image taken from Kodak database.</a:t>
            </a:r>
          </a:p>
          <a:p>
            <a:r>
              <a:rPr kumimoji="1" lang="en-US" altLang="ja-JP" baseline="0" dirty="0" smtClean="0"/>
              <a:t>Image taken by the first author, Daisuke Miyazaki.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Image taken by the first author, Daisuke Miyazaki.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Image taken by the first author, Daisuke Miyazaki.</a:t>
            </a:r>
          </a:p>
          <a:p>
            <a:endParaRPr kumimoji="1"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57D2-4131-42E4-924D-0ED8DDBFBA4D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49727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Our method also successfully removes the shadow of aerial image.</a:t>
            </a:r>
          </a:p>
          <a:p>
            <a:r>
              <a:rPr kumimoji="1" lang="en-US" altLang="ja-JP" dirty="0" smtClean="0"/>
              <a:t>Many strokes are added and the software ran many times due to its complex scene; but after a great effort, we can obtain a good result.</a:t>
            </a:r>
          </a:p>
          <a:p>
            <a:r>
              <a:rPr kumimoji="1" lang="en-US" altLang="ja-JP" dirty="0" smtClean="0"/>
              <a:t>These results show that our method is quite useful in many application fields.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Image courtesy</a:t>
            </a:r>
            <a:r>
              <a:rPr kumimoji="1" lang="en-US" altLang="ja-JP" baseline="0" dirty="0" smtClean="0"/>
              <a:t>.</a:t>
            </a:r>
          </a:p>
          <a:p>
            <a:r>
              <a:rPr kumimoji="1" lang="en-US" altLang="ja-JP" baseline="0" dirty="0" smtClean="0"/>
              <a:t>Image taken from Bing Maps from Microsoft.</a:t>
            </a:r>
          </a:p>
          <a:p>
            <a:endParaRPr kumimoji="1" lang="ja-JP" altLang="en-US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57D2-4131-42E4-924D-0ED8DDBFBA4D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17439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Now I conclude my talk.</a:t>
            </a:r>
          </a:p>
          <a:p>
            <a:r>
              <a:rPr kumimoji="1" lang="en-US" altLang="ja-JP" dirty="0" smtClean="0"/>
              <a:t>1. We have properly defined the cost function so that the shadow can be robustly removed.</a:t>
            </a:r>
          </a:p>
          <a:p>
            <a:r>
              <a:rPr kumimoji="1" lang="en-US" altLang="ja-JP" dirty="0" smtClean="0"/>
              <a:t>2. We allow the user to interact to the system so that the user can obtain a satisfactory result by improving the image.</a:t>
            </a:r>
          </a:p>
          <a:p>
            <a:r>
              <a:rPr kumimoji="1" lang="en-US" altLang="ja-JP" dirty="0" smtClean="0"/>
              <a:t>3. We have proposed a hierarchical graph cut which is much faster than alpha expansion.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Image courtesy</a:t>
            </a:r>
            <a:r>
              <a:rPr kumimoji="1" lang="en-US" altLang="ja-JP" baseline="0" dirty="0" smtClean="0"/>
              <a:t>.</a:t>
            </a:r>
          </a:p>
          <a:p>
            <a:r>
              <a:rPr kumimoji="1" lang="en-US" altLang="ja-JP" baseline="0" dirty="0" smtClean="0"/>
              <a:t>Image taken from Kodak database.</a:t>
            </a:r>
          </a:p>
          <a:p>
            <a:endParaRPr kumimoji="1"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57D2-4131-42E4-924D-0ED8DDBFBA4D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28110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Of course our method is not perfect, and there might be a rich room for improvements.</a:t>
            </a:r>
          </a:p>
          <a:p>
            <a:r>
              <a:rPr kumimoji="1" lang="en-US" altLang="ja-JP" dirty="0" smtClean="0"/>
              <a:t>In most cases, the user strokes are added to the shadow boundary.</a:t>
            </a:r>
          </a:p>
          <a:p>
            <a:r>
              <a:rPr kumimoji="1" lang="en-US" altLang="ja-JP" dirty="0" smtClean="0"/>
              <a:t>The default parameters are set to be suitable for removing hard shadow.</a:t>
            </a:r>
          </a:p>
          <a:p>
            <a:r>
              <a:rPr kumimoji="1" lang="en-US" altLang="ja-JP" dirty="0" smtClean="0"/>
              <a:t>Because the parameters for soft shadow is difficult to find, we force the user to find the better parameters for soft shadow.</a:t>
            </a:r>
          </a:p>
          <a:p>
            <a:r>
              <a:rPr kumimoji="1" lang="en-US" altLang="ja-JP" dirty="0" smtClean="0"/>
              <a:t>Increasing the robustness to the soft shadow is one of the important future task.</a:t>
            </a:r>
          </a:p>
          <a:p>
            <a:r>
              <a:rPr kumimoji="1" lang="en-US" altLang="ja-JP" dirty="0" smtClean="0"/>
              <a:t>Because the human intelligence is high, using the user supplied hints produces a very good results; but drawing many strokes is somewhat irritating.</a:t>
            </a:r>
          </a:p>
          <a:p>
            <a:r>
              <a:rPr kumimoji="1" lang="en-US" altLang="ja-JP" dirty="0" smtClean="0"/>
              <a:t>Automatic computation with high quality results is an open problem for shadow removal problem.</a:t>
            </a:r>
          </a:p>
          <a:p>
            <a:r>
              <a:rPr kumimoji="1" lang="en-US" altLang="ja-JP" dirty="0" smtClean="0"/>
              <a:t>The precision of hierarchical graph cut is almost the same as alpha expansion, but our method is often slightly worse than alpha expansion.</a:t>
            </a:r>
          </a:p>
          <a:p>
            <a:r>
              <a:rPr kumimoji="1" lang="en-US" altLang="ja-JP" dirty="0" smtClean="0"/>
              <a:t>For example, if the local minimum is in the red line, and the global minimum is in the blue line, our method falls into local minimum.</a:t>
            </a:r>
          </a:p>
          <a:p>
            <a:r>
              <a:rPr kumimoji="1" lang="en-US" altLang="ja-JP" dirty="0" smtClean="0"/>
              <a:t>The tradeoff between the precision and the speed should be greatly considered for prospective graph cut methods.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Image courtesy</a:t>
            </a:r>
            <a:r>
              <a:rPr kumimoji="1" lang="en-US" altLang="ja-JP" baseline="0" dirty="0" smtClean="0"/>
              <a:t>.</a:t>
            </a:r>
          </a:p>
          <a:p>
            <a:r>
              <a:rPr kumimoji="1" lang="en-US" altLang="ja-JP" baseline="0" dirty="0" smtClean="0"/>
              <a:t>Image taken by the first author, Daisuke Miyazaki.</a:t>
            </a:r>
          </a:p>
          <a:p>
            <a:endParaRPr kumimoji="1" lang="ja-JP" altLang="en-US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57D2-4131-42E4-924D-0ED8DDBFBA4D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21097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And that's all for my talk.</a:t>
            </a:r>
          </a:p>
          <a:p>
            <a:r>
              <a:rPr kumimoji="1" lang="en-US" altLang="ja-JP" dirty="0" smtClean="0"/>
              <a:t>Thank you very much.</a:t>
            </a:r>
            <a:endParaRPr kumimoji="1" lang="en-US" altLang="ja-JP" smtClean="0"/>
          </a:p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57D2-4131-42E4-924D-0ED8DDBFBA4D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9113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Due to the importance of the shadow removal, many researchers involved in this research theme.</a:t>
            </a:r>
          </a:p>
          <a:p>
            <a:r>
              <a:rPr kumimoji="1" lang="en-US" altLang="ja-JP" dirty="0" smtClean="0"/>
              <a:t>Prior works can be categorized into two approaches; one uses multiple images as input and the other uses single image as input.</a:t>
            </a:r>
          </a:p>
          <a:p>
            <a:r>
              <a:rPr kumimoji="1" lang="en-US" altLang="ja-JP" dirty="0" smtClean="0"/>
              <a:t>Multiple images give a rich information for removing the shadow; however, taking multiple images is nuisance task.</a:t>
            </a:r>
          </a:p>
          <a:p>
            <a:r>
              <a:rPr kumimoji="1" lang="en-US" altLang="ja-JP" dirty="0" smtClean="0"/>
              <a:t>Recently, many researchers proposed the methods which can be applied to a single image.</a:t>
            </a:r>
          </a:p>
          <a:p>
            <a:r>
              <a:rPr kumimoji="1" lang="en-US" altLang="ja-JP" dirty="0" smtClean="0"/>
              <a:t>Most of these existing methods automatically remove the shadow.</a:t>
            </a:r>
          </a:p>
          <a:p>
            <a:r>
              <a:rPr kumimoji="1" lang="en-US" altLang="ja-JP" dirty="0" smtClean="0"/>
              <a:t>On the other hand, there is a method which makes full use of user supplied hints.</a:t>
            </a:r>
          </a:p>
          <a:p>
            <a:r>
              <a:rPr kumimoji="1" lang="en-US" altLang="ja-JP" dirty="0" smtClean="0"/>
              <a:t>Because the human intelligence is higher than the current artificial intelligence, the user interaction gives quite rich information.</a:t>
            </a:r>
          </a:p>
          <a:p>
            <a:r>
              <a:rPr kumimoji="1" lang="en-US" altLang="ja-JP" dirty="0" smtClean="0"/>
              <a:t>As is done by Wu et al, we also use user interaction in order to successfully remove various types of shadows which appears in various situations.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Image courtesy</a:t>
            </a:r>
            <a:r>
              <a:rPr kumimoji="1" lang="en-US" altLang="ja-JP" baseline="0" dirty="0" smtClean="0"/>
              <a:t>.</a:t>
            </a:r>
          </a:p>
          <a:p>
            <a:r>
              <a:rPr kumimoji="1" lang="en-US" altLang="ja-JP" baseline="0" dirty="0" smtClean="0"/>
              <a:t>Image taken by the first author, Daisuke Miyazaki.</a:t>
            </a:r>
          </a:p>
          <a:p>
            <a:endParaRPr kumimoji="1" lang="en-US" altLang="ja-JP" dirty="0" smtClean="0"/>
          </a:p>
          <a:p>
            <a:endParaRPr kumimoji="1" lang="ja-JP" altLang="en-US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57D2-4131-42E4-924D-0ED8DDBFBA4D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1826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The contribution of this work is threefold.</a:t>
            </a:r>
          </a:p>
          <a:p>
            <a:r>
              <a:rPr kumimoji="1" lang="en-US" altLang="ja-JP" dirty="0" smtClean="0"/>
              <a:t>One is that we have defined the cost function properly so that the shadow can be removed robustly.</a:t>
            </a:r>
          </a:p>
          <a:p>
            <a:r>
              <a:rPr kumimoji="1" lang="en-US" altLang="ja-JP" dirty="0" smtClean="0"/>
              <a:t>We solved the problem using the graph cut.</a:t>
            </a:r>
          </a:p>
          <a:p>
            <a:r>
              <a:rPr kumimoji="1" lang="en-US" altLang="ja-JP" dirty="0" smtClean="0"/>
              <a:t>Another contribution is that we have proposed a novel graph cut algorithm, which we call hierarchical graph cut.</a:t>
            </a:r>
          </a:p>
          <a:p>
            <a:r>
              <a:rPr kumimoji="1" lang="en-US" altLang="ja-JP" dirty="0" smtClean="0"/>
              <a:t>The computation time is much faster than alpha expansion algorithm.</a:t>
            </a:r>
          </a:p>
          <a:p>
            <a:r>
              <a:rPr kumimoji="1" lang="en-US" altLang="ja-JP" dirty="0" smtClean="0"/>
              <a:t>The third major contribution is that we have introduced a user interaction framework in shadow removal problem.</a:t>
            </a:r>
          </a:p>
          <a:p>
            <a:r>
              <a:rPr kumimoji="1" lang="en-US" altLang="ja-JP" dirty="0" smtClean="0"/>
              <a:t>Due to the intuitive interface, the users can improve the result until they are satisfied.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Image courtesy</a:t>
            </a:r>
            <a:r>
              <a:rPr kumimoji="1" lang="en-US" altLang="ja-JP" baseline="0" dirty="0" smtClean="0"/>
              <a:t>.</a:t>
            </a:r>
          </a:p>
          <a:p>
            <a:r>
              <a:rPr kumimoji="1" lang="en-US" altLang="ja-JP" baseline="0" dirty="0" smtClean="0"/>
              <a:t>Image taken from Kodak database.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57D2-4131-42E4-924D-0ED8DDBFBA4D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8796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The flow of our system is shown here.</a:t>
            </a:r>
          </a:p>
          <a:p>
            <a:r>
              <a:rPr kumimoji="1" lang="en-US" altLang="ja-JP" dirty="0" smtClean="0"/>
              <a:t>The input is a single image.</a:t>
            </a:r>
          </a:p>
          <a:p>
            <a:r>
              <a:rPr kumimoji="1" lang="en-US" altLang="ja-JP" dirty="0" smtClean="0"/>
              <a:t>First, we separate the image into a number of small regions.</a:t>
            </a:r>
          </a:p>
          <a:p>
            <a:r>
              <a:rPr kumimoji="1" lang="en-US" altLang="ja-JP" dirty="0" smtClean="0"/>
              <a:t>These small regions are used for speed-up the computation for succeeding region segmentation stage and initial shadow removal stage.</a:t>
            </a:r>
          </a:p>
          <a:p>
            <a:r>
              <a:rPr kumimoji="1" lang="en-US" altLang="ja-JP" dirty="0" smtClean="0"/>
              <a:t>Next, at the region segmentation stage, the user separates the image into shadow region, non-shadow region, and non-computation region.</a:t>
            </a:r>
          </a:p>
          <a:p>
            <a:r>
              <a:rPr kumimoji="1" lang="en-US" altLang="ja-JP" dirty="0" smtClean="0"/>
              <a:t>In this image, the red stroke specifies the shadow region, the blue stroke specifies the non-shadow region, and green stroke specifies the region which should not be used for the computation.</a:t>
            </a:r>
          </a:p>
          <a:p>
            <a:r>
              <a:rPr kumimoji="1" lang="en-US" altLang="ja-JP" dirty="0" smtClean="0"/>
              <a:t>At the initial shadow removal stage, the shadow is removed using the default parameters.</a:t>
            </a:r>
          </a:p>
          <a:p>
            <a:r>
              <a:rPr kumimoji="1" lang="en-US" altLang="ja-JP" dirty="0" smtClean="0"/>
              <a:t>The default parameters cannot remove the shadow in enough quality; so, after that, user can repair the output image.</a:t>
            </a:r>
          </a:p>
          <a:p>
            <a:r>
              <a:rPr kumimoji="1" lang="en-US" altLang="ja-JP" dirty="0" smtClean="0"/>
              <a:t>The users can improve the result until they are satisfied; and finally, we obtain the shadow removal image.</a:t>
            </a:r>
          </a:p>
          <a:p>
            <a:r>
              <a:rPr kumimoji="1" lang="en-US" altLang="ja-JP" dirty="0" smtClean="0"/>
              <a:t>Now, I will explain the detail of the algorithm in the succeeding slides.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Image courtesy</a:t>
            </a:r>
            <a:r>
              <a:rPr kumimoji="1" lang="en-US" altLang="ja-JP" baseline="0" dirty="0" smtClean="0"/>
              <a:t>.</a:t>
            </a:r>
          </a:p>
          <a:p>
            <a:r>
              <a:rPr kumimoji="1" lang="en-US" altLang="ja-JP" baseline="0" dirty="0" smtClean="0"/>
              <a:t>Image taken from Kodak database.</a:t>
            </a:r>
          </a:p>
          <a:p>
            <a:endParaRPr kumimoji="1" lang="ja-JP" altLang="en-US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57D2-4131-42E4-924D-0ED8DDBFBA4D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1458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First, I show the image formulation of the problem.</a:t>
            </a:r>
          </a:p>
          <a:p>
            <a:r>
              <a:rPr kumimoji="1" lang="en-US" altLang="ja-JP" dirty="0" smtClean="0"/>
              <a:t>The input image "I" can be decomposed into the shadow image beta and the </a:t>
            </a:r>
            <a:r>
              <a:rPr kumimoji="1" lang="en-US" altLang="ja-JP" dirty="0" err="1" smtClean="0"/>
              <a:t>shadowless</a:t>
            </a:r>
            <a:r>
              <a:rPr kumimoji="1" lang="en-US" altLang="ja-JP" dirty="0" smtClean="0"/>
              <a:t> image F.</a:t>
            </a:r>
          </a:p>
          <a:p>
            <a:r>
              <a:rPr kumimoji="1" lang="en-US" altLang="ja-JP" dirty="0" smtClean="0"/>
              <a:t>Beta and F are inter-dependant; that is, if we estimate beta, then we know F at the same time.</a:t>
            </a:r>
          </a:p>
          <a:p>
            <a:r>
              <a:rPr kumimoji="1" lang="en-US" altLang="ja-JP" dirty="0" smtClean="0"/>
              <a:t>We solve this decomposition problem by defining 4 terms for cost function.</a:t>
            </a:r>
          </a:p>
          <a:p>
            <a:r>
              <a:rPr kumimoji="1" lang="en-US" altLang="ja-JP" dirty="0" smtClean="0"/>
              <a:t>Here is the 4 terms used for cost function: prior of </a:t>
            </a:r>
            <a:r>
              <a:rPr kumimoji="1" lang="en-US" altLang="ja-JP" dirty="0" err="1" smtClean="0"/>
              <a:t>shadowless</a:t>
            </a:r>
            <a:r>
              <a:rPr kumimoji="1" lang="en-US" altLang="ja-JP" dirty="0" smtClean="0"/>
              <a:t> image, prior of shadow image, smoothness of </a:t>
            </a:r>
            <a:r>
              <a:rPr kumimoji="1" lang="en-US" altLang="ja-JP" dirty="0" err="1" smtClean="0"/>
              <a:t>shadowless</a:t>
            </a:r>
            <a:r>
              <a:rPr kumimoji="1" lang="en-US" altLang="ja-JP" dirty="0" smtClean="0"/>
              <a:t> image, and smoothness of shadow image.</a:t>
            </a:r>
          </a:p>
          <a:p>
            <a:r>
              <a:rPr kumimoji="1" lang="en-US" altLang="ja-JP" dirty="0" smtClean="0"/>
              <a:t>The overall cost will be the weighted sum of these terms.</a:t>
            </a:r>
          </a:p>
          <a:p>
            <a:r>
              <a:rPr kumimoji="1" lang="en-US" altLang="ja-JP" dirty="0" smtClean="0"/>
              <a:t>Now, I will explain each term one by one.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Image courtesy</a:t>
            </a:r>
            <a:r>
              <a:rPr kumimoji="1" lang="en-US" altLang="ja-JP" baseline="0" dirty="0" smtClean="0"/>
              <a:t>.</a:t>
            </a:r>
          </a:p>
          <a:p>
            <a:r>
              <a:rPr kumimoji="1" lang="en-US" altLang="ja-JP" baseline="0" dirty="0" smtClean="0"/>
              <a:t>Image taken from Kodak database.</a:t>
            </a:r>
          </a:p>
          <a:p>
            <a:endParaRPr kumimoji="1" lang="ja-JP" altLang="en-US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57D2-4131-42E4-924D-0ED8DDBFBA4D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6846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The first cost term is the prior of </a:t>
            </a:r>
            <a:r>
              <a:rPr kumimoji="1" lang="en-US" altLang="ja-JP" dirty="0" err="1" smtClean="0"/>
              <a:t>shadowless</a:t>
            </a:r>
            <a:r>
              <a:rPr kumimoji="1" lang="en-US" altLang="ja-JP" dirty="0" smtClean="0"/>
              <a:t> image.</a:t>
            </a:r>
          </a:p>
          <a:p>
            <a:r>
              <a:rPr kumimoji="1" lang="en-US" altLang="ja-JP" dirty="0" smtClean="0"/>
              <a:t>Because we specified the shadow region and the non-shadow region, we can use it as a strong clue.</a:t>
            </a:r>
          </a:p>
          <a:p>
            <a:r>
              <a:rPr kumimoji="1" lang="en-US" altLang="ja-JP" dirty="0" smtClean="0"/>
              <a:t>What we want to do here is to make the color distribution of the shadow region become similar to the color distribution of the non-shadow region.</a:t>
            </a:r>
          </a:p>
          <a:p>
            <a:r>
              <a:rPr kumimoji="1" lang="en-US" altLang="ja-JP" dirty="0" smtClean="0"/>
              <a:t>So, we use the histogram of the pixel brightness of non-shadow region as a prior.</a:t>
            </a:r>
          </a:p>
          <a:p>
            <a:r>
              <a:rPr kumimoji="1" lang="en-US" altLang="ja-JP" dirty="0" smtClean="0"/>
              <a:t>The example of how this cost term works is shown in the bottom.</a:t>
            </a:r>
          </a:p>
          <a:p>
            <a:r>
              <a:rPr kumimoji="1" lang="en-US" altLang="ja-JP" dirty="0" smtClean="0"/>
              <a:t>If we only use this term, the color of result image will be uniform as shown in the right image.</a:t>
            </a:r>
          </a:p>
          <a:p>
            <a:r>
              <a:rPr kumimoji="1" lang="en-US" altLang="ja-JP" dirty="0" smtClean="0"/>
              <a:t>If the weight of 4 cost terms is well-balanced, we can get a good result as shown in the middle image.</a:t>
            </a:r>
          </a:p>
          <a:p>
            <a:r>
              <a:rPr kumimoji="1" lang="en-US" altLang="ja-JP" dirty="0" smtClean="0"/>
              <a:t>If we don't use this term, the color of the result can be arbitrary, and yields bad result as shown in the left image.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Image courtesy</a:t>
            </a:r>
            <a:r>
              <a:rPr kumimoji="1" lang="en-US" altLang="ja-JP" baseline="0" dirty="0" smtClean="0"/>
              <a:t>.</a:t>
            </a:r>
          </a:p>
          <a:p>
            <a:r>
              <a:rPr kumimoji="1" lang="en-US" altLang="ja-JP" baseline="0" dirty="0" smtClean="0"/>
              <a:t>Image taken by the first author, Daisuke Miyazaki.</a:t>
            </a:r>
          </a:p>
          <a:p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57D2-4131-42E4-924D-0ED8DDBFBA4D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5689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The second cost term is the prior of shadow image.</a:t>
            </a:r>
          </a:p>
          <a:p>
            <a:r>
              <a:rPr kumimoji="1" lang="en-US" altLang="ja-JP" dirty="0" smtClean="0"/>
              <a:t>Because we specified the shadow region and the non-shadow region, we can calculate the ratio of the average pixel brightness between the shadow region and non-shadow region.</a:t>
            </a:r>
          </a:p>
          <a:p>
            <a:r>
              <a:rPr kumimoji="1" lang="en-US" altLang="ja-JP" dirty="0" smtClean="0"/>
              <a:t>Here, the ratio is represented by </a:t>
            </a:r>
            <a:r>
              <a:rPr kumimoji="1" lang="en-US" altLang="ja-JP" dirty="0" err="1" smtClean="0"/>
              <a:t>beta_zero</a:t>
            </a:r>
            <a:r>
              <a:rPr kumimoji="1" lang="en-US" altLang="ja-JP" dirty="0" smtClean="0"/>
              <a:t>.</a:t>
            </a:r>
          </a:p>
          <a:p>
            <a:r>
              <a:rPr kumimoji="1" lang="en-US" altLang="ja-JP" dirty="0" smtClean="0"/>
              <a:t>The shadow density in most part of the image varies from </a:t>
            </a:r>
            <a:r>
              <a:rPr kumimoji="1" lang="en-US" altLang="ja-JP" dirty="0" err="1" smtClean="0"/>
              <a:t>beta_zero</a:t>
            </a:r>
            <a:r>
              <a:rPr kumimoji="1" lang="en-US" altLang="ja-JP" dirty="0" smtClean="0"/>
              <a:t> to 1.</a:t>
            </a:r>
          </a:p>
          <a:p>
            <a:r>
              <a:rPr kumimoji="1" lang="en-US" altLang="ja-JP" dirty="0" smtClean="0"/>
              <a:t>Here, the shadow density 1 means the non-shadow region.</a:t>
            </a:r>
          </a:p>
          <a:p>
            <a:r>
              <a:rPr kumimoji="1" lang="en-US" altLang="ja-JP" dirty="0" smtClean="0"/>
              <a:t>In most pixels, the shadow density equals to either </a:t>
            </a:r>
            <a:r>
              <a:rPr kumimoji="1" lang="en-US" altLang="ja-JP" dirty="0" err="1" smtClean="0"/>
              <a:t>beta_zero</a:t>
            </a:r>
            <a:r>
              <a:rPr kumimoji="1" lang="en-US" altLang="ja-JP" dirty="0" smtClean="0"/>
              <a:t> or 1.</a:t>
            </a:r>
          </a:p>
          <a:p>
            <a:r>
              <a:rPr kumimoji="1" lang="en-US" altLang="ja-JP" dirty="0" smtClean="0"/>
              <a:t>So, we set the power of 0.7 to the difference term.</a:t>
            </a:r>
          </a:p>
          <a:p>
            <a:r>
              <a:rPr kumimoji="1" lang="en-US" altLang="ja-JP" dirty="0" smtClean="0"/>
              <a:t>The example of how this cost term works is shown in the bottom.</a:t>
            </a:r>
          </a:p>
          <a:p>
            <a:r>
              <a:rPr kumimoji="1" lang="en-US" altLang="ja-JP" dirty="0" smtClean="0"/>
              <a:t>If we only use this term, the shadow density takes only two kinds of values, </a:t>
            </a:r>
            <a:r>
              <a:rPr kumimoji="1" lang="en-US" altLang="ja-JP" dirty="0" err="1" smtClean="0"/>
              <a:t>beta_zero</a:t>
            </a:r>
            <a:r>
              <a:rPr kumimoji="1" lang="en-US" altLang="ja-JP" dirty="0" smtClean="0"/>
              <a:t> or 1, and the shadow boundary will not be smooth.</a:t>
            </a:r>
          </a:p>
          <a:p>
            <a:r>
              <a:rPr kumimoji="1" lang="en-US" altLang="ja-JP" dirty="0" smtClean="0"/>
              <a:t>If we don't use this term, the shadow density can be arbitrary, and yields bad result as shown in the left image.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Image courtesy</a:t>
            </a:r>
            <a:r>
              <a:rPr kumimoji="1" lang="en-US" altLang="ja-JP" baseline="0" dirty="0" smtClean="0"/>
              <a:t>.</a:t>
            </a:r>
          </a:p>
          <a:p>
            <a:r>
              <a:rPr kumimoji="1" lang="en-US" altLang="ja-JP" baseline="0" dirty="0" smtClean="0"/>
              <a:t>Image taken by the first author, Daisuke Miyazaki.</a:t>
            </a:r>
          </a:p>
          <a:p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57D2-4131-42E4-924D-0ED8DDBFBA4D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8376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The third cost term is the smoothness of </a:t>
            </a:r>
            <a:r>
              <a:rPr kumimoji="1" lang="en-US" altLang="ja-JP" dirty="0" err="1" smtClean="0"/>
              <a:t>shadowless</a:t>
            </a:r>
            <a:r>
              <a:rPr kumimoji="1" lang="en-US" altLang="ja-JP" dirty="0" smtClean="0"/>
              <a:t> image.</a:t>
            </a:r>
          </a:p>
          <a:p>
            <a:r>
              <a:rPr kumimoji="1" lang="en-US" altLang="ja-JP" dirty="0" smtClean="0"/>
              <a:t>If we use this term, the </a:t>
            </a:r>
            <a:r>
              <a:rPr kumimoji="1" lang="en-US" altLang="ja-JP" dirty="0" err="1" smtClean="0"/>
              <a:t>shadowless</a:t>
            </a:r>
            <a:r>
              <a:rPr kumimoji="1" lang="en-US" altLang="ja-JP" dirty="0" smtClean="0"/>
              <a:t> image will be smooth as shown in the right image.</a:t>
            </a:r>
          </a:p>
          <a:p>
            <a:r>
              <a:rPr kumimoji="1" lang="en-US" altLang="ja-JP" dirty="0" smtClean="0"/>
              <a:t>If we don't use this term, the </a:t>
            </a:r>
            <a:r>
              <a:rPr kumimoji="1" lang="en-US" altLang="ja-JP" dirty="0" err="1" smtClean="0"/>
              <a:t>shadowless</a:t>
            </a:r>
            <a:r>
              <a:rPr kumimoji="1" lang="en-US" altLang="ja-JP" dirty="0" smtClean="0"/>
              <a:t> image will be sharp.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57D2-4131-42E4-924D-0ED8DDBFBA4D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1699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6286500"/>
            <a:ext cx="9144000" cy="571500"/>
          </a:xfrm>
          <a:prstGeom prst="rect">
            <a:avLst/>
          </a:prstGeom>
          <a:solidFill>
            <a:schemeClr val="accent2"/>
          </a:solidFill>
          <a:ln w="38100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+mn-ea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857250"/>
            <a:ext cx="9144000" cy="1857375"/>
          </a:xfrm>
          <a:prstGeom prst="rect">
            <a:avLst/>
          </a:prstGeom>
          <a:solidFill>
            <a:schemeClr val="accent2"/>
          </a:solidFill>
          <a:ln w="38100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+mn-ea"/>
            </a:endParaRPr>
          </a:p>
        </p:txBody>
      </p:sp>
      <p:sp>
        <p:nvSpPr>
          <p:cNvPr id="6" name="Freeform 13"/>
          <p:cNvSpPr>
            <a:spLocks/>
          </p:cNvSpPr>
          <p:nvPr/>
        </p:nvSpPr>
        <p:spPr bwMode="auto">
          <a:xfrm>
            <a:off x="6997700" y="6637338"/>
            <a:ext cx="146050" cy="127000"/>
          </a:xfrm>
          <a:custGeom>
            <a:avLst/>
            <a:gdLst/>
            <a:ahLst/>
            <a:cxnLst>
              <a:cxn ang="0">
                <a:pos x="176" y="400"/>
              </a:cxn>
              <a:cxn ang="0">
                <a:pos x="310" y="244"/>
              </a:cxn>
              <a:cxn ang="0">
                <a:pos x="0" y="244"/>
              </a:cxn>
              <a:cxn ang="0">
                <a:pos x="0" y="154"/>
              </a:cxn>
              <a:cxn ang="0">
                <a:pos x="310" y="154"/>
              </a:cxn>
              <a:cxn ang="0">
                <a:pos x="176" y="0"/>
              </a:cxn>
              <a:cxn ang="0">
                <a:pos x="284" y="0"/>
              </a:cxn>
              <a:cxn ang="0">
                <a:pos x="458" y="200"/>
              </a:cxn>
              <a:cxn ang="0">
                <a:pos x="284" y="400"/>
              </a:cxn>
              <a:cxn ang="0">
                <a:pos x="176" y="400"/>
              </a:cxn>
            </a:cxnLst>
            <a:rect l="0" t="0" r="r" b="b"/>
            <a:pathLst>
              <a:path w="458" h="400">
                <a:moveTo>
                  <a:pt x="176" y="400"/>
                </a:moveTo>
                <a:lnTo>
                  <a:pt x="310" y="244"/>
                </a:lnTo>
                <a:lnTo>
                  <a:pt x="0" y="244"/>
                </a:lnTo>
                <a:lnTo>
                  <a:pt x="0" y="154"/>
                </a:lnTo>
                <a:lnTo>
                  <a:pt x="310" y="154"/>
                </a:lnTo>
                <a:lnTo>
                  <a:pt x="176" y="0"/>
                </a:lnTo>
                <a:lnTo>
                  <a:pt x="284" y="0"/>
                </a:lnTo>
                <a:lnTo>
                  <a:pt x="458" y="200"/>
                </a:lnTo>
                <a:lnTo>
                  <a:pt x="284" y="400"/>
                </a:lnTo>
                <a:lnTo>
                  <a:pt x="176" y="40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+mn-ea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7104063" y="6572250"/>
            <a:ext cx="2039937" cy="2460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b="1" dirty="0">
                <a:solidFill>
                  <a:schemeClr val="bg1"/>
                </a:solidFill>
                <a:latin typeface="+mn-lt"/>
                <a:ea typeface="+mn-ea"/>
              </a:rPr>
              <a:t>http://www.hiroshima-cu.ac.jp/</a:t>
            </a: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5705475" y="6326188"/>
            <a:ext cx="3438525" cy="24606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dirty="0">
                <a:solidFill>
                  <a:schemeClr val="bg1"/>
                </a:solidFill>
                <a:latin typeface="+mn-lt"/>
                <a:ea typeface="+mn-ea"/>
              </a:rPr>
              <a:t>Computer Graphics Laboratory, Hiroshima City University</a:t>
            </a:r>
          </a:p>
        </p:txBody>
      </p:sp>
      <p:pic>
        <p:nvPicPr>
          <p:cNvPr id="9" name="Picture 2" descr="L:\research\003Presentation\2009-03-30Polarization\003HCU-logo\HCU-blue2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500" y="3000375"/>
            <a:ext cx="11445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0263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14348" y="1071546"/>
            <a:ext cx="7715304" cy="1428760"/>
          </a:xfrm>
          <a:noFill/>
        </p:spPr>
        <p:txBody>
          <a:bodyPr/>
          <a:lstStyle>
            <a:lvl1pPr algn="ctr"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 dirty="0"/>
          </a:p>
        </p:txBody>
      </p:sp>
      <p:sp>
        <p:nvSpPr>
          <p:cNvPr id="480264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14432" y="4352934"/>
            <a:ext cx="6515135" cy="171927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 サブタイトルの書式設定</a:t>
            </a:r>
            <a:endParaRPr lang="ja-JP" altLang="en-US" dirty="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577013"/>
            <a:ext cx="4210050" cy="2809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01B213A-E006-46F4-BD39-17399AE16CED}" type="datetimeFigureOut">
              <a:rPr lang="ja-JP" altLang="en-US"/>
              <a:pPr>
                <a:defRPr/>
              </a:pPr>
              <a:t>2016/3/25</a:t>
            </a:fld>
            <a:endParaRPr lang="ja-JP" alt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286500"/>
            <a:ext cx="4210050" cy="28575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214813" y="6572250"/>
            <a:ext cx="723900" cy="285750"/>
          </a:xfrm>
        </p:spPr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fld id="{F7BB7DA4-AC5E-43D3-B942-28C0CC73DDD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319088" y="1347788"/>
            <a:ext cx="8505825" cy="47958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A18D5-5950-477B-9560-A82F3E33212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799B0-F7AD-4EF4-9F8E-45E3B29D27B0}" type="datetimeFigureOut">
              <a:rPr lang="ja-JP" altLang="en-US"/>
              <a:pPr>
                <a:defRPr/>
              </a:pPr>
              <a:t>2016/3/25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77038" y="277813"/>
            <a:ext cx="2205037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161925" y="277813"/>
            <a:ext cx="6462713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BC009-7113-40F1-AF03-6F0E73645A7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6FEC6-7BEE-4E7A-9323-3ADB2892F2D3}" type="datetimeFigureOut">
              <a:rPr lang="ja-JP" altLang="en-US"/>
              <a:pPr>
                <a:defRPr/>
              </a:pPr>
              <a:t>2016/3/25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10" name="テキスト プレースホルダ 9"/>
          <p:cNvSpPr>
            <a:spLocks noGrp="1"/>
          </p:cNvSpPr>
          <p:nvPr>
            <p:ph type="body" sz="quarter" idx="13"/>
          </p:nvPr>
        </p:nvSpPr>
        <p:spPr>
          <a:xfrm>
            <a:off x="357158" y="1357298"/>
            <a:ext cx="8429684" cy="4786346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7A8F6-EF20-48FE-AA57-62A576C75CC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dt" sz="half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7A440-694A-427D-9D72-5FC952363F1B}" type="datetimeFigureOut">
              <a:rPr lang="ja-JP" altLang="en-US"/>
              <a:pPr>
                <a:defRPr/>
              </a:pPr>
              <a:t>2016/3/25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DEEDF-45C2-40DF-A8E8-DF91742398B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ED4C2-658A-4740-863C-A0AD793C40DF}" type="datetimeFigureOut">
              <a:rPr lang="ja-JP" altLang="en-US"/>
              <a:pPr>
                <a:defRPr/>
              </a:pPr>
              <a:t>2016/3/25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341313" y="1358900"/>
            <a:ext cx="4154487" cy="47704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358900"/>
            <a:ext cx="4154488" cy="47704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49DEC-5CE3-45CD-8452-6D125966B4D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A50B0-A0EA-44A7-BBB7-A21B8F6C68F4}" type="datetimeFigureOut">
              <a:rPr lang="ja-JP" altLang="en-US"/>
              <a:pPr>
                <a:defRPr/>
              </a:pPr>
              <a:t>2016/3/25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CA805-6877-43F6-8E5A-81838EB3502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89AA3-059B-4219-9BCE-A747B3373ADD}" type="datetimeFigureOut">
              <a:rPr lang="ja-JP" altLang="en-US"/>
              <a:pPr>
                <a:defRPr/>
              </a:pPr>
              <a:t>2016/3/25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95632F-AB8A-46D7-9DDC-BA5C937ECD0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1DC9E-484F-4509-B189-33A1D1C80B96}" type="datetimeFigureOut">
              <a:rPr lang="ja-JP" altLang="en-US"/>
              <a:pPr>
                <a:defRPr/>
              </a:pPr>
              <a:t>2016/3/25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C2DA5-7F05-47B6-A6A2-878CB9D2CC4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D101C-9CB7-4FA0-A8E5-522E8879543B}" type="datetimeFigureOut">
              <a:rPr lang="ja-JP" altLang="en-US"/>
              <a:pPr>
                <a:defRPr/>
              </a:pPr>
              <a:t>2016/3/25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03B95-04A9-456A-9020-D60B651AEEF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8F80E-7D5C-47BA-9919-FE3CC83BAA44}" type="datetimeFigureOut">
              <a:rPr lang="ja-JP" altLang="en-US"/>
              <a:pPr>
                <a:defRPr/>
              </a:pPr>
              <a:t>2016/3/25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D4405-D244-49D9-A721-2DCBBF0406E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4E2F6-69E5-4670-816C-93C9FBCB3DDC}" type="datetimeFigureOut">
              <a:rPr lang="ja-JP" altLang="en-US"/>
              <a:pPr>
                <a:defRPr/>
              </a:pPr>
              <a:t>2016/3/25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2"/>
          <p:cNvSpPr>
            <a:spLocks noChangeArrowheads="1"/>
          </p:cNvSpPr>
          <p:nvPr/>
        </p:nvSpPr>
        <p:spPr bwMode="auto">
          <a:xfrm>
            <a:off x="0" y="71438"/>
            <a:ext cx="9144000" cy="1071562"/>
          </a:xfrm>
          <a:prstGeom prst="rect">
            <a:avLst/>
          </a:prstGeom>
          <a:solidFill>
            <a:schemeClr val="accent2"/>
          </a:solidFill>
          <a:ln w="12700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+mn-ea"/>
            </a:endParaRPr>
          </a:p>
        </p:txBody>
      </p:sp>
      <p:sp>
        <p:nvSpPr>
          <p:cNvPr id="479240" name="Rectangle 8"/>
          <p:cNvSpPr>
            <a:spLocks noChangeArrowheads="1"/>
          </p:cNvSpPr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solidFill>
            <a:schemeClr val="accent2"/>
          </a:solidFill>
          <a:ln w="12700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+mn-ea"/>
            </a:endParaRPr>
          </a:p>
        </p:txBody>
      </p:sp>
      <p:sp>
        <p:nvSpPr>
          <p:cNvPr id="479241" name="Freeform 9"/>
          <p:cNvSpPr>
            <a:spLocks/>
          </p:cNvSpPr>
          <p:nvPr/>
        </p:nvSpPr>
        <p:spPr bwMode="auto">
          <a:xfrm>
            <a:off x="6800850" y="6673850"/>
            <a:ext cx="146050" cy="127000"/>
          </a:xfrm>
          <a:custGeom>
            <a:avLst/>
            <a:gdLst/>
            <a:ahLst/>
            <a:cxnLst>
              <a:cxn ang="0">
                <a:pos x="176" y="400"/>
              </a:cxn>
              <a:cxn ang="0">
                <a:pos x="310" y="244"/>
              </a:cxn>
              <a:cxn ang="0">
                <a:pos x="0" y="244"/>
              </a:cxn>
              <a:cxn ang="0">
                <a:pos x="0" y="154"/>
              </a:cxn>
              <a:cxn ang="0">
                <a:pos x="310" y="154"/>
              </a:cxn>
              <a:cxn ang="0">
                <a:pos x="176" y="0"/>
              </a:cxn>
              <a:cxn ang="0">
                <a:pos x="284" y="0"/>
              </a:cxn>
              <a:cxn ang="0">
                <a:pos x="458" y="200"/>
              </a:cxn>
              <a:cxn ang="0">
                <a:pos x="284" y="400"/>
              </a:cxn>
              <a:cxn ang="0">
                <a:pos x="176" y="400"/>
              </a:cxn>
            </a:cxnLst>
            <a:rect l="0" t="0" r="r" b="b"/>
            <a:pathLst>
              <a:path w="458" h="400">
                <a:moveTo>
                  <a:pt x="176" y="400"/>
                </a:moveTo>
                <a:lnTo>
                  <a:pt x="310" y="244"/>
                </a:lnTo>
                <a:lnTo>
                  <a:pt x="0" y="244"/>
                </a:lnTo>
                <a:lnTo>
                  <a:pt x="0" y="154"/>
                </a:lnTo>
                <a:lnTo>
                  <a:pt x="310" y="154"/>
                </a:lnTo>
                <a:lnTo>
                  <a:pt x="176" y="0"/>
                </a:lnTo>
                <a:lnTo>
                  <a:pt x="284" y="0"/>
                </a:lnTo>
                <a:lnTo>
                  <a:pt x="458" y="200"/>
                </a:lnTo>
                <a:lnTo>
                  <a:pt x="284" y="400"/>
                </a:lnTo>
                <a:lnTo>
                  <a:pt x="176" y="40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+mn-ea"/>
            </a:endParaRPr>
          </a:p>
        </p:txBody>
      </p:sp>
      <p:sp>
        <p:nvSpPr>
          <p:cNvPr id="479242" name="Text Box 10"/>
          <p:cNvSpPr txBox="1">
            <a:spLocks noChangeArrowheads="1"/>
          </p:cNvSpPr>
          <p:nvPr/>
        </p:nvSpPr>
        <p:spPr bwMode="auto">
          <a:xfrm>
            <a:off x="6929438" y="6611938"/>
            <a:ext cx="2214562" cy="24606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b="1" dirty="0">
                <a:solidFill>
                  <a:schemeClr val="bg1"/>
                </a:solidFill>
                <a:latin typeface="+mn-lt"/>
                <a:ea typeface="+mn-ea"/>
              </a:rPr>
              <a:t>http://www.hiroshima-cu.ac.jp/</a:t>
            </a:r>
          </a:p>
        </p:txBody>
      </p:sp>
      <p:sp>
        <p:nvSpPr>
          <p:cNvPr id="479248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429375"/>
            <a:ext cx="39290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1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79249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071938" y="6572250"/>
            <a:ext cx="10001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b="1" smtClean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576F30B-F367-4DFC-95FE-32BA78DC264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  <p:pic>
        <p:nvPicPr>
          <p:cNvPr id="1032" name="Picture 18" descr="L:\research\003Presentation\2009-03-30Polarization\003HCU-logo\HCU-white.emf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42875" y="214313"/>
            <a:ext cx="78740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000125" y="71438"/>
            <a:ext cx="8005763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479247" name="Rectangle 1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43688"/>
            <a:ext cx="39290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1" smtClean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F4350F4-C3B1-46D8-8B6E-9DA37E672316}" type="datetimeFigureOut">
              <a:rPr lang="ja-JP" altLang="en-US"/>
              <a:pPr>
                <a:defRPr/>
              </a:pPr>
              <a:t>2016/3/25</a:t>
            </a:fld>
            <a:endParaRPr lang="ja-JP" altLang="en-US"/>
          </a:p>
        </p:txBody>
      </p:sp>
      <p:sp>
        <p:nvSpPr>
          <p:cNvPr id="479243" name="Text Box 11"/>
          <p:cNvSpPr txBox="1">
            <a:spLocks noChangeArrowheads="1"/>
          </p:cNvSpPr>
          <p:nvPr/>
        </p:nvSpPr>
        <p:spPr bwMode="auto">
          <a:xfrm>
            <a:off x="6929438" y="6429375"/>
            <a:ext cx="2214562" cy="2460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dirty="0">
                <a:solidFill>
                  <a:schemeClr val="bg1"/>
                </a:solidFill>
                <a:latin typeface="+mn-lt"/>
                <a:ea typeface="+mn-ea"/>
              </a:rPr>
              <a:t>CG Lab, Hiroshima City University</a:t>
            </a:r>
          </a:p>
        </p:txBody>
      </p:sp>
      <p:sp>
        <p:nvSpPr>
          <p:cNvPr id="1036" name="テキスト プレースホルダ 13"/>
          <p:cNvSpPr>
            <a:spLocks noGrp="1"/>
          </p:cNvSpPr>
          <p:nvPr>
            <p:ph type="body" idx="1"/>
          </p:nvPr>
        </p:nvSpPr>
        <p:spPr bwMode="auto">
          <a:xfrm>
            <a:off x="357188" y="1357313"/>
            <a:ext cx="8429625" cy="476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Arial" charset="0"/>
          <a:ea typeface="ＭＳ Ｐゴシック" pitchFamily="50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Arial" charset="0"/>
          <a:ea typeface="ＭＳ Ｐゴシック" pitchFamily="50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Arial" charset="0"/>
          <a:ea typeface="ＭＳ Ｐゴシック" pitchFamily="50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Arial" charset="0"/>
          <a:ea typeface="ＭＳ Ｐゴシック" pitchFamily="50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Arial" charset="0"/>
          <a:ea typeface="ＭＳ Ｐゴシック" pitchFamily="50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Arial" charset="0"/>
          <a:ea typeface="ＭＳ Ｐゴシック" pitchFamily="50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Arial" charset="0"/>
          <a:ea typeface="ＭＳ Ｐゴシック" pitchFamily="50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3.png"/><Relationship Id="rId11" Type="http://schemas.openxmlformats.org/officeDocument/2006/relationships/image" Target="../media/image37.png"/><Relationship Id="rId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2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26" Type="http://schemas.openxmlformats.org/officeDocument/2006/relationships/image" Target="../media/image57.png"/><Relationship Id="rId21" Type="http://schemas.openxmlformats.org/officeDocument/2006/relationships/image" Target="../media/image52.png"/><Relationship Id="rId34" Type="http://schemas.openxmlformats.org/officeDocument/2006/relationships/image" Target="../media/image65.png"/><Relationship Id="rId7" Type="http://schemas.openxmlformats.org/officeDocument/2006/relationships/image" Target="../media/image41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5" Type="http://schemas.openxmlformats.org/officeDocument/2006/relationships/image" Target="../media/image56.png"/><Relationship Id="rId3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29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openxmlformats.org/officeDocument/2006/relationships/image" Target="../media/image42.png"/><Relationship Id="rId24" Type="http://schemas.openxmlformats.org/officeDocument/2006/relationships/image" Target="../media/image55.png"/><Relationship Id="rId32" Type="http://schemas.openxmlformats.org/officeDocument/2006/relationships/image" Target="../media/image63.png"/><Relationship Id="rId37" Type="http://schemas.openxmlformats.org/officeDocument/2006/relationships/image" Target="../media/image68.png"/><Relationship Id="rId5" Type="http://schemas.openxmlformats.org/officeDocument/2006/relationships/image" Target="../media/image39.png"/><Relationship Id="rId15" Type="http://schemas.openxmlformats.org/officeDocument/2006/relationships/image" Target="../media/image46.png"/><Relationship Id="rId23" Type="http://schemas.openxmlformats.org/officeDocument/2006/relationships/image" Target="../media/image54.png"/><Relationship Id="rId28" Type="http://schemas.openxmlformats.org/officeDocument/2006/relationships/image" Target="../media/image59.png"/><Relationship Id="rId36" Type="http://schemas.openxmlformats.org/officeDocument/2006/relationships/image" Target="../media/image67.png"/><Relationship Id="rId10" Type="http://schemas.openxmlformats.org/officeDocument/2006/relationships/chart" Target="../charts/chart7.xml"/><Relationship Id="rId19" Type="http://schemas.openxmlformats.org/officeDocument/2006/relationships/image" Target="../media/image50.png"/><Relationship Id="rId31" Type="http://schemas.openxmlformats.org/officeDocument/2006/relationships/image" Target="../media/image62.png"/><Relationship Id="rId4" Type="http://schemas.openxmlformats.org/officeDocument/2006/relationships/image" Target="../media/image38.png"/><Relationship Id="rId9" Type="http://schemas.openxmlformats.org/officeDocument/2006/relationships/chart" Target="../charts/chart6.xml"/><Relationship Id="rId14" Type="http://schemas.openxmlformats.org/officeDocument/2006/relationships/image" Target="../media/image45.png"/><Relationship Id="rId22" Type="http://schemas.openxmlformats.org/officeDocument/2006/relationships/image" Target="../media/image53.png"/><Relationship Id="rId27" Type="http://schemas.openxmlformats.org/officeDocument/2006/relationships/image" Target="../media/image58.png"/><Relationship Id="rId30" Type="http://schemas.openxmlformats.org/officeDocument/2006/relationships/image" Target="../media/image61.png"/><Relationship Id="rId35" Type="http://schemas.openxmlformats.org/officeDocument/2006/relationships/image" Target="../media/image66.png"/><Relationship Id="rId8" Type="http://schemas.openxmlformats.org/officeDocument/2006/relationships/chart" Target="../charts/chart5.xml"/><Relationship Id="rId3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73.wm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70.wmf"/><Relationship Id="rId12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72.wmf"/><Relationship Id="rId5" Type="http://schemas.openxmlformats.org/officeDocument/2006/relationships/image" Target="../media/image69.wmf"/><Relationship Id="rId15" Type="http://schemas.openxmlformats.org/officeDocument/2006/relationships/image" Target="../media/image74.w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71.wmf"/><Relationship Id="rId14" Type="http://schemas.openxmlformats.org/officeDocument/2006/relationships/oleObject" Target="../embeddings/oleObject13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79.wmf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76.wmf"/><Relationship Id="rId12" Type="http://schemas.openxmlformats.org/officeDocument/2006/relationships/oleObject" Target="../embeddings/oleObject1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78.wmf"/><Relationship Id="rId5" Type="http://schemas.openxmlformats.org/officeDocument/2006/relationships/image" Target="../media/image75.wmf"/><Relationship Id="rId15" Type="http://schemas.openxmlformats.org/officeDocument/2006/relationships/image" Target="../media/image80.w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77.wmf"/><Relationship Id="rId14" Type="http://schemas.openxmlformats.org/officeDocument/2006/relationships/oleObject" Target="../embeddings/oleObject19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18" Type="http://schemas.openxmlformats.org/officeDocument/2006/relationships/image" Target="../media/image96.png"/><Relationship Id="rId3" Type="http://schemas.openxmlformats.org/officeDocument/2006/relationships/image" Target="../media/image81.png"/><Relationship Id="rId21" Type="http://schemas.openxmlformats.org/officeDocument/2006/relationships/image" Target="../media/image99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94.png"/><Relationship Id="rId20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19" Type="http://schemas.openxmlformats.org/officeDocument/2006/relationships/image" Target="../media/image97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Relationship Id="rId22" Type="http://schemas.openxmlformats.org/officeDocument/2006/relationships/image" Target="../media/image10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chart" Target="../charts/chart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13" Type="http://schemas.openxmlformats.org/officeDocument/2006/relationships/image" Target="../media/image117.png"/><Relationship Id="rId3" Type="http://schemas.openxmlformats.org/officeDocument/2006/relationships/image" Target="../media/image107.jpe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jpeg"/><Relationship Id="rId11" Type="http://schemas.openxmlformats.org/officeDocument/2006/relationships/image" Target="../media/image115.png"/><Relationship Id="rId5" Type="http://schemas.openxmlformats.org/officeDocument/2006/relationships/image" Target="../media/image109.jpeg"/><Relationship Id="rId10" Type="http://schemas.openxmlformats.org/officeDocument/2006/relationships/image" Target="../media/image114.pn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Relationship Id="rId14" Type="http://schemas.openxmlformats.org/officeDocument/2006/relationships/image" Target="../media/image1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9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2.jpe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13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12" Type="http://schemas.openxmlformats.org/officeDocument/2006/relationships/image" Target="../media/image1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0" Type="http://schemas.openxmlformats.org/officeDocument/2006/relationships/image" Target="../media/image138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Relationship Id="rId14" Type="http://schemas.openxmlformats.org/officeDocument/2006/relationships/image" Target="../media/image1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1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png"/><Relationship Id="rId9" Type="http://schemas.openxmlformats.org/officeDocument/2006/relationships/image" Target="../media/image11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1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8.png"/><Relationship Id="rId12" Type="http://schemas.openxmlformats.org/officeDocument/2006/relationships/image" Target="../media/image26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7.pn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23.png"/><Relationship Id="rId15" Type="http://schemas.openxmlformats.org/officeDocument/2006/relationships/image" Target="../media/image31.png"/><Relationship Id="rId10" Type="http://schemas.openxmlformats.org/officeDocument/2006/relationships/chart" Target="../charts/chart3.xml"/><Relationship Id="rId4" Type="http://schemas.openxmlformats.org/officeDocument/2006/relationships/image" Target="../media/image22.png"/><Relationship Id="rId9" Type="http://schemas.openxmlformats.org/officeDocument/2006/relationships/chart" Target="../charts/chart2.xml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3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kumimoji="1" lang="en-US" altLang="ja-JP" sz="2800" dirty="0" smtClean="0"/>
              <a:t>Interactive shadow removal from a single image using hierarchical graph cut</a:t>
            </a:r>
            <a:endParaRPr kumimoji="1" lang="ja-JP" altLang="en-US" sz="2800" dirty="0"/>
          </a:p>
        </p:txBody>
      </p:sp>
      <p:sp>
        <p:nvSpPr>
          <p:cNvPr id="4" name="サブタイトル 3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kumimoji="1" lang="en-US" altLang="ja-JP" dirty="0" smtClean="0"/>
              <a:t>Daisuke Miyazaki</a:t>
            </a:r>
          </a:p>
          <a:p>
            <a:r>
              <a:rPr lang="en-US" altLang="ja-JP" dirty="0" err="1" smtClean="0"/>
              <a:t>Yasuyuki</a:t>
            </a:r>
            <a:r>
              <a:rPr lang="en-US" altLang="ja-JP" dirty="0" smtClean="0"/>
              <a:t> Matsushita</a:t>
            </a:r>
          </a:p>
          <a:p>
            <a:r>
              <a:rPr kumimoji="1" lang="en-US" altLang="ja-JP" dirty="0" smtClean="0"/>
              <a:t>Katsushi </a:t>
            </a:r>
            <a:r>
              <a:rPr kumimoji="1" lang="en-US" altLang="ja-JP" dirty="0" err="1" smtClean="0"/>
              <a:t>Ikeuchi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9520" y="4500570"/>
            <a:ext cx="142876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Smoothness of shadow image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57158" y="4786322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small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072198" y="478632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large</a:t>
            </a:r>
            <a:endParaRPr kumimoji="1" lang="ja-JP" alt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14480" y="4500570"/>
            <a:ext cx="142876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テキスト ボックス 15"/>
          <p:cNvSpPr txBox="1"/>
          <p:nvPr/>
        </p:nvSpPr>
        <p:spPr>
          <a:xfrm>
            <a:off x="3214678" y="478632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appropriate</a:t>
            </a:r>
            <a:endParaRPr kumimoji="1" lang="ja-JP" altLang="en-US" dirty="0"/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4500570"/>
            <a:ext cx="142876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121" name="Object 1"/>
          <p:cNvGraphicFramePr>
            <a:graphicFrameLocks noChangeAspect="1"/>
          </p:cNvGraphicFramePr>
          <p:nvPr/>
        </p:nvGraphicFramePr>
        <p:xfrm>
          <a:off x="3829056" y="1951033"/>
          <a:ext cx="1528762" cy="76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数式" r:id="rId7" imgW="558720" imgH="279360" progId="Equation.3">
                  <p:embed/>
                </p:oleObj>
              </mc:Choice>
              <mc:Fallback>
                <p:oleObj name="数式" r:id="rId7" imgW="558720" imgH="27936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9056" y="1951033"/>
                        <a:ext cx="1528762" cy="763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グループ化 13"/>
          <p:cNvGrpSpPr/>
          <p:nvPr/>
        </p:nvGrpSpPr>
        <p:grpSpPr>
          <a:xfrm>
            <a:off x="6072198" y="3071810"/>
            <a:ext cx="2143141" cy="1611488"/>
            <a:chOff x="3857620" y="2214554"/>
            <a:chExt cx="2143141" cy="1611488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857621" y="2214554"/>
              <a:ext cx="2143140" cy="1607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正方形/長方形 12"/>
            <p:cNvSpPr/>
            <p:nvPr/>
          </p:nvSpPr>
          <p:spPr bwMode="auto">
            <a:xfrm>
              <a:off x="3857620" y="2214554"/>
              <a:ext cx="2143140" cy="1611488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3214678" y="3071810"/>
            <a:ext cx="2143140" cy="1618006"/>
            <a:chOff x="3643306" y="2071678"/>
            <a:chExt cx="2143140" cy="1618006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643306" y="2071678"/>
              <a:ext cx="2143140" cy="1607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正方形/長方形 17"/>
            <p:cNvSpPr/>
            <p:nvPr/>
          </p:nvSpPr>
          <p:spPr bwMode="auto">
            <a:xfrm>
              <a:off x="3643306" y="2071678"/>
              <a:ext cx="2143140" cy="1618006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21" name="グループ化 20"/>
          <p:cNvGrpSpPr/>
          <p:nvPr/>
        </p:nvGrpSpPr>
        <p:grpSpPr>
          <a:xfrm>
            <a:off x="357158" y="3071810"/>
            <a:ext cx="2143140" cy="1618006"/>
            <a:chOff x="1000100" y="2071678"/>
            <a:chExt cx="2143140" cy="1618006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000100" y="2071678"/>
              <a:ext cx="2143140" cy="1607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" name="正方形/長方形 19"/>
            <p:cNvSpPr/>
            <p:nvPr/>
          </p:nvSpPr>
          <p:spPr bwMode="auto">
            <a:xfrm>
              <a:off x="1000100" y="2071678"/>
              <a:ext cx="2143140" cy="1618006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テキスト ボックス 86"/>
          <p:cNvSpPr txBox="1"/>
          <p:nvPr/>
        </p:nvSpPr>
        <p:spPr>
          <a:xfrm>
            <a:off x="5500694" y="5783065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Smoothness</a:t>
            </a:r>
          </a:p>
          <a:p>
            <a:pPr algn="ctr"/>
            <a:r>
              <a:rPr kumimoji="1" lang="en-US" altLang="ja-JP" dirty="0" smtClean="0"/>
              <a:t>shadow</a:t>
            </a:r>
            <a:endParaRPr kumimoji="1" lang="ja-JP" altLang="en-US" dirty="0"/>
          </a:p>
        </p:txBody>
      </p:sp>
      <p:graphicFrame>
        <p:nvGraphicFramePr>
          <p:cNvPr id="90" name="グラフ 89"/>
          <p:cNvGraphicFramePr>
            <a:graphicFrameLocks noGrp="1"/>
          </p:cNvGraphicFramePr>
          <p:nvPr/>
        </p:nvGraphicFramePr>
        <p:xfrm>
          <a:off x="5681878" y="4425743"/>
          <a:ext cx="1428760" cy="1428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5" name="テキスト ボックス 94"/>
          <p:cNvSpPr txBox="1"/>
          <p:nvPr/>
        </p:nvSpPr>
        <p:spPr>
          <a:xfrm>
            <a:off x="5539002" y="549731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</a:t>
            </a:r>
            <a:endParaRPr kumimoji="1" lang="ja-JP" altLang="en-US" dirty="0"/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5539002" y="435430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Interactive parameter optimization</a:t>
            </a:r>
            <a:endParaRPr kumimoji="1" lang="ja-JP" altLang="en-US" dirty="0"/>
          </a:p>
        </p:txBody>
      </p:sp>
      <p:pic>
        <p:nvPicPr>
          <p:cNvPr id="14" name="Picture 2" descr="L:\research\007Shadow\002stroke\05figure\input\23267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4110" y="2136170"/>
            <a:ext cx="2758127" cy="2068596"/>
          </a:xfrm>
          <a:prstGeom prst="rect">
            <a:avLst/>
          </a:prstGeom>
          <a:noFill/>
        </p:spPr>
      </p:pic>
      <p:sp>
        <p:nvSpPr>
          <p:cNvPr id="45" name="正方形/長方形 44"/>
          <p:cNvSpPr/>
          <p:nvPr/>
        </p:nvSpPr>
        <p:spPr>
          <a:xfrm>
            <a:off x="2278506" y="3878572"/>
            <a:ext cx="165754" cy="12729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/>
          </a:p>
        </p:txBody>
      </p:sp>
      <p:sp>
        <p:nvSpPr>
          <p:cNvPr id="46" name="正方形/長方形 45"/>
          <p:cNvSpPr/>
          <p:nvPr/>
        </p:nvSpPr>
        <p:spPr>
          <a:xfrm>
            <a:off x="3380588" y="3919661"/>
            <a:ext cx="165754" cy="12729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7" name="直線矢印コネクタ 46"/>
          <p:cNvCxnSpPr>
            <a:stCxn id="45" idx="0"/>
            <a:endCxn id="66" idx="2"/>
          </p:cNvCxnSpPr>
          <p:nvPr/>
        </p:nvCxnSpPr>
        <p:spPr>
          <a:xfrm rot="16200000" flipV="1">
            <a:off x="1039633" y="2556822"/>
            <a:ext cx="915471" cy="172803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/>
          <p:cNvCxnSpPr>
            <a:stCxn id="46" idx="0"/>
            <a:endCxn id="67" idx="2"/>
          </p:cNvCxnSpPr>
          <p:nvPr/>
        </p:nvCxnSpPr>
        <p:spPr>
          <a:xfrm rot="16200000" flipV="1">
            <a:off x="1104349" y="1560544"/>
            <a:ext cx="1885254" cy="2832979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2" descr="L:\research\008Shadow\005stroke\05figure\input\input-stroke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42369" y="1214422"/>
            <a:ext cx="2758127" cy="866838"/>
          </a:xfrm>
          <a:prstGeom prst="rect">
            <a:avLst/>
          </a:prstGeom>
          <a:noFill/>
        </p:spPr>
      </p:pic>
      <p:sp>
        <p:nvSpPr>
          <p:cNvPr id="50" name="正方形/長方形 49"/>
          <p:cNvSpPr/>
          <p:nvPr/>
        </p:nvSpPr>
        <p:spPr>
          <a:xfrm>
            <a:off x="1242369" y="1214422"/>
            <a:ext cx="2758127" cy="84865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50"/>
          <p:cNvSpPr/>
          <p:nvPr/>
        </p:nvSpPr>
        <p:spPr>
          <a:xfrm>
            <a:off x="3014460" y="3833478"/>
            <a:ext cx="769093" cy="27183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8" name="Picture 2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06" y="2143116"/>
            <a:ext cx="1118160" cy="838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" name="Picture 2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406" y="1214423"/>
            <a:ext cx="1118159" cy="838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" name="正方形/長方形 65"/>
          <p:cNvSpPr/>
          <p:nvPr/>
        </p:nvSpPr>
        <p:spPr>
          <a:xfrm>
            <a:off x="71406" y="2143117"/>
            <a:ext cx="1123894" cy="81998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正方形/長方形 66"/>
          <p:cNvSpPr/>
          <p:nvPr/>
        </p:nvSpPr>
        <p:spPr>
          <a:xfrm>
            <a:off x="71406" y="1214423"/>
            <a:ext cx="1118160" cy="81998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4" name="直線矢印コネクタ 73"/>
          <p:cNvCxnSpPr>
            <a:stCxn id="51" idx="0"/>
            <a:endCxn id="50" idx="2"/>
          </p:cNvCxnSpPr>
          <p:nvPr/>
        </p:nvCxnSpPr>
        <p:spPr>
          <a:xfrm rot="16200000" flipV="1">
            <a:off x="2125020" y="2559491"/>
            <a:ext cx="1770401" cy="77757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88" name="グラフ 87"/>
          <p:cNvGraphicFramePr>
            <a:graphicFrameLocks noGrp="1"/>
          </p:cNvGraphicFramePr>
          <p:nvPr/>
        </p:nvGraphicFramePr>
        <p:xfrm>
          <a:off x="4143372" y="4425743"/>
          <a:ext cx="1428760" cy="1428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89" name="テキスト ボックス 88"/>
          <p:cNvSpPr txBox="1"/>
          <p:nvPr/>
        </p:nvSpPr>
        <p:spPr>
          <a:xfrm>
            <a:off x="3962188" y="5783065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Smoothness</a:t>
            </a:r>
          </a:p>
          <a:p>
            <a:pPr algn="ctr"/>
            <a:r>
              <a:rPr kumimoji="1" lang="en-US" altLang="ja-JP" dirty="0" err="1" smtClean="0"/>
              <a:t>shadowless</a:t>
            </a:r>
            <a:endParaRPr kumimoji="1" lang="ja-JP" altLang="en-US" dirty="0"/>
          </a:p>
        </p:txBody>
      </p:sp>
      <p:graphicFrame>
        <p:nvGraphicFramePr>
          <p:cNvPr id="91" name="グラフ 90"/>
          <p:cNvGraphicFramePr>
            <a:graphicFrameLocks noGrp="1"/>
          </p:cNvGraphicFramePr>
          <p:nvPr/>
        </p:nvGraphicFramePr>
        <p:xfrm>
          <a:off x="571472" y="4425743"/>
          <a:ext cx="1428760" cy="1428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92" name="テキスト ボックス 91"/>
          <p:cNvSpPr txBox="1"/>
          <p:nvPr/>
        </p:nvSpPr>
        <p:spPr>
          <a:xfrm>
            <a:off x="500034" y="5783065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Prior</a:t>
            </a:r>
          </a:p>
          <a:p>
            <a:pPr algn="ctr"/>
            <a:r>
              <a:rPr kumimoji="1" lang="en-US" altLang="ja-JP" dirty="0" err="1" smtClean="0"/>
              <a:t>shadowless</a:t>
            </a:r>
            <a:endParaRPr kumimoji="1" lang="ja-JP" altLang="en-US" dirty="0"/>
          </a:p>
        </p:txBody>
      </p:sp>
      <p:graphicFrame>
        <p:nvGraphicFramePr>
          <p:cNvPr id="93" name="グラフ 92"/>
          <p:cNvGraphicFramePr>
            <a:graphicFrameLocks noGrp="1"/>
          </p:cNvGraphicFramePr>
          <p:nvPr/>
        </p:nvGraphicFramePr>
        <p:xfrm>
          <a:off x="2285984" y="4425743"/>
          <a:ext cx="1428760" cy="1428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94" name="テキスト ボックス 93"/>
          <p:cNvSpPr txBox="1"/>
          <p:nvPr/>
        </p:nvSpPr>
        <p:spPr>
          <a:xfrm>
            <a:off x="2592113" y="5783065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Prior</a:t>
            </a:r>
          </a:p>
          <a:p>
            <a:pPr algn="ctr"/>
            <a:r>
              <a:rPr kumimoji="1" lang="en-US" altLang="ja-JP" dirty="0" smtClean="0"/>
              <a:t>shadow</a:t>
            </a:r>
            <a:endParaRPr kumimoji="1" lang="ja-JP" altLang="en-US" dirty="0"/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4000496" y="549731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</a:t>
            </a:r>
            <a:endParaRPr kumimoji="1" lang="ja-JP" altLang="en-US" dirty="0"/>
          </a:p>
        </p:txBody>
      </p:sp>
      <p:sp>
        <p:nvSpPr>
          <p:cNvPr id="98" name="テキスト ボックス 97"/>
          <p:cNvSpPr txBox="1"/>
          <p:nvPr/>
        </p:nvSpPr>
        <p:spPr>
          <a:xfrm>
            <a:off x="3643306" y="4354305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0.25</a:t>
            </a:r>
            <a:endParaRPr kumimoji="1" lang="ja-JP" altLang="en-US" dirty="0"/>
          </a:p>
        </p:txBody>
      </p:sp>
      <p:sp>
        <p:nvSpPr>
          <p:cNvPr id="99" name="テキスト ボックス 98"/>
          <p:cNvSpPr txBox="1"/>
          <p:nvPr/>
        </p:nvSpPr>
        <p:spPr>
          <a:xfrm>
            <a:off x="357158" y="549731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</a:t>
            </a:r>
            <a:endParaRPr kumimoji="1" lang="ja-JP" altLang="en-US" dirty="0"/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71406" y="4354305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0.25</a:t>
            </a:r>
            <a:endParaRPr kumimoji="1" lang="ja-JP" altLang="en-US" dirty="0"/>
          </a:p>
        </p:txBody>
      </p:sp>
      <p:sp>
        <p:nvSpPr>
          <p:cNvPr id="101" name="テキスト ボックス 100"/>
          <p:cNvSpPr txBox="1"/>
          <p:nvPr/>
        </p:nvSpPr>
        <p:spPr>
          <a:xfrm>
            <a:off x="1928794" y="549731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0.4</a:t>
            </a:r>
            <a:endParaRPr kumimoji="1" lang="ja-JP" altLang="en-US" dirty="0"/>
          </a:p>
        </p:txBody>
      </p:sp>
      <p:sp>
        <p:nvSpPr>
          <p:cNvPr id="102" name="テキスト ボックス 101"/>
          <p:cNvSpPr txBox="1"/>
          <p:nvPr/>
        </p:nvSpPr>
        <p:spPr>
          <a:xfrm>
            <a:off x="1928794" y="4354305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0.7</a:t>
            </a:r>
            <a:endParaRPr kumimoji="1" lang="ja-JP" altLang="en-US" dirty="0"/>
          </a:p>
        </p:txBody>
      </p:sp>
      <p:sp>
        <p:nvSpPr>
          <p:cNvPr id="115" name="角丸四角形 114"/>
          <p:cNvSpPr/>
          <p:nvPr/>
        </p:nvSpPr>
        <p:spPr bwMode="auto">
          <a:xfrm>
            <a:off x="1357290" y="2214554"/>
            <a:ext cx="1000132" cy="50006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rPr>
              <a:t>Init</a:t>
            </a: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grpSp>
        <p:nvGrpSpPr>
          <p:cNvPr id="118" name="グループ化 117"/>
          <p:cNvGrpSpPr/>
          <p:nvPr/>
        </p:nvGrpSpPr>
        <p:grpSpPr>
          <a:xfrm>
            <a:off x="4071934" y="1214421"/>
            <a:ext cx="3976714" cy="3000397"/>
            <a:chOff x="4071934" y="1214421"/>
            <a:chExt cx="3976714" cy="3000397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286380" y="2143116"/>
              <a:ext cx="2762268" cy="20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2" name="Picture 3" descr="L:\research\008Shadow\005stroke\05figure\iter0\iter0-stroke.bmp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5286380" y="1214422"/>
              <a:ext cx="2714644" cy="853172"/>
            </a:xfrm>
            <a:prstGeom prst="rect">
              <a:avLst/>
            </a:prstGeom>
            <a:noFill/>
          </p:spPr>
        </p:pic>
        <p:sp>
          <p:nvSpPr>
            <p:cNvPr id="55" name="正方形/長方形 54"/>
            <p:cNvSpPr/>
            <p:nvPr/>
          </p:nvSpPr>
          <p:spPr>
            <a:xfrm>
              <a:off x="5286380" y="1214422"/>
              <a:ext cx="2714644" cy="85725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60" name="Picture 27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071934" y="2143116"/>
              <a:ext cx="1143008" cy="857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1" name="Picture 28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071934" y="1214421"/>
              <a:ext cx="1143008" cy="857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8" name="正方形/長方形 67"/>
            <p:cNvSpPr/>
            <p:nvPr/>
          </p:nvSpPr>
          <p:spPr>
            <a:xfrm>
              <a:off x="4071934" y="2143116"/>
              <a:ext cx="1143008" cy="85725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正方形/長方形 68"/>
            <p:cNvSpPr/>
            <p:nvPr/>
          </p:nvSpPr>
          <p:spPr>
            <a:xfrm>
              <a:off x="4071934" y="1214422"/>
              <a:ext cx="1143008" cy="85725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6" name="角丸四角形 115"/>
            <p:cNvSpPr/>
            <p:nvPr/>
          </p:nvSpPr>
          <p:spPr bwMode="auto">
            <a:xfrm>
              <a:off x="5357818" y="2214554"/>
              <a:ext cx="1000132" cy="500066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ja-JP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50" charset="-128"/>
                </a:rPr>
                <a:t>Initial</a:t>
              </a: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120" name="グループ化 119"/>
          <p:cNvGrpSpPr/>
          <p:nvPr/>
        </p:nvGrpSpPr>
        <p:grpSpPr>
          <a:xfrm>
            <a:off x="4214810" y="1285860"/>
            <a:ext cx="3942087" cy="2964679"/>
            <a:chOff x="4214810" y="1285859"/>
            <a:chExt cx="3942087" cy="2964679"/>
          </a:xfrm>
        </p:grpSpPr>
        <p:pic>
          <p:nvPicPr>
            <p:cNvPr id="16" name="Picture 19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429257" y="2214554"/>
              <a:ext cx="2714644" cy="2035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3" name="Picture 4" descr="L:\research\008Shadow\005stroke\05figure\iter1\iter1-stroke.bmp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5429257" y="1285860"/>
              <a:ext cx="2727640" cy="857256"/>
            </a:xfrm>
            <a:prstGeom prst="rect">
              <a:avLst/>
            </a:prstGeom>
            <a:noFill/>
          </p:spPr>
        </p:pic>
        <p:sp>
          <p:nvSpPr>
            <p:cNvPr id="56" name="正方形/長方形 55"/>
            <p:cNvSpPr/>
            <p:nvPr/>
          </p:nvSpPr>
          <p:spPr>
            <a:xfrm>
              <a:off x="5429257" y="1285860"/>
              <a:ext cx="2714644" cy="85725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62" name="Picture 29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214810" y="2214554"/>
              <a:ext cx="1143007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3" name="Picture 30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4214811" y="1285859"/>
              <a:ext cx="1143008" cy="857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0" name="正方形/長方形 69"/>
            <p:cNvSpPr/>
            <p:nvPr/>
          </p:nvSpPr>
          <p:spPr>
            <a:xfrm>
              <a:off x="4214811" y="2214554"/>
              <a:ext cx="1143008" cy="85725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正方形/長方形 70"/>
            <p:cNvSpPr/>
            <p:nvPr/>
          </p:nvSpPr>
          <p:spPr>
            <a:xfrm>
              <a:off x="4214811" y="1285860"/>
              <a:ext cx="1143008" cy="85725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9" name="角丸四角形 118"/>
            <p:cNvSpPr/>
            <p:nvPr/>
          </p:nvSpPr>
          <p:spPr bwMode="auto">
            <a:xfrm>
              <a:off x="5500695" y="2285992"/>
              <a:ext cx="1000132" cy="500066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ja-JP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50" charset="-128"/>
                </a:rPr>
                <a:t>1st</a:t>
              </a: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123" name="グループ化 122"/>
          <p:cNvGrpSpPr/>
          <p:nvPr/>
        </p:nvGrpSpPr>
        <p:grpSpPr>
          <a:xfrm>
            <a:off x="4357686" y="1357298"/>
            <a:ext cx="3976715" cy="3000396"/>
            <a:chOff x="9644098" y="-1214470"/>
            <a:chExt cx="3976715" cy="3000396"/>
          </a:xfrm>
        </p:grpSpPr>
        <p:grpSp>
          <p:nvGrpSpPr>
            <p:cNvPr id="121" name="グループ化 120"/>
            <p:cNvGrpSpPr/>
            <p:nvPr/>
          </p:nvGrpSpPr>
          <p:grpSpPr>
            <a:xfrm>
              <a:off x="9644098" y="-1214470"/>
              <a:ext cx="3976715" cy="3000396"/>
              <a:chOff x="4071933" y="1214422"/>
              <a:chExt cx="3976715" cy="3000396"/>
            </a:xfrm>
          </p:grpSpPr>
          <p:pic>
            <p:nvPicPr>
              <p:cNvPr id="17" name="Picture 20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5286380" y="2143116"/>
                <a:ext cx="2762268" cy="20717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4" name="Picture 5" descr="L:\research\008Shadow\005stroke\05figure\iter2\iter2-stroke.bmp"/>
              <p:cNvPicPr>
                <a:picLocks noChangeAspect="1" noChangeArrowheads="1"/>
              </p:cNvPicPr>
              <p:nvPr/>
            </p:nvPicPr>
            <p:blipFill>
              <a:blip r:embed="rId20"/>
              <a:srcRect/>
              <a:stretch>
                <a:fillRect/>
              </a:stretch>
            </p:blipFill>
            <p:spPr bwMode="auto">
              <a:xfrm>
                <a:off x="5286380" y="1214422"/>
                <a:ext cx="2714644" cy="853172"/>
              </a:xfrm>
              <a:prstGeom prst="rect">
                <a:avLst/>
              </a:prstGeom>
              <a:noFill/>
            </p:spPr>
          </p:pic>
          <p:sp>
            <p:nvSpPr>
              <p:cNvPr id="57" name="正方形/長方形 56"/>
              <p:cNvSpPr/>
              <p:nvPr/>
            </p:nvSpPr>
            <p:spPr>
              <a:xfrm>
                <a:off x="5286380" y="1214422"/>
                <a:ext cx="2714644" cy="85725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64" name="Picture 31"/>
              <p:cNvPicPr>
                <a:picLocks noChangeAspect="1" noChangeArrowheads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4071934" y="2143116"/>
                <a:ext cx="1143008" cy="857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5" name="Picture 32"/>
              <p:cNvPicPr>
                <a:picLocks noChangeAspect="1" noChangeArrowheads="1"/>
              </p:cNvPicPr>
              <p:nvPr/>
            </p:nvPicPr>
            <p:blipFill>
              <a:blip r:embed="rId21"/>
              <a:srcRect/>
              <a:stretch>
                <a:fillRect/>
              </a:stretch>
            </p:blipFill>
            <p:spPr bwMode="auto">
              <a:xfrm>
                <a:off x="4071933" y="1214422"/>
                <a:ext cx="1143007" cy="857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72" name="正方形/長方形 71"/>
              <p:cNvSpPr/>
              <p:nvPr/>
            </p:nvSpPr>
            <p:spPr>
              <a:xfrm>
                <a:off x="4071934" y="2143116"/>
                <a:ext cx="1143008" cy="85725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3" name="正方形/長方形 72"/>
              <p:cNvSpPr/>
              <p:nvPr/>
            </p:nvSpPr>
            <p:spPr>
              <a:xfrm>
                <a:off x="4071934" y="1214422"/>
                <a:ext cx="1143008" cy="85725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22" name="角丸四角形 121"/>
            <p:cNvSpPr/>
            <p:nvPr/>
          </p:nvSpPr>
          <p:spPr bwMode="auto">
            <a:xfrm>
              <a:off x="10929982" y="-214338"/>
              <a:ext cx="1000132" cy="500066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ja-JP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50" charset="-128"/>
                </a:rPr>
                <a:t>2nd</a:t>
              </a: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126" name="グループ化 125"/>
          <p:cNvGrpSpPr/>
          <p:nvPr/>
        </p:nvGrpSpPr>
        <p:grpSpPr>
          <a:xfrm>
            <a:off x="4500562" y="1428736"/>
            <a:ext cx="3976715" cy="3000397"/>
            <a:chOff x="9286908" y="-1928850"/>
            <a:chExt cx="3976715" cy="3000397"/>
          </a:xfrm>
        </p:grpSpPr>
        <p:grpSp>
          <p:nvGrpSpPr>
            <p:cNvPr id="124" name="グループ化 123"/>
            <p:cNvGrpSpPr/>
            <p:nvPr/>
          </p:nvGrpSpPr>
          <p:grpSpPr>
            <a:xfrm>
              <a:off x="9286908" y="-1928850"/>
              <a:ext cx="3976715" cy="3000397"/>
              <a:chOff x="4071933" y="1214421"/>
              <a:chExt cx="3976715" cy="3000397"/>
            </a:xfrm>
          </p:grpSpPr>
          <p:pic>
            <p:nvPicPr>
              <p:cNvPr id="5" name="Picture 6" descr="L:\research\008Shadow\005stroke\05figure\iter3\iter3-stroke.bmp"/>
              <p:cNvPicPr>
                <a:picLocks noChangeAspect="1" noChangeArrowheads="1"/>
              </p:cNvPicPr>
              <p:nvPr/>
            </p:nvPicPr>
            <p:blipFill>
              <a:blip r:embed="rId22"/>
              <a:srcRect/>
              <a:stretch>
                <a:fillRect/>
              </a:stretch>
            </p:blipFill>
            <p:spPr bwMode="auto">
              <a:xfrm>
                <a:off x="5286380" y="1214422"/>
                <a:ext cx="2714644" cy="853172"/>
              </a:xfrm>
              <a:prstGeom prst="rect">
                <a:avLst/>
              </a:prstGeom>
              <a:noFill/>
            </p:spPr>
          </p:pic>
          <p:sp>
            <p:nvSpPr>
              <p:cNvPr id="9" name="正方形/長方形 8"/>
              <p:cNvSpPr/>
              <p:nvPr/>
            </p:nvSpPr>
            <p:spPr>
              <a:xfrm>
                <a:off x="5286380" y="1214422"/>
                <a:ext cx="2714644" cy="85725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18" name="Picture 21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5286380" y="2143116"/>
                <a:ext cx="2762268" cy="20717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2" name="Picture 33"/>
              <p:cNvPicPr>
                <a:picLocks noChangeAspect="1" noChangeArrowheads="1"/>
              </p:cNvPicPr>
              <p:nvPr/>
            </p:nvPicPr>
            <p:blipFill>
              <a:blip r:embed="rId24"/>
              <a:srcRect/>
              <a:stretch>
                <a:fillRect/>
              </a:stretch>
            </p:blipFill>
            <p:spPr bwMode="auto">
              <a:xfrm>
                <a:off x="4071933" y="2143116"/>
                <a:ext cx="1143007" cy="857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3" name="Picture 34"/>
              <p:cNvPicPr>
                <a:picLocks noChangeAspect="1" noChangeArrowheads="1"/>
              </p:cNvPicPr>
              <p:nvPr/>
            </p:nvPicPr>
            <p:blipFill>
              <a:blip r:embed="rId25"/>
              <a:srcRect/>
              <a:stretch>
                <a:fillRect/>
              </a:stretch>
            </p:blipFill>
            <p:spPr bwMode="auto">
              <a:xfrm>
                <a:off x="4071934" y="1214421"/>
                <a:ext cx="1143008" cy="857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7" name="正方形/長方形 36"/>
              <p:cNvSpPr/>
              <p:nvPr/>
            </p:nvSpPr>
            <p:spPr>
              <a:xfrm>
                <a:off x="4071934" y="2143116"/>
                <a:ext cx="1143008" cy="85725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8" name="正方形/長方形 37"/>
              <p:cNvSpPr/>
              <p:nvPr/>
            </p:nvSpPr>
            <p:spPr>
              <a:xfrm>
                <a:off x="4071934" y="1214422"/>
                <a:ext cx="1143008" cy="85725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25" name="角丸四角形 124"/>
            <p:cNvSpPr/>
            <p:nvPr/>
          </p:nvSpPr>
          <p:spPr bwMode="auto">
            <a:xfrm>
              <a:off x="10572792" y="-928718"/>
              <a:ext cx="1000132" cy="500066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ja-JP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50" charset="-128"/>
                </a:rPr>
                <a:t>3rd</a:t>
              </a: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128" name="グループ化 127"/>
          <p:cNvGrpSpPr/>
          <p:nvPr/>
        </p:nvGrpSpPr>
        <p:grpSpPr>
          <a:xfrm>
            <a:off x="4643438" y="1500174"/>
            <a:ext cx="4000528" cy="3018258"/>
            <a:chOff x="4071934" y="1214421"/>
            <a:chExt cx="4000528" cy="3018258"/>
          </a:xfrm>
        </p:grpSpPr>
        <p:pic>
          <p:nvPicPr>
            <p:cNvPr id="6" name="Picture 7" descr="L:\research\008Shadow\005stroke\05figure\iter4\iter4-stroke.bmp"/>
            <p:cNvPicPr>
              <a:picLocks noChangeAspect="1" noChangeArrowheads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5286380" y="1214422"/>
              <a:ext cx="2714644" cy="853172"/>
            </a:xfrm>
            <a:prstGeom prst="rect">
              <a:avLst/>
            </a:prstGeom>
            <a:noFill/>
          </p:spPr>
        </p:pic>
        <p:sp>
          <p:nvSpPr>
            <p:cNvPr id="10" name="正方形/長方形 9"/>
            <p:cNvSpPr/>
            <p:nvPr/>
          </p:nvSpPr>
          <p:spPr>
            <a:xfrm>
              <a:off x="5286380" y="1214422"/>
              <a:ext cx="2714644" cy="85725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9" name="Picture 22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5286380" y="2143116"/>
              <a:ext cx="2786082" cy="2089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35"/>
            <p:cNvPicPr>
              <a:picLocks noChangeAspect="1" noChangeArrowheads="1"/>
            </p:cNvPicPr>
            <p:nvPr/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4071934" y="2143115"/>
              <a:ext cx="1143008" cy="857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5" name="Picture 36"/>
            <p:cNvPicPr>
              <a:picLocks noChangeAspect="1" noChangeArrowheads="1"/>
            </p:cNvPicPr>
            <p:nvPr/>
          </p:nvPicPr>
          <p:blipFill>
            <a:blip r:embed="rId29"/>
            <a:srcRect/>
            <a:stretch>
              <a:fillRect/>
            </a:stretch>
          </p:blipFill>
          <p:spPr bwMode="auto">
            <a:xfrm>
              <a:off x="4071934" y="1214421"/>
              <a:ext cx="1143008" cy="857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9" name="正方形/長方形 38"/>
            <p:cNvSpPr/>
            <p:nvPr/>
          </p:nvSpPr>
          <p:spPr>
            <a:xfrm>
              <a:off x="4071934" y="2143116"/>
              <a:ext cx="1143008" cy="85725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正方形/長方形 39"/>
            <p:cNvSpPr/>
            <p:nvPr/>
          </p:nvSpPr>
          <p:spPr>
            <a:xfrm>
              <a:off x="4071934" y="1214422"/>
              <a:ext cx="1143008" cy="85725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7" name="角丸四角形 126"/>
            <p:cNvSpPr/>
            <p:nvPr/>
          </p:nvSpPr>
          <p:spPr bwMode="auto">
            <a:xfrm>
              <a:off x="5357818" y="2214554"/>
              <a:ext cx="1000132" cy="500066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ja-JP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50" charset="-128"/>
                </a:rPr>
                <a:t>4th</a:t>
              </a: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130" name="グループ化 129"/>
          <p:cNvGrpSpPr/>
          <p:nvPr/>
        </p:nvGrpSpPr>
        <p:grpSpPr>
          <a:xfrm>
            <a:off x="4786314" y="1571612"/>
            <a:ext cx="3976713" cy="3000396"/>
            <a:chOff x="4071933" y="1214421"/>
            <a:chExt cx="3976713" cy="3000396"/>
          </a:xfrm>
        </p:grpSpPr>
        <p:pic>
          <p:nvPicPr>
            <p:cNvPr id="7" name="Picture 8" descr="L:\research\008Shadow\005stroke\05figure\iter5\iter5-stroke.bmp"/>
            <p:cNvPicPr>
              <a:picLocks noChangeAspect="1" noChangeArrowheads="1"/>
            </p:cNvPicPr>
            <p:nvPr/>
          </p:nvPicPr>
          <p:blipFill>
            <a:blip r:embed="rId30"/>
            <a:srcRect/>
            <a:stretch>
              <a:fillRect/>
            </a:stretch>
          </p:blipFill>
          <p:spPr bwMode="auto">
            <a:xfrm>
              <a:off x="5286380" y="1214422"/>
              <a:ext cx="2714644" cy="853172"/>
            </a:xfrm>
            <a:prstGeom prst="rect">
              <a:avLst/>
            </a:prstGeom>
            <a:noFill/>
          </p:spPr>
        </p:pic>
        <p:sp>
          <p:nvSpPr>
            <p:cNvPr id="11" name="正方形/長方形 10"/>
            <p:cNvSpPr/>
            <p:nvPr/>
          </p:nvSpPr>
          <p:spPr>
            <a:xfrm>
              <a:off x="5286380" y="1214422"/>
              <a:ext cx="2714644" cy="85725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0" name="Picture 23"/>
            <p:cNvPicPr>
              <a:picLocks noChangeAspect="1" noChangeArrowheads="1"/>
            </p:cNvPicPr>
            <p:nvPr/>
          </p:nvPicPr>
          <p:blipFill>
            <a:blip r:embed="rId31" cstate="print"/>
            <a:srcRect/>
            <a:stretch>
              <a:fillRect/>
            </a:stretch>
          </p:blipFill>
          <p:spPr bwMode="auto">
            <a:xfrm>
              <a:off x="5286379" y="2143116"/>
              <a:ext cx="2762267" cy="2071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37"/>
            <p:cNvPicPr>
              <a:picLocks noChangeAspect="1" noChangeArrowheads="1"/>
            </p:cNvPicPr>
            <p:nvPr/>
          </p:nvPicPr>
          <p:blipFill>
            <a:blip r:embed="rId32"/>
            <a:srcRect/>
            <a:stretch>
              <a:fillRect/>
            </a:stretch>
          </p:blipFill>
          <p:spPr bwMode="auto">
            <a:xfrm>
              <a:off x="4071933" y="2143116"/>
              <a:ext cx="1143007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38"/>
            <p:cNvPicPr>
              <a:picLocks noChangeAspect="1" noChangeArrowheads="1"/>
            </p:cNvPicPr>
            <p:nvPr/>
          </p:nvPicPr>
          <p:blipFill>
            <a:blip r:embed="rId33"/>
            <a:srcRect/>
            <a:stretch>
              <a:fillRect/>
            </a:stretch>
          </p:blipFill>
          <p:spPr bwMode="auto">
            <a:xfrm>
              <a:off x="4071934" y="1214421"/>
              <a:ext cx="1143008" cy="857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1" name="正方形/長方形 40"/>
            <p:cNvSpPr/>
            <p:nvPr/>
          </p:nvSpPr>
          <p:spPr>
            <a:xfrm>
              <a:off x="4071934" y="2143116"/>
              <a:ext cx="1143008" cy="85725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正方形/長方形 41"/>
            <p:cNvSpPr/>
            <p:nvPr/>
          </p:nvSpPr>
          <p:spPr>
            <a:xfrm>
              <a:off x="4071934" y="1214422"/>
              <a:ext cx="1143008" cy="85725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9" name="角丸四角形 128"/>
            <p:cNvSpPr/>
            <p:nvPr/>
          </p:nvSpPr>
          <p:spPr bwMode="auto">
            <a:xfrm>
              <a:off x="5357818" y="2214554"/>
              <a:ext cx="1000132" cy="500066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ja-JP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50" charset="-128"/>
                </a:rPr>
                <a:t>5th</a:t>
              </a: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132" name="グループ化 131"/>
          <p:cNvGrpSpPr/>
          <p:nvPr/>
        </p:nvGrpSpPr>
        <p:grpSpPr>
          <a:xfrm>
            <a:off x="4929190" y="1643050"/>
            <a:ext cx="3976712" cy="3000396"/>
            <a:chOff x="4071934" y="1214421"/>
            <a:chExt cx="3976712" cy="3000396"/>
          </a:xfrm>
        </p:grpSpPr>
        <p:pic>
          <p:nvPicPr>
            <p:cNvPr id="8" name="Picture 9" descr="L:\research\008Shadow\005stroke\05figure\iter6\iter6-stroke.bmp"/>
            <p:cNvPicPr>
              <a:picLocks noChangeAspect="1" noChangeArrowheads="1"/>
            </p:cNvPicPr>
            <p:nvPr/>
          </p:nvPicPr>
          <p:blipFill>
            <a:blip r:embed="rId34"/>
            <a:srcRect/>
            <a:stretch>
              <a:fillRect/>
            </a:stretch>
          </p:blipFill>
          <p:spPr bwMode="auto">
            <a:xfrm>
              <a:off x="5286380" y="1214422"/>
              <a:ext cx="2714644" cy="853172"/>
            </a:xfrm>
            <a:prstGeom prst="rect">
              <a:avLst/>
            </a:prstGeom>
            <a:noFill/>
          </p:spPr>
        </p:pic>
        <p:sp>
          <p:nvSpPr>
            <p:cNvPr id="12" name="正方形/長方形 11"/>
            <p:cNvSpPr/>
            <p:nvPr/>
          </p:nvSpPr>
          <p:spPr>
            <a:xfrm>
              <a:off x="5286380" y="1214422"/>
              <a:ext cx="2714644" cy="85725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1" name="Picture 24"/>
            <p:cNvPicPr>
              <a:picLocks noChangeAspect="1" noChangeArrowheads="1"/>
            </p:cNvPicPr>
            <p:nvPr/>
          </p:nvPicPr>
          <p:blipFill>
            <a:blip r:embed="rId35" cstate="print"/>
            <a:srcRect/>
            <a:stretch>
              <a:fillRect/>
            </a:stretch>
          </p:blipFill>
          <p:spPr bwMode="auto">
            <a:xfrm>
              <a:off x="5286379" y="2143116"/>
              <a:ext cx="2762267" cy="2071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8" name="Picture 39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4071934" y="2143115"/>
              <a:ext cx="1143008" cy="857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9" name="Picture 4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4071934" y="1214421"/>
              <a:ext cx="1143008" cy="857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3" name="正方形/長方形 42"/>
            <p:cNvSpPr/>
            <p:nvPr/>
          </p:nvSpPr>
          <p:spPr>
            <a:xfrm>
              <a:off x="4071934" y="2143116"/>
              <a:ext cx="1143008" cy="85725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正方形/長方形 43"/>
            <p:cNvSpPr/>
            <p:nvPr/>
          </p:nvSpPr>
          <p:spPr>
            <a:xfrm>
              <a:off x="4071934" y="1214422"/>
              <a:ext cx="1143008" cy="85725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1" name="角丸四角形 130"/>
            <p:cNvSpPr/>
            <p:nvPr/>
          </p:nvSpPr>
          <p:spPr bwMode="auto">
            <a:xfrm>
              <a:off x="5357818" y="2214554"/>
              <a:ext cx="1000132" cy="500066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ja-JP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50" charset="-128"/>
                </a:rPr>
                <a:t>6th</a:t>
              </a: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190" name="グループ化 189"/>
          <p:cNvGrpSpPr/>
          <p:nvPr/>
        </p:nvGrpSpPr>
        <p:grpSpPr>
          <a:xfrm>
            <a:off x="712756" y="4572802"/>
            <a:ext cx="5107024" cy="1143806"/>
            <a:chOff x="712756" y="4572802"/>
            <a:chExt cx="5107024" cy="1143806"/>
          </a:xfrm>
        </p:grpSpPr>
        <p:cxnSp>
          <p:nvCxnSpPr>
            <p:cNvPr id="134" name="直線矢印コネクタ 133"/>
            <p:cNvCxnSpPr/>
            <p:nvPr/>
          </p:nvCxnSpPr>
          <p:spPr bwMode="auto">
            <a:xfrm rot="5400000" flipH="1" flipV="1">
              <a:off x="5247083" y="5143911"/>
              <a:ext cx="1143806" cy="1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38" name="直線矢印コネクタ 137"/>
            <p:cNvCxnSpPr/>
            <p:nvPr/>
          </p:nvCxnSpPr>
          <p:spPr bwMode="auto">
            <a:xfrm rot="5400000" flipH="1" flipV="1">
              <a:off x="641553" y="5642219"/>
              <a:ext cx="144000" cy="159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59" name="直線矢印コネクタ 158"/>
            <p:cNvCxnSpPr/>
            <p:nvPr/>
          </p:nvCxnSpPr>
          <p:spPr bwMode="auto">
            <a:xfrm rot="5400000" flipH="1" flipV="1">
              <a:off x="2040936" y="5336618"/>
              <a:ext cx="756000" cy="79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69" name="直線矢印コネクタ 168"/>
            <p:cNvCxnSpPr/>
            <p:nvPr/>
          </p:nvCxnSpPr>
          <p:spPr bwMode="auto">
            <a:xfrm rot="5400000" flipH="1" flipV="1">
              <a:off x="4232247" y="5661015"/>
              <a:ext cx="108000" cy="2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91" name="グループ化 190"/>
          <p:cNvGrpSpPr/>
          <p:nvPr/>
        </p:nvGrpSpPr>
        <p:grpSpPr>
          <a:xfrm>
            <a:off x="899288" y="4572008"/>
            <a:ext cx="5110998" cy="1143806"/>
            <a:chOff x="899288" y="4572008"/>
            <a:chExt cx="5110998" cy="1143806"/>
          </a:xfrm>
        </p:grpSpPr>
        <p:cxnSp>
          <p:nvCxnSpPr>
            <p:cNvPr id="184" name="直線矢印コネクタ 183"/>
            <p:cNvCxnSpPr/>
            <p:nvPr/>
          </p:nvCxnSpPr>
          <p:spPr bwMode="auto">
            <a:xfrm rot="5400000" flipH="1" flipV="1">
              <a:off x="5437589" y="5143117"/>
              <a:ext cx="1143806" cy="1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50" name="直線矢印コネクタ 149"/>
            <p:cNvCxnSpPr/>
            <p:nvPr/>
          </p:nvCxnSpPr>
          <p:spPr bwMode="auto">
            <a:xfrm rot="5400000" flipH="1" flipV="1">
              <a:off x="683686" y="5498618"/>
              <a:ext cx="432000" cy="79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61" name="直線矢印コネクタ 160"/>
            <p:cNvCxnSpPr/>
            <p:nvPr/>
          </p:nvCxnSpPr>
          <p:spPr bwMode="auto">
            <a:xfrm rot="5400000" flipH="1" flipV="1">
              <a:off x="2381000" y="5480618"/>
              <a:ext cx="468000" cy="79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73" name="直線矢印コネクタ 172"/>
            <p:cNvCxnSpPr/>
            <p:nvPr/>
          </p:nvCxnSpPr>
          <p:spPr bwMode="auto">
            <a:xfrm rot="5400000" flipH="1" flipV="1">
              <a:off x="4310389" y="5552618"/>
              <a:ext cx="324000" cy="79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92" name="グループ化 191"/>
          <p:cNvGrpSpPr/>
          <p:nvPr/>
        </p:nvGrpSpPr>
        <p:grpSpPr>
          <a:xfrm>
            <a:off x="1094559" y="4572008"/>
            <a:ext cx="5110989" cy="1143806"/>
            <a:chOff x="1094559" y="4572008"/>
            <a:chExt cx="5110989" cy="1143806"/>
          </a:xfrm>
        </p:grpSpPr>
        <p:cxnSp>
          <p:nvCxnSpPr>
            <p:cNvPr id="185" name="直線矢印コネクタ 184"/>
            <p:cNvCxnSpPr/>
            <p:nvPr/>
          </p:nvCxnSpPr>
          <p:spPr bwMode="auto">
            <a:xfrm rot="5400000" flipH="1" flipV="1">
              <a:off x="5632851" y="5143117"/>
              <a:ext cx="1143806" cy="1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51" name="直線矢印コネクタ 150"/>
            <p:cNvCxnSpPr/>
            <p:nvPr/>
          </p:nvCxnSpPr>
          <p:spPr bwMode="auto">
            <a:xfrm rot="5400000" flipH="1" flipV="1">
              <a:off x="609353" y="5228222"/>
              <a:ext cx="972000" cy="1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63" name="直線矢印コネクタ 162"/>
            <p:cNvCxnSpPr/>
            <p:nvPr/>
          </p:nvCxnSpPr>
          <p:spPr bwMode="auto">
            <a:xfrm rot="5400000" flipH="1" flipV="1">
              <a:off x="2663020" y="5572141"/>
              <a:ext cx="285753" cy="1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76" name="直線矢印コネクタ 175"/>
            <p:cNvCxnSpPr/>
            <p:nvPr/>
          </p:nvCxnSpPr>
          <p:spPr bwMode="auto">
            <a:xfrm rot="5400000" flipH="1" flipV="1">
              <a:off x="4218047" y="5264222"/>
              <a:ext cx="900000" cy="1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93" name="グループ化 192"/>
          <p:cNvGrpSpPr/>
          <p:nvPr/>
        </p:nvGrpSpPr>
        <p:grpSpPr>
          <a:xfrm>
            <a:off x="1285058" y="4571210"/>
            <a:ext cx="5110994" cy="1143806"/>
            <a:chOff x="1285058" y="4571210"/>
            <a:chExt cx="5110994" cy="1143806"/>
          </a:xfrm>
        </p:grpSpPr>
        <p:cxnSp>
          <p:nvCxnSpPr>
            <p:cNvPr id="186" name="直線矢印コネクタ 185"/>
            <p:cNvCxnSpPr/>
            <p:nvPr/>
          </p:nvCxnSpPr>
          <p:spPr bwMode="auto">
            <a:xfrm rot="5400000" flipH="1" flipV="1">
              <a:off x="5823355" y="5142319"/>
              <a:ext cx="1143806" cy="1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53" name="直線矢印コネクタ 152"/>
            <p:cNvCxnSpPr/>
            <p:nvPr/>
          </p:nvCxnSpPr>
          <p:spPr bwMode="auto">
            <a:xfrm rot="5400000" flipH="1" flipV="1">
              <a:off x="799852" y="5228222"/>
              <a:ext cx="972000" cy="1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65" name="直線矢印コネクタ 164"/>
            <p:cNvCxnSpPr/>
            <p:nvPr/>
          </p:nvCxnSpPr>
          <p:spPr bwMode="auto">
            <a:xfrm rot="5400000" flipH="1" flipV="1">
              <a:off x="2856693" y="5571345"/>
              <a:ext cx="285753" cy="1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78" name="直線矢印コネクタ 177"/>
            <p:cNvCxnSpPr/>
            <p:nvPr/>
          </p:nvCxnSpPr>
          <p:spPr bwMode="auto">
            <a:xfrm rot="5400000" flipH="1" flipV="1">
              <a:off x="4406958" y="5264222"/>
              <a:ext cx="900000" cy="1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94" name="グループ化 193"/>
          <p:cNvGrpSpPr/>
          <p:nvPr/>
        </p:nvGrpSpPr>
        <p:grpSpPr>
          <a:xfrm>
            <a:off x="1471595" y="4572008"/>
            <a:ext cx="5114958" cy="1143806"/>
            <a:chOff x="1471595" y="4572008"/>
            <a:chExt cx="5114958" cy="1143806"/>
          </a:xfrm>
        </p:grpSpPr>
        <p:cxnSp>
          <p:nvCxnSpPr>
            <p:cNvPr id="187" name="直線矢印コネクタ 186"/>
            <p:cNvCxnSpPr/>
            <p:nvPr/>
          </p:nvCxnSpPr>
          <p:spPr bwMode="auto">
            <a:xfrm rot="5400000" flipH="1" flipV="1">
              <a:off x="6013856" y="5143117"/>
              <a:ext cx="1143806" cy="1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55" name="直線矢印コネクタ 154"/>
            <p:cNvCxnSpPr/>
            <p:nvPr/>
          </p:nvCxnSpPr>
          <p:spPr bwMode="auto">
            <a:xfrm rot="5400000" flipH="1" flipV="1">
              <a:off x="1417993" y="5660618"/>
              <a:ext cx="108000" cy="79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66" name="直線矢印コネクタ 165"/>
            <p:cNvCxnSpPr/>
            <p:nvPr/>
          </p:nvCxnSpPr>
          <p:spPr bwMode="auto">
            <a:xfrm rot="5400000" flipH="1" flipV="1">
              <a:off x="2808498" y="5336618"/>
              <a:ext cx="756000" cy="79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80" name="直線矢印コネクタ 179"/>
            <p:cNvCxnSpPr/>
            <p:nvPr/>
          </p:nvCxnSpPr>
          <p:spPr bwMode="auto">
            <a:xfrm rot="5400000" flipH="1" flipV="1">
              <a:off x="4994250" y="5661015"/>
              <a:ext cx="108000" cy="2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95" name="グループ化 194"/>
          <p:cNvGrpSpPr/>
          <p:nvPr/>
        </p:nvGrpSpPr>
        <p:grpSpPr>
          <a:xfrm>
            <a:off x="1670817" y="4572008"/>
            <a:ext cx="5115761" cy="1143806"/>
            <a:chOff x="1670817" y="4572008"/>
            <a:chExt cx="5115761" cy="1143806"/>
          </a:xfrm>
        </p:grpSpPr>
        <p:cxnSp>
          <p:nvCxnSpPr>
            <p:cNvPr id="188" name="直線矢印コネクタ 187"/>
            <p:cNvCxnSpPr/>
            <p:nvPr/>
          </p:nvCxnSpPr>
          <p:spPr bwMode="auto">
            <a:xfrm rot="5400000" flipH="1" flipV="1">
              <a:off x="6213881" y="5143117"/>
              <a:ext cx="1143806" cy="1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57" name="直線矢印コネクタ 156"/>
            <p:cNvCxnSpPr/>
            <p:nvPr/>
          </p:nvCxnSpPr>
          <p:spPr bwMode="auto">
            <a:xfrm rot="5400000" flipH="1" flipV="1">
              <a:off x="1617215" y="5660618"/>
              <a:ext cx="108000" cy="79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67" name="直線矢印コネクタ 166"/>
            <p:cNvCxnSpPr/>
            <p:nvPr/>
          </p:nvCxnSpPr>
          <p:spPr bwMode="auto">
            <a:xfrm rot="5400000" flipH="1" flipV="1">
              <a:off x="3007734" y="5336618"/>
              <a:ext cx="756000" cy="79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81" name="直線矢印コネクタ 180"/>
            <p:cNvCxnSpPr/>
            <p:nvPr/>
          </p:nvCxnSpPr>
          <p:spPr bwMode="auto">
            <a:xfrm rot="5400000" flipH="1" flipV="1">
              <a:off x="5189519" y="5661015"/>
              <a:ext cx="108000" cy="2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96" name="グループ化 195"/>
          <p:cNvGrpSpPr/>
          <p:nvPr/>
        </p:nvGrpSpPr>
        <p:grpSpPr>
          <a:xfrm>
            <a:off x="1861323" y="4572008"/>
            <a:ext cx="5106228" cy="1143806"/>
            <a:chOff x="1861323" y="4572008"/>
            <a:chExt cx="5106228" cy="1143806"/>
          </a:xfrm>
        </p:grpSpPr>
        <p:cxnSp>
          <p:nvCxnSpPr>
            <p:cNvPr id="189" name="直線矢印コネクタ 188"/>
            <p:cNvCxnSpPr/>
            <p:nvPr/>
          </p:nvCxnSpPr>
          <p:spPr bwMode="auto">
            <a:xfrm rot="5400000" flipH="1" flipV="1">
              <a:off x="6394854" y="5143117"/>
              <a:ext cx="1143806" cy="1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58" name="直線矢印コネクタ 157"/>
            <p:cNvCxnSpPr/>
            <p:nvPr/>
          </p:nvCxnSpPr>
          <p:spPr bwMode="auto">
            <a:xfrm rot="5400000" flipH="1" flipV="1">
              <a:off x="1807721" y="5660618"/>
              <a:ext cx="108000" cy="79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68" name="直線矢印コネクタ 167"/>
            <p:cNvCxnSpPr/>
            <p:nvPr/>
          </p:nvCxnSpPr>
          <p:spPr bwMode="auto">
            <a:xfrm rot="5400000" flipH="1" flipV="1">
              <a:off x="3193475" y="5336618"/>
              <a:ext cx="756000" cy="79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82" name="直線矢印コネクタ 181"/>
            <p:cNvCxnSpPr/>
            <p:nvPr/>
          </p:nvCxnSpPr>
          <p:spPr bwMode="auto">
            <a:xfrm rot="5400000" flipH="1" flipV="1">
              <a:off x="5375257" y="5661015"/>
              <a:ext cx="108000" cy="2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Approach based on alpha expansion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928794" y="1214422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Alpha expansion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786314" y="1214422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Hierarchical graph cut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57290" y="378619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alpha=2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786578" y="4643446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alpha=2,4,...</a:t>
            </a:r>
            <a:endParaRPr kumimoji="1" lang="ja-JP" altLang="en-US" dirty="0"/>
          </a:p>
        </p:txBody>
      </p:sp>
      <p:grpSp>
        <p:nvGrpSpPr>
          <p:cNvPr id="73" name="グループ化 72"/>
          <p:cNvGrpSpPr/>
          <p:nvPr/>
        </p:nvGrpSpPr>
        <p:grpSpPr>
          <a:xfrm>
            <a:off x="5281628" y="1714488"/>
            <a:ext cx="1433512" cy="1428750"/>
            <a:chOff x="6715140" y="2214554"/>
            <a:chExt cx="1433512" cy="1428750"/>
          </a:xfrm>
        </p:grpSpPr>
        <p:sp>
          <p:nvSpPr>
            <p:cNvPr id="41" name="フリーフォーム 40"/>
            <p:cNvSpPr/>
            <p:nvPr/>
          </p:nvSpPr>
          <p:spPr bwMode="auto">
            <a:xfrm>
              <a:off x="7198533" y="2214554"/>
              <a:ext cx="950119" cy="1428750"/>
            </a:xfrm>
            <a:custGeom>
              <a:avLst/>
              <a:gdLst>
                <a:gd name="connsiteX0" fmla="*/ 945357 w 950119"/>
                <a:gd name="connsiteY0" fmla="*/ 0 h 1428750"/>
                <a:gd name="connsiteX1" fmla="*/ 438150 w 950119"/>
                <a:gd name="connsiteY1" fmla="*/ 0 h 1428750"/>
                <a:gd name="connsiteX2" fmla="*/ 0 w 950119"/>
                <a:gd name="connsiteY2" fmla="*/ 1428750 h 1428750"/>
                <a:gd name="connsiteX3" fmla="*/ 950119 w 950119"/>
                <a:gd name="connsiteY3" fmla="*/ 1426369 h 1428750"/>
                <a:gd name="connsiteX4" fmla="*/ 945357 w 950119"/>
                <a:gd name="connsiteY4" fmla="*/ 0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0119" h="1428750">
                  <a:moveTo>
                    <a:pt x="945357" y="0"/>
                  </a:moveTo>
                  <a:lnTo>
                    <a:pt x="438150" y="0"/>
                  </a:lnTo>
                  <a:lnTo>
                    <a:pt x="0" y="1428750"/>
                  </a:lnTo>
                  <a:lnTo>
                    <a:pt x="950119" y="1426369"/>
                  </a:lnTo>
                  <a:cubicBezTo>
                    <a:pt x="949325" y="950119"/>
                    <a:pt x="948532" y="473869"/>
                    <a:pt x="945357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2" name="フリーフォーム 41"/>
            <p:cNvSpPr/>
            <p:nvPr/>
          </p:nvSpPr>
          <p:spPr bwMode="auto">
            <a:xfrm>
              <a:off x="6717521" y="2214554"/>
              <a:ext cx="921544" cy="1428750"/>
            </a:xfrm>
            <a:custGeom>
              <a:avLst/>
              <a:gdLst>
                <a:gd name="connsiteX0" fmla="*/ 0 w 921544"/>
                <a:gd name="connsiteY0" fmla="*/ 0 h 1428750"/>
                <a:gd name="connsiteX1" fmla="*/ 921544 w 921544"/>
                <a:gd name="connsiteY1" fmla="*/ 4763 h 1428750"/>
                <a:gd name="connsiteX2" fmla="*/ 483394 w 921544"/>
                <a:gd name="connsiteY2" fmla="*/ 1428750 h 1428750"/>
                <a:gd name="connsiteX3" fmla="*/ 2381 w 921544"/>
                <a:gd name="connsiteY3" fmla="*/ 1428750 h 1428750"/>
                <a:gd name="connsiteX4" fmla="*/ 0 w 921544"/>
                <a:gd name="connsiteY4" fmla="*/ 0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1544" h="1428750">
                  <a:moveTo>
                    <a:pt x="0" y="0"/>
                  </a:moveTo>
                  <a:lnTo>
                    <a:pt x="921544" y="4763"/>
                  </a:lnTo>
                  <a:lnTo>
                    <a:pt x="483394" y="1428750"/>
                  </a:lnTo>
                  <a:lnTo>
                    <a:pt x="2381" y="1428750"/>
                  </a:lnTo>
                  <a:cubicBezTo>
                    <a:pt x="1587" y="952500"/>
                    <a:pt x="794" y="476250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3" name="フリーフォーム 42"/>
            <p:cNvSpPr/>
            <p:nvPr/>
          </p:nvSpPr>
          <p:spPr bwMode="auto">
            <a:xfrm>
              <a:off x="6715140" y="2488398"/>
              <a:ext cx="1431131" cy="938212"/>
            </a:xfrm>
            <a:custGeom>
              <a:avLst/>
              <a:gdLst>
                <a:gd name="connsiteX0" fmla="*/ 0 w 1431131"/>
                <a:gd name="connsiteY0" fmla="*/ 221456 h 938212"/>
                <a:gd name="connsiteX1" fmla="*/ 707231 w 1431131"/>
                <a:gd name="connsiteY1" fmla="*/ 0 h 938212"/>
                <a:gd name="connsiteX2" fmla="*/ 1431131 w 1431131"/>
                <a:gd name="connsiteY2" fmla="*/ 219075 h 938212"/>
                <a:gd name="connsiteX3" fmla="*/ 1431131 w 1431131"/>
                <a:gd name="connsiteY3" fmla="*/ 795337 h 938212"/>
                <a:gd name="connsiteX4" fmla="*/ 702468 w 1431131"/>
                <a:gd name="connsiteY4" fmla="*/ 938212 h 938212"/>
                <a:gd name="connsiteX5" fmla="*/ 4762 w 1431131"/>
                <a:gd name="connsiteY5" fmla="*/ 578644 h 938212"/>
                <a:gd name="connsiteX6" fmla="*/ 0 w 1431131"/>
                <a:gd name="connsiteY6" fmla="*/ 221456 h 938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1131" h="938212">
                  <a:moveTo>
                    <a:pt x="0" y="221456"/>
                  </a:moveTo>
                  <a:lnTo>
                    <a:pt x="707231" y="0"/>
                  </a:lnTo>
                  <a:lnTo>
                    <a:pt x="1431131" y="219075"/>
                  </a:lnTo>
                  <a:lnTo>
                    <a:pt x="1431131" y="795337"/>
                  </a:lnTo>
                  <a:lnTo>
                    <a:pt x="702468" y="938212"/>
                  </a:lnTo>
                  <a:lnTo>
                    <a:pt x="4762" y="578644"/>
                  </a:lnTo>
                  <a:cubicBezTo>
                    <a:pt x="3968" y="459581"/>
                    <a:pt x="3175" y="340519"/>
                    <a:pt x="0" y="221456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48" name="グループ化 47"/>
          <p:cNvGrpSpPr/>
          <p:nvPr/>
        </p:nvGrpSpPr>
        <p:grpSpPr>
          <a:xfrm>
            <a:off x="5281628" y="4071952"/>
            <a:ext cx="1433512" cy="1428750"/>
            <a:chOff x="2424113" y="2000250"/>
            <a:chExt cx="1433512" cy="1428750"/>
          </a:xfrm>
        </p:grpSpPr>
        <p:sp>
          <p:nvSpPr>
            <p:cNvPr id="49" name="フリーフォーム 48"/>
            <p:cNvSpPr/>
            <p:nvPr/>
          </p:nvSpPr>
          <p:spPr bwMode="auto">
            <a:xfrm>
              <a:off x="2907506" y="2000250"/>
              <a:ext cx="950119" cy="1428750"/>
            </a:xfrm>
            <a:custGeom>
              <a:avLst/>
              <a:gdLst>
                <a:gd name="connsiteX0" fmla="*/ 945357 w 950119"/>
                <a:gd name="connsiteY0" fmla="*/ 0 h 1428750"/>
                <a:gd name="connsiteX1" fmla="*/ 438150 w 950119"/>
                <a:gd name="connsiteY1" fmla="*/ 0 h 1428750"/>
                <a:gd name="connsiteX2" fmla="*/ 0 w 950119"/>
                <a:gd name="connsiteY2" fmla="*/ 1428750 h 1428750"/>
                <a:gd name="connsiteX3" fmla="*/ 950119 w 950119"/>
                <a:gd name="connsiteY3" fmla="*/ 1426369 h 1428750"/>
                <a:gd name="connsiteX4" fmla="*/ 945357 w 950119"/>
                <a:gd name="connsiteY4" fmla="*/ 0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0119" h="1428750">
                  <a:moveTo>
                    <a:pt x="945357" y="0"/>
                  </a:moveTo>
                  <a:lnTo>
                    <a:pt x="438150" y="0"/>
                  </a:lnTo>
                  <a:lnTo>
                    <a:pt x="0" y="1428750"/>
                  </a:lnTo>
                  <a:lnTo>
                    <a:pt x="950119" y="1426369"/>
                  </a:lnTo>
                  <a:cubicBezTo>
                    <a:pt x="949325" y="950119"/>
                    <a:pt x="948532" y="473869"/>
                    <a:pt x="945357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0" name="フリーフォーム 49"/>
            <p:cNvSpPr/>
            <p:nvPr/>
          </p:nvSpPr>
          <p:spPr bwMode="auto">
            <a:xfrm>
              <a:off x="2426494" y="2000250"/>
              <a:ext cx="921544" cy="1428750"/>
            </a:xfrm>
            <a:custGeom>
              <a:avLst/>
              <a:gdLst>
                <a:gd name="connsiteX0" fmla="*/ 0 w 921544"/>
                <a:gd name="connsiteY0" fmla="*/ 0 h 1428750"/>
                <a:gd name="connsiteX1" fmla="*/ 921544 w 921544"/>
                <a:gd name="connsiteY1" fmla="*/ 4763 h 1428750"/>
                <a:gd name="connsiteX2" fmla="*/ 483394 w 921544"/>
                <a:gd name="connsiteY2" fmla="*/ 1428750 h 1428750"/>
                <a:gd name="connsiteX3" fmla="*/ 2381 w 921544"/>
                <a:gd name="connsiteY3" fmla="*/ 1428750 h 1428750"/>
                <a:gd name="connsiteX4" fmla="*/ 0 w 921544"/>
                <a:gd name="connsiteY4" fmla="*/ 0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1544" h="1428750">
                  <a:moveTo>
                    <a:pt x="0" y="0"/>
                  </a:moveTo>
                  <a:lnTo>
                    <a:pt x="921544" y="4763"/>
                  </a:lnTo>
                  <a:lnTo>
                    <a:pt x="483394" y="1428750"/>
                  </a:lnTo>
                  <a:lnTo>
                    <a:pt x="2381" y="1428750"/>
                  </a:lnTo>
                  <a:cubicBezTo>
                    <a:pt x="1587" y="952500"/>
                    <a:pt x="794" y="476250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1" name="フリーフォーム 50"/>
            <p:cNvSpPr/>
            <p:nvPr/>
          </p:nvSpPr>
          <p:spPr bwMode="auto">
            <a:xfrm>
              <a:off x="2424113" y="2274094"/>
              <a:ext cx="1431131" cy="938212"/>
            </a:xfrm>
            <a:custGeom>
              <a:avLst/>
              <a:gdLst>
                <a:gd name="connsiteX0" fmla="*/ 0 w 1431131"/>
                <a:gd name="connsiteY0" fmla="*/ 221456 h 938212"/>
                <a:gd name="connsiteX1" fmla="*/ 707231 w 1431131"/>
                <a:gd name="connsiteY1" fmla="*/ 0 h 938212"/>
                <a:gd name="connsiteX2" fmla="*/ 1431131 w 1431131"/>
                <a:gd name="connsiteY2" fmla="*/ 219075 h 938212"/>
                <a:gd name="connsiteX3" fmla="*/ 1431131 w 1431131"/>
                <a:gd name="connsiteY3" fmla="*/ 795337 h 938212"/>
                <a:gd name="connsiteX4" fmla="*/ 702468 w 1431131"/>
                <a:gd name="connsiteY4" fmla="*/ 938212 h 938212"/>
                <a:gd name="connsiteX5" fmla="*/ 4762 w 1431131"/>
                <a:gd name="connsiteY5" fmla="*/ 578644 h 938212"/>
                <a:gd name="connsiteX6" fmla="*/ 0 w 1431131"/>
                <a:gd name="connsiteY6" fmla="*/ 221456 h 938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1131" h="938212">
                  <a:moveTo>
                    <a:pt x="0" y="221456"/>
                  </a:moveTo>
                  <a:lnTo>
                    <a:pt x="707231" y="0"/>
                  </a:lnTo>
                  <a:lnTo>
                    <a:pt x="1431131" y="219075"/>
                  </a:lnTo>
                  <a:lnTo>
                    <a:pt x="1431131" y="795337"/>
                  </a:lnTo>
                  <a:lnTo>
                    <a:pt x="702468" y="938212"/>
                  </a:lnTo>
                  <a:lnTo>
                    <a:pt x="4762" y="578644"/>
                  </a:lnTo>
                  <a:cubicBezTo>
                    <a:pt x="3968" y="459581"/>
                    <a:pt x="3175" y="340519"/>
                    <a:pt x="0" y="221456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2" name="フリーフォーム 51"/>
            <p:cNvSpPr/>
            <p:nvPr/>
          </p:nvSpPr>
          <p:spPr bwMode="auto">
            <a:xfrm>
              <a:off x="2424113" y="2224088"/>
              <a:ext cx="852487" cy="276225"/>
            </a:xfrm>
            <a:custGeom>
              <a:avLst/>
              <a:gdLst>
                <a:gd name="connsiteX0" fmla="*/ 4762 w 852487"/>
                <a:gd name="connsiteY0" fmla="*/ 121443 h 276225"/>
                <a:gd name="connsiteX1" fmla="*/ 852487 w 852487"/>
                <a:gd name="connsiteY1" fmla="*/ 0 h 276225"/>
                <a:gd name="connsiteX2" fmla="*/ 769143 w 852487"/>
                <a:gd name="connsiteY2" fmla="*/ 261937 h 276225"/>
                <a:gd name="connsiteX3" fmla="*/ 0 w 852487"/>
                <a:gd name="connsiteY3" fmla="*/ 276225 h 276225"/>
                <a:gd name="connsiteX4" fmla="*/ 4762 w 852487"/>
                <a:gd name="connsiteY4" fmla="*/ 121443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2487" h="276225">
                  <a:moveTo>
                    <a:pt x="4762" y="121443"/>
                  </a:moveTo>
                  <a:lnTo>
                    <a:pt x="852487" y="0"/>
                  </a:lnTo>
                  <a:lnTo>
                    <a:pt x="769143" y="261937"/>
                  </a:lnTo>
                  <a:lnTo>
                    <a:pt x="0" y="276225"/>
                  </a:lnTo>
                  <a:lnTo>
                    <a:pt x="4762" y="121443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3" name="フリーフォーム 52"/>
            <p:cNvSpPr/>
            <p:nvPr/>
          </p:nvSpPr>
          <p:spPr bwMode="auto">
            <a:xfrm>
              <a:off x="2428875" y="2855119"/>
              <a:ext cx="619125" cy="288131"/>
            </a:xfrm>
            <a:custGeom>
              <a:avLst/>
              <a:gdLst>
                <a:gd name="connsiteX0" fmla="*/ 0 w 619125"/>
                <a:gd name="connsiteY0" fmla="*/ 0 h 288131"/>
                <a:gd name="connsiteX1" fmla="*/ 619125 w 619125"/>
                <a:gd name="connsiteY1" fmla="*/ 138112 h 288131"/>
                <a:gd name="connsiteX2" fmla="*/ 564356 w 619125"/>
                <a:gd name="connsiteY2" fmla="*/ 288131 h 288131"/>
                <a:gd name="connsiteX3" fmla="*/ 0 w 619125"/>
                <a:gd name="connsiteY3" fmla="*/ 288131 h 288131"/>
                <a:gd name="connsiteX4" fmla="*/ 0 w 619125"/>
                <a:gd name="connsiteY4" fmla="*/ 0 h 288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9125" h="288131">
                  <a:moveTo>
                    <a:pt x="0" y="0"/>
                  </a:moveTo>
                  <a:lnTo>
                    <a:pt x="619125" y="138112"/>
                  </a:lnTo>
                  <a:lnTo>
                    <a:pt x="564356" y="288131"/>
                  </a:lnTo>
                  <a:lnTo>
                    <a:pt x="0" y="288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4" name="フリーフォーム 53"/>
            <p:cNvSpPr/>
            <p:nvPr/>
          </p:nvSpPr>
          <p:spPr bwMode="auto">
            <a:xfrm>
              <a:off x="3193256" y="2307431"/>
              <a:ext cx="664369" cy="183357"/>
            </a:xfrm>
            <a:custGeom>
              <a:avLst/>
              <a:gdLst>
                <a:gd name="connsiteX0" fmla="*/ 57150 w 664369"/>
                <a:gd name="connsiteY0" fmla="*/ 0 h 183357"/>
                <a:gd name="connsiteX1" fmla="*/ 664369 w 664369"/>
                <a:gd name="connsiteY1" fmla="*/ 38100 h 183357"/>
                <a:gd name="connsiteX2" fmla="*/ 659607 w 664369"/>
                <a:gd name="connsiteY2" fmla="*/ 183357 h 183357"/>
                <a:gd name="connsiteX3" fmla="*/ 0 w 664369"/>
                <a:gd name="connsiteY3" fmla="*/ 178594 h 183357"/>
                <a:gd name="connsiteX4" fmla="*/ 57150 w 664369"/>
                <a:gd name="connsiteY4" fmla="*/ 0 h 18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4369" h="183357">
                  <a:moveTo>
                    <a:pt x="57150" y="0"/>
                  </a:moveTo>
                  <a:lnTo>
                    <a:pt x="664369" y="38100"/>
                  </a:lnTo>
                  <a:lnTo>
                    <a:pt x="659607" y="183357"/>
                  </a:lnTo>
                  <a:lnTo>
                    <a:pt x="0" y="178594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5" name="フリーフォーム 54"/>
            <p:cNvSpPr/>
            <p:nvPr/>
          </p:nvSpPr>
          <p:spPr bwMode="auto">
            <a:xfrm>
              <a:off x="2971800" y="2990850"/>
              <a:ext cx="883444" cy="223838"/>
            </a:xfrm>
            <a:custGeom>
              <a:avLst/>
              <a:gdLst>
                <a:gd name="connsiteX0" fmla="*/ 76200 w 883444"/>
                <a:gd name="connsiteY0" fmla="*/ 2381 h 223838"/>
                <a:gd name="connsiteX1" fmla="*/ 881063 w 883444"/>
                <a:gd name="connsiteY1" fmla="*/ 0 h 223838"/>
                <a:gd name="connsiteX2" fmla="*/ 883444 w 883444"/>
                <a:gd name="connsiteY2" fmla="*/ 219075 h 223838"/>
                <a:gd name="connsiteX3" fmla="*/ 0 w 883444"/>
                <a:gd name="connsiteY3" fmla="*/ 223838 h 223838"/>
                <a:gd name="connsiteX4" fmla="*/ 76200 w 883444"/>
                <a:gd name="connsiteY4" fmla="*/ 2381 h 22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444" h="223838">
                  <a:moveTo>
                    <a:pt x="76200" y="2381"/>
                  </a:moveTo>
                  <a:lnTo>
                    <a:pt x="881063" y="0"/>
                  </a:lnTo>
                  <a:cubicBezTo>
                    <a:pt x="881857" y="73025"/>
                    <a:pt x="882650" y="146050"/>
                    <a:pt x="883444" y="219075"/>
                  </a:cubicBezTo>
                  <a:lnTo>
                    <a:pt x="0" y="223838"/>
                  </a:lnTo>
                  <a:lnTo>
                    <a:pt x="76200" y="2381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78" name="グループ化 77"/>
          <p:cNvGrpSpPr/>
          <p:nvPr/>
        </p:nvGrpSpPr>
        <p:grpSpPr>
          <a:xfrm>
            <a:off x="2401706" y="3286124"/>
            <a:ext cx="1433512" cy="1428750"/>
            <a:chOff x="2143108" y="3357562"/>
            <a:chExt cx="1433512" cy="1428750"/>
          </a:xfrm>
        </p:grpSpPr>
        <p:sp>
          <p:nvSpPr>
            <p:cNvPr id="57" name="フリーフォーム 56"/>
            <p:cNvSpPr/>
            <p:nvPr/>
          </p:nvSpPr>
          <p:spPr bwMode="auto">
            <a:xfrm>
              <a:off x="2626501" y="3357562"/>
              <a:ext cx="950119" cy="1428750"/>
            </a:xfrm>
            <a:custGeom>
              <a:avLst/>
              <a:gdLst>
                <a:gd name="connsiteX0" fmla="*/ 945357 w 950119"/>
                <a:gd name="connsiteY0" fmla="*/ 0 h 1428750"/>
                <a:gd name="connsiteX1" fmla="*/ 438150 w 950119"/>
                <a:gd name="connsiteY1" fmla="*/ 0 h 1428750"/>
                <a:gd name="connsiteX2" fmla="*/ 0 w 950119"/>
                <a:gd name="connsiteY2" fmla="*/ 1428750 h 1428750"/>
                <a:gd name="connsiteX3" fmla="*/ 950119 w 950119"/>
                <a:gd name="connsiteY3" fmla="*/ 1426369 h 1428750"/>
                <a:gd name="connsiteX4" fmla="*/ 945357 w 950119"/>
                <a:gd name="connsiteY4" fmla="*/ 0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0119" h="1428750">
                  <a:moveTo>
                    <a:pt x="945357" y="0"/>
                  </a:moveTo>
                  <a:lnTo>
                    <a:pt x="438150" y="0"/>
                  </a:lnTo>
                  <a:lnTo>
                    <a:pt x="0" y="1428750"/>
                  </a:lnTo>
                  <a:lnTo>
                    <a:pt x="950119" y="1426369"/>
                  </a:lnTo>
                  <a:cubicBezTo>
                    <a:pt x="949325" y="950119"/>
                    <a:pt x="948532" y="473869"/>
                    <a:pt x="945357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8" name="フリーフォーム 57"/>
            <p:cNvSpPr/>
            <p:nvPr/>
          </p:nvSpPr>
          <p:spPr bwMode="auto">
            <a:xfrm>
              <a:off x="2145489" y="3357562"/>
              <a:ext cx="921544" cy="1428750"/>
            </a:xfrm>
            <a:custGeom>
              <a:avLst/>
              <a:gdLst>
                <a:gd name="connsiteX0" fmla="*/ 0 w 921544"/>
                <a:gd name="connsiteY0" fmla="*/ 0 h 1428750"/>
                <a:gd name="connsiteX1" fmla="*/ 921544 w 921544"/>
                <a:gd name="connsiteY1" fmla="*/ 4763 h 1428750"/>
                <a:gd name="connsiteX2" fmla="*/ 483394 w 921544"/>
                <a:gd name="connsiteY2" fmla="*/ 1428750 h 1428750"/>
                <a:gd name="connsiteX3" fmla="*/ 2381 w 921544"/>
                <a:gd name="connsiteY3" fmla="*/ 1428750 h 1428750"/>
                <a:gd name="connsiteX4" fmla="*/ 0 w 921544"/>
                <a:gd name="connsiteY4" fmla="*/ 0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1544" h="1428750">
                  <a:moveTo>
                    <a:pt x="0" y="0"/>
                  </a:moveTo>
                  <a:lnTo>
                    <a:pt x="921544" y="4763"/>
                  </a:lnTo>
                  <a:lnTo>
                    <a:pt x="483394" y="1428750"/>
                  </a:lnTo>
                  <a:lnTo>
                    <a:pt x="2381" y="1428750"/>
                  </a:lnTo>
                  <a:cubicBezTo>
                    <a:pt x="1587" y="952500"/>
                    <a:pt x="794" y="476250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9" name="フリーフォーム 58"/>
            <p:cNvSpPr/>
            <p:nvPr/>
          </p:nvSpPr>
          <p:spPr bwMode="auto">
            <a:xfrm>
              <a:off x="2143108" y="3631406"/>
              <a:ext cx="1431131" cy="938212"/>
            </a:xfrm>
            <a:custGeom>
              <a:avLst/>
              <a:gdLst>
                <a:gd name="connsiteX0" fmla="*/ 0 w 1431131"/>
                <a:gd name="connsiteY0" fmla="*/ 221456 h 938212"/>
                <a:gd name="connsiteX1" fmla="*/ 707231 w 1431131"/>
                <a:gd name="connsiteY1" fmla="*/ 0 h 938212"/>
                <a:gd name="connsiteX2" fmla="*/ 1431131 w 1431131"/>
                <a:gd name="connsiteY2" fmla="*/ 219075 h 938212"/>
                <a:gd name="connsiteX3" fmla="*/ 1431131 w 1431131"/>
                <a:gd name="connsiteY3" fmla="*/ 795337 h 938212"/>
                <a:gd name="connsiteX4" fmla="*/ 702468 w 1431131"/>
                <a:gd name="connsiteY4" fmla="*/ 938212 h 938212"/>
                <a:gd name="connsiteX5" fmla="*/ 4762 w 1431131"/>
                <a:gd name="connsiteY5" fmla="*/ 578644 h 938212"/>
                <a:gd name="connsiteX6" fmla="*/ 0 w 1431131"/>
                <a:gd name="connsiteY6" fmla="*/ 221456 h 938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1131" h="938212">
                  <a:moveTo>
                    <a:pt x="0" y="221456"/>
                  </a:moveTo>
                  <a:lnTo>
                    <a:pt x="707231" y="0"/>
                  </a:lnTo>
                  <a:lnTo>
                    <a:pt x="1431131" y="219075"/>
                  </a:lnTo>
                  <a:lnTo>
                    <a:pt x="1431131" y="795337"/>
                  </a:lnTo>
                  <a:lnTo>
                    <a:pt x="702468" y="938212"/>
                  </a:lnTo>
                  <a:lnTo>
                    <a:pt x="4762" y="578644"/>
                  </a:lnTo>
                  <a:cubicBezTo>
                    <a:pt x="3968" y="459581"/>
                    <a:pt x="3175" y="340519"/>
                    <a:pt x="0" y="221456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0" name="フリーフォーム 59"/>
            <p:cNvSpPr/>
            <p:nvPr/>
          </p:nvSpPr>
          <p:spPr bwMode="auto">
            <a:xfrm>
              <a:off x="2143108" y="3581400"/>
              <a:ext cx="852487" cy="276225"/>
            </a:xfrm>
            <a:custGeom>
              <a:avLst/>
              <a:gdLst>
                <a:gd name="connsiteX0" fmla="*/ 4762 w 852487"/>
                <a:gd name="connsiteY0" fmla="*/ 121443 h 276225"/>
                <a:gd name="connsiteX1" fmla="*/ 852487 w 852487"/>
                <a:gd name="connsiteY1" fmla="*/ 0 h 276225"/>
                <a:gd name="connsiteX2" fmla="*/ 769143 w 852487"/>
                <a:gd name="connsiteY2" fmla="*/ 261937 h 276225"/>
                <a:gd name="connsiteX3" fmla="*/ 0 w 852487"/>
                <a:gd name="connsiteY3" fmla="*/ 276225 h 276225"/>
                <a:gd name="connsiteX4" fmla="*/ 4762 w 852487"/>
                <a:gd name="connsiteY4" fmla="*/ 121443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2487" h="276225">
                  <a:moveTo>
                    <a:pt x="4762" y="121443"/>
                  </a:moveTo>
                  <a:lnTo>
                    <a:pt x="852487" y="0"/>
                  </a:lnTo>
                  <a:lnTo>
                    <a:pt x="769143" y="261937"/>
                  </a:lnTo>
                  <a:lnTo>
                    <a:pt x="0" y="276225"/>
                  </a:lnTo>
                  <a:lnTo>
                    <a:pt x="4762" y="121443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1" name="フリーフォーム 60"/>
            <p:cNvSpPr/>
            <p:nvPr/>
          </p:nvSpPr>
          <p:spPr bwMode="auto">
            <a:xfrm>
              <a:off x="2147870" y="4212431"/>
              <a:ext cx="619125" cy="288131"/>
            </a:xfrm>
            <a:custGeom>
              <a:avLst/>
              <a:gdLst>
                <a:gd name="connsiteX0" fmla="*/ 0 w 619125"/>
                <a:gd name="connsiteY0" fmla="*/ 0 h 288131"/>
                <a:gd name="connsiteX1" fmla="*/ 619125 w 619125"/>
                <a:gd name="connsiteY1" fmla="*/ 138112 h 288131"/>
                <a:gd name="connsiteX2" fmla="*/ 564356 w 619125"/>
                <a:gd name="connsiteY2" fmla="*/ 288131 h 288131"/>
                <a:gd name="connsiteX3" fmla="*/ 0 w 619125"/>
                <a:gd name="connsiteY3" fmla="*/ 288131 h 288131"/>
                <a:gd name="connsiteX4" fmla="*/ 0 w 619125"/>
                <a:gd name="connsiteY4" fmla="*/ 0 h 288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9125" h="288131">
                  <a:moveTo>
                    <a:pt x="0" y="0"/>
                  </a:moveTo>
                  <a:lnTo>
                    <a:pt x="619125" y="138112"/>
                  </a:lnTo>
                  <a:lnTo>
                    <a:pt x="564356" y="288131"/>
                  </a:lnTo>
                  <a:lnTo>
                    <a:pt x="0" y="288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64" name="グループ化 63"/>
          <p:cNvGrpSpPr/>
          <p:nvPr/>
        </p:nvGrpSpPr>
        <p:grpSpPr>
          <a:xfrm>
            <a:off x="2401706" y="4857760"/>
            <a:ext cx="1433512" cy="1428750"/>
            <a:chOff x="2424113" y="2000250"/>
            <a:chExt cx="1433512" cy="1428750"/>
          </a:xfrm>
        </p:grpSpPr>
        <p:sp>
          <p:nvSpPr>
            <p:cNvPr id="65" name="フリーフォーム 64"/>
            <p:cNvSpPr/>
            <p:nvPr/>
          </p:nvSpPr>
          <p:spPr bwMode="auto">
            <a:xfrm>
              <a:off x="2907506" y="2000250"/>
              <a:ext cx="950119" cy="1428750"/>
            </a:xfrm>
            <a:custGeom>
              <a:avLst/>
              <a:gdLst>
                <a:gd name="connsiteX0" fmla="*/ 945357 w 950119"/>
                <a:gd name="connsiteY0" fmla="*/ 0 h 1428750"/>
                <a:gd name="connsiteX1" fmla="*/ 438150 w 950119"/>
                <a:gd name="connsiteY1" fmla="*/ 0 h 1428750"/>
                <a:gd name="connsiteX2" fmla="*/ 0 w 950119"/>
                <a:gd name="connsiteY2" fmla="*/ 1428750 h 1428750"/>
                <a:gd name="connsiteX3" fmla="*/ 950119 w 950119"/>
                <a:gd name="connsiteY3" fmla="*/ 1426369 h 1428750"/>
                <a:gd name="connsiteX4" fmla="*/ 945357 w 950119"/>
                <a:gd name="connsiteY4" fmla="*/ 0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0119" h="1428750">
                  <a:moveTo>
                    <a:pt x="945357" y="0"/>
                  </a:moveTo>
                  <a:lnTo>
                    <a:pt x="438150" y="0"/>
                  </a:lnTo>
                  <a:lnTo>
                    <a:pt x="0" y="1428750"/>
                  </a:lnTo>
                  <a:lnTo>
                    <a:pt x="950119" y="1426369"/>
                  </a:lnTo>
                  <a:cubicBezTo>
                    <a:pt x="949325" y="950119"/>
                    <a:pt x="948532" y="473869"/>
                    <a:pt x="945357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6" name="フリーフォーム 65"/>
            <p:cNvSpPr/>
            <p:nvPr/>
          </p:nvSpPr>
          <p:spPr bwMode="auto">
            <a:xfrm>
              <a:off x="2426494" y="2000250"/>
              <a:ext cx="921544" cy="1428750"/>
            </a:xfrm>
            <a:custGeom>
              <a:avLst/>
              <a:gdLst>
                <a:gd name="connsiteX0" fmla="*/ 0 w 921544"/>
                <a:gd name="connsiteY0" fmla="*/ 0 h 1428750"/>
                <a:gd name="connsiteX1" fmla="*/ 921544 w 921544"/>
                <a:gd name="connsiteY1" fmla="*/ 4763 h 1428750"/>
                <a:gd name="connsiteX2" fmla="*/ 483394 w 921544"/>
                <a:gd name="connsiteY2" fmla="*/ 1428750 h 1428750"/>
                <a:gd name="connsiteX3" fmla="*/ 2381 w 921544"/>
                <a:gd name="connsiteY3" fmla="*/ 1428750 h 1428750"/>
                <a:gd name="connsiteX4" fmla="*/ 0 w 921544"/>
                <a:gd name="connsiteY4" fmla="*/ 0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1544" h="1428750">
                  <a:moveTo>
                    <a:pt x="0" y="0"/>
                  </a:moveTo>
                  <a:lnTo>
                    <a:pt x="921544" y="4763"/>
                  </a:lnTo>
                  <a:lnTo>
                    <a:pt x="483394" y="1428750"/>
                  </a:lnTo>
                  <a:lnTo>
                    <a:pt x="2381" y="1428750"/>
                  </a:lnTo>
                  <a:cubicBezTo>
                    <a:pt x="1587" y="952500"/>
                    <a:pt x="794" y="476250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7" name="フリーフォーム 66"/>
            <p:cNvSpPr/>
            <p:nvPr/>
          </p:nvSpPr>
          <p:spPr bwMode="auto">
            <a:xfrm>
              <a:off x="2424113" y="2274094"/>
              <a:ext cx="1431131" cy="938212"/>
            </a:xfrm>
            <a:custGeom>
              <a:avLst/>
              <a:gdLst>
                <a:gd name="connsiteX0" fmla="*/ 0 w 1431131"/>
                <a:gd name="connsiteY0" fmla="*/ 221456 h 938212"/>
                <a:gd name="connsiteX1" fmla="*/ 707231 w 1431131"/>
                <a:gd name="connsiteY1" fmla="*/ 0 h 938212"/>
                <a:gd name="connsiteX2" fmla="*/ 1431131 w 1431131"/>
                <a:gd name="connsiteY2" fmla="*/ 219075 h 938212"/>
                <a:gd name="connsiteX3" fmla="*/ 1431131 w 1431131"/>
                <a:gd name="connsiteY3" fmla="*/ 795337 h 938212"/>
                <a:gd name="connsiteX4" fmla="*/ 702468 w 1431131"/>
                <a:gd name="connsiteY4" fmla="*/ 938212 h 938212"/>
                <a:gd name="connsiteX5" fmla="*/ 4762 w 1431131"/>
                <a:gd name="connsiteY5" fmla="*/ 578644 h 938212"/>
                <a:gd name="connsiteX6" fmla="*/ 0 w 1431131"/>
                <a:gd name="connsiteY6" fmla="*/ 221456 h 938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1131" h="938212">
                  <a:moveTo>
                    <a:pt x="0" y="221456"/>
                  </a:moveTo>
                  <a:lnTo>
                    <a:pt x="707231" y="0"/>
                  </a:lnTo>
                  <a:lnTo>
                    <a:pt x="1431131" y="219075"/>
                  </a:lnTo>
                  <a:lnTo>
                    <a:pt x="1431131" y="795337"/>
                  </a:lnTo>
                  <a:lnTo>
                    <a:pt x="702468" y="938212"/>
                  </a:lnTo>
                  <a:lnTo>
                    <a:pt x="4762" y="578644"/>
                  </a:lnTo>
                  <a:cubicBezTo>
                    <a:pt x="3968" y="459581"/>
                    <a:pt x="3175" y="340519"/>
                    <a:pt x="0" y="221456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8" name="フリーフォーム 67"/>
            <p:cNvSpPr/>
            <p:nvPr/>
          </p:nvSpPr>
          <p:spPr bwMode="auto">
            <a:xfrm>
              <a:off x="2424113" y="2224088"/>
              <a:ext cx="852487" cy="276225"/>
            </a:xfrm>
            <a:custGeom>
              <a:avLst/>
              <a:gdLst>
                <a:gd name="connsiteX0" fmla="*/ 4762 w 852487"/>
                <a:gd name="connsiteY0" fmla="*/ 121443 h 276225"/>
                <a:gd name="connsiteX1" fmla="*/ 852487 w 852487"/>
                <a:gd name="connsiteY1" fmla="*/ 0 h 276225"/>
                <a:gd name="connsiteX2" fmla="*/ 769143 w 852487"/>
                <a:gd name="connsiteY2" fmla="*/ 261937 h 276225"/>
                <a:gd name="connsiteX3" fmla="*/ 0 w 852487"/>
                <a:gd name="connsiteY3" fmla="*/ 276225 h 276225"/>
                <a:gd name="connsiteX4" fmla="*/ 4762 w 852487"/>
                <a:gd name="connsiteY4" fmla="*/ 121443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2487" h="276225">
                  <a:moveTo>
                    <a:pt x="4762" y="121443"/>
                  </a:moveTo>
                  <a:lnTo>
                    <a:pt x="852487" y="0"/>
                  </a:lnTo>
                  <a:lnTo>
                    <a:pt x="769143" y="261937"/>
                  </a:lnTo>
                  <a:lnTo>
                    <a:pt x="0" y="276225"/>
                  </a:lnTo>
                  <a:lnTo>
                    <a:pt x="4762" y="121443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9" name="フリーフォーム 68"/>
            <p:cNvSpPr/>
            <p:nvPr/>
          </p:nvSpPr>
          <p:spPr bwMode="auto">
            <a:xfrm>
              <a:off x="2428875" y="2855119"/>
              <a:ext cx="619125" cy="288131"/>
            </a:xfrm>
            <a:custGeom>
              <a:avLst/>
              <a:gdLst>
                <a:gd name="connsiteX0" fmla="*/ 0 w 619125"/>
                <a:gd name="connsiteY0" fmla="*/ 0 h 288131"/>
                <a:gd name="connsiteX1" fmla="*/ 619125 w 619125"/>
                <a:gd name="connsiteY1" fmla="*/ 138112 h 288131"/>
                <a:gd name="connsiteX2" fmla="*/ 564356 w 619125"/>
                <a:gd name="connsiteY2" fmla="*/ 288131 h 288131"/>
                <a:gd name="connsiteX3" fmla="*/ 0 w 619125"/>
                <a:gd name="connsiteY3" fmla="*/ 288131 h 288131"/>
                <a:gd name="connsiteX4" fmla="*/ 0 w 619125"/>
                <a:gd name="connsiteY4" fmla="*/ 0 h 288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9125" h="288131">
                  <a:moveTo>
                    <a:pt x="0" y="0"/>
                  </a:moveTo>
                  <a:lnTo>
                    <a:pt x="619125" y="138112"/>
                  </a:lnTo>
                  <a:lnTo>
                    <a:pt x="564356" y="288131"/>
                  </a:lnTo>
                  <a:lnTo>
                    <a:pt x="0" y="288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0" name="フリーフォーム 69"/>
            <p:cNvSpPr/>
            <p:nvPr/>
          </p:nvSpPr>
          <p:spPr bwMode="auto">
            <a:xfrm>
              <a:off x="3193256" y="2307431"/>
              <a:ext cx="664369" cy="183357"/>
            </a:xfrm>
            <a:custGeom>
              <a:avLst/>
              <a:gdLst>
                <a:gd name="connsiteX0" fmla="*/ 57150 w 664369"/>
                <a:gd name="connsiteY0" fmla="*/ 0 h 183357"/>
                <a:gd name="connsiteX1" fmla="*/ 664369 w 664369"/>
                <a:gd name="connsiteY1" fmla="*/ 38100 h 183357"/>
                <a:gd name="connsiteX2" fmla="*/ 659607 w 664369"/>
                <a:gd name="connsiteY2" fmla="*/ 183357 h 183357"/>
                <a:gd name="connsiteX3" fmla="*/ 0 w 664369"/>
                <a:gd name="connsiteY3" fmla="*/ 178594 h 183357"/>
                <a:gd name="connsiteX4" fmla="*/ 57150 w 664369"/>
                <a:gd name="connsiteY4" fmla="*/ 0 h 18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4369" h="183357">
                  <a:moveTo>
                    <a:pt x="57150" y="0"/>
                  </a:moveTo>
                  <a:lnTo>
                    <a:pt x="664369" y="38100"/>
                  </a:lnTo>
                  <a:lnTo>
                    <a:pt x="659607" y="183357"/>
                  </a:lnTo>
                  <a:lnTo>
                    <a:pt x="0" y="178594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1" name="フリーフォーム 70"/>
            <p:cNvSpPr/>
            <p:nvPr/>
          </p:nvSpPr>
          <p:spPr bwMode="auto">
            <a:xfrm>
              <a:off x="2971800" y="2990850"/>
              <a:ext cx="883444" cy="223838"/>
            </a:xfrm>
            <a:custGeom>
              <a:avLst/>
              <a:gdLst>
                <a:gd name="connsiteX0" fmla="*/ 76200 w 883444"/>
                <a:gd name="connsiteY0" fmla="*/ 2381 h 223838"/>
                <a:gd name="connsiteX1" fmla="*/ 881063 w 883444"/>
                <a:gd name="connsiteY1" fmla="*/ 0 h 223838"/>
                <a:gd name="connsiteX2" fmla="*/ 883444 w 883444"/>
                <a:gd name="connsiteY2" fmla="*/ 219075 h 223838"/>
                <a:gd name="connsiteX3" fmla="*/ 0 w 883444"/>
                <a:gd name="connsiteY3" fmla="*/ 223838 h 223838"/>
                <a:gd name="connsiteX4" fmla="*/ 76200 w 883444"/>
                <a:gd name="connsiteY4" fmla="*/ 2381 h 22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3444" h="223838">
                  <a:moveTo>
                    <a:pt x="76200" y="2381"/>
                  </a:moveTo>
                  <a:lnTo>
                    <a:pt x="881063" y="0"/>
                  </a:lnTo>
                  <a:cubicBezTo>
                    <a:pt x="881857" y="73025"/>
                    <a:pt x="882650" y="146050"/>
                    <a:pt x="883444" y="219075"/>
                  </a:cubicBezTo>
                  <a:lnTo>
                    <a:pt x="0" y="223838"/>
                  </a:lnTo>
                  <a:lnTo>
                    <a:pt x="76200" y="2381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sp>
        <p:nvSpPr>
          <p:cNvPr id="72" name="テキスト ボックス 71"/>
          <p:cNvSpPr txBox="1"/>
          <p:nvPr/>
        </p:nvSpPr>
        <p:spPr>
          <a:xfrm>
            <a:off x="1357290" y="535782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alpha=4</a:t>
            </a:r>
            <a:endParaRPr kumimoji="1" lang="ja-JP" altLang="en-US" dirty="0"/>
          </a:p>
        </p:txBody>
      </p:sp>
      <p:grpSp>
        <p:nvGrpSpPr>
          <p:cNvPr id="74" name="グループ化 73"/>
          <p:cNvGrpSpPr/>
          <p:nvPr/>
        </p:nvGrpSpPr>
        <p:grpSpPr>
          <a:xfrm>
            <a:off x="2401706" y="1714488"/>
            <a:ext cx="1433512" cy="1428750"/>
            <a:chOff x="6715140" y="2214554"/>
            <a:chExt cx="1433512" cy="1428750"/>
          </a:xfrm>
        </p:grpSpPr>
        <p:sp>
          <p:nvSpPr>
            <p:cNvPr id="75" name="フリーフォーム 74"/>
            <p:cNvSpPr/>
            <p:nvPr/>
          </p:nvSpPr>
          <p:spPr bwMode="auto">
            <a:xfrm>
              <a:off x="7198533" y="2214554"/>
              <a:ext cx="950119" cy="1428750"/>
            </a:xfrm>
            <a:custGeom>
              <a:avLst/>
              <a:gdLst>
                <a:gd name="connsiteX0" fmla="*/ 945357 w 950119"/>
                <a:gd name="connsiteY0" fmla="*/ 0 h 1428750"/>
                <a:gd name="connsiteX1" fmla="*/ 438150 w 950119"/>
                <a:gd name="connsiteY1" fmla="*/ 0 h 1428750"/>
                <a:gd name="connsiteX2" fmla="*/ 0 w 950119"/>
                <a:gd name="connsiteY2" fmla="*/ 1428750 h 1428750"/>
                <a:gd name="connsiteX3" fmla="*/ 950119 w 950119"/>
                <a:gd name="connsiteY3" fmla="*/ 1426369 h 1428750"/>
                <a:gd name="connsiteX4" fmla="*/ 945357 w 950119"/>
                <a:gd name="connsiteY4" fmla="*/ 0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0119" h="1428750">
                  <a:moveTo>
                    <a:pt x="945357" y="0"/>
                  </a:moveTo>
                  <a:lnTo>
                    <a:pt x="438150" y="0"/>
                  </a:lnTo>
                  <a:lnTo>
                    <a:pt x="0" y="1428750"/>
                  </a:lnTo>
                  <a:lnTo>
                    <a:pt x="950119" y="1426369"/>
                  </a:lnTo>
                  <a:cubicBezTo>
                    <a:pt x="949325" y="950119"/>
                    <a:pt x="948532" y="473869"/>
                    <a:pt x="945357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6" name="フリーフォーム 75"/>
            <p:cNvSpPr/>
            <p:nvPr/>
          </p:nvSpPr>
          <p:spPr bwMode="auto">
            <a:xfrm>
              <a:off x="6717521" y="2214554"/>
              <a:ext cx="921544" cy="1428750"/>
            </a:xfrm>
            <a:custGeom>
              <a:avLst/>
              <a:gdLst>
                <a:gd name="connsiteX0" fmla="*/ 0 w 921544"/>
                <a:gd name="connsiteY0" fmla="*/ 0 h 1428750"/>
                <a:gd name="connsiteX1" fmla="*/ 921544 w 921544"/>
                <a:gd name="connsiteY1" fmla="*/ 4763 h 1428750"/>
                <a:gd name="connsiteX2" fmla="*/ 483394 w 921544"/>
                <a:gd name="connsiteY2" fmla="*/ 1428750 h 1428750"/>
                <a:gd name="connsiteX3" fmla="*/ 2381 w 921544"/>
                <a:gd name="connsiteY3" fmla="*/ 1428750 h 1428750"/>
                <a:gd name="connsiteX4" fmla="*/ 0 w 921544"/>
                <a:gd name="connsiteY4" fmla="*/ 0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1544" h="1428750">
                  <a:moveTo>
                    <a:pt x="0" y="0"/>
                  </a:moveTo>
                  <a:lnTo>
                    <a:pt x="921544" y="4763"/>
                  </a:lnTo>
                  <a:lnTo>
                    <a:pt x="483394" y="1428750"/>
                  </a:lnTo>
                  <a:lnTo>
                    <a:pt x="2381" y="1428750"/>
                  </a:lnTo>
                  <a:cubicBezTo>
                    <a:pt x="1587" y="952500"/>
                    <a:pt x="794" y="476250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7" name="フリーフォーム 76"/>
            <p:cNvSpPr/>
            <p:nvPr/>
          </p:nvSpPr>
          <p:spPr bwMode="auto">
            <a:xfrm>
              <a:off x="6715140" y="2488398"/>
              <a:ext cx="1431131" cy="938212"/>
            </a:xfrm>
            <a:custGeom>
              <a:avLst/>
              <a:gdLst>
                <a:gd name="connsiteX0" fmla="*/ 0 w 1431131"/>
                <a:gd name="connsiteY0" fmla="*/ 221456 h 938212"/>
                <a:gd name="connsiteX1" fmla="*/ 707231 w 1431131"/>
                <a:gd name="connsiteY1" fmla="*/ 0 h 938212"/>
                <a:gd name="connsiteX2" fmla="*/ 1431131 w 1431131"/>
                <a:gd name="connsiteY2" fmla="*/ 219075 h 938212"/>
                <a:gd name="connsiteX3" fmla="*/ 1431131 w 1431131"/>
                <a:gd name="connsiteY3" fmla="*/ 795337 h 938212"/>
                <a:gd name="connsiteX4" fmla="*/ 702468 w 1431131"/>
                <a:gd name="connsiteY4" fmla="*/ 938212 h 938212"/>
                <a:gd name="connsiteX5" fmla="*/ 4762 w 1431131"/>
                <a:gd name="connsiteY5" fmla="*/ 578644 h 938212"/>
                <a:gd name="connsiteX6" fmla="*/ 0 w 1431131"/>
                <a:gd name="connsiteY6" fmla="*/ 221456 h 938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1131" h="938212">
                  <a:moveTo>
                    <a:pt x="0" y="221456"/>
                  </a:moveTo>
                  <a:lnTo>
                    <a:pt x="707231" y="0"/>
                  </a:lnTo>
                  <a:lnTo>
                    <a:pt x="1431131" y="219075"/>
                  </a:lnTo>
                  <a:lnTo>
                    <a:pt x="1431131" y="795337"/>
                  </a:lnTo>
                  <a:lnTo>
                    <a:pt x="702468" y="938212"/>
                  </a:lnTo>
                  <a:lnTo>
                    <a:pt x="4762" y="578644"/>
                  </a:lnTo>
                  <a:cubicBezTo>
                    <a:pt x="3968" y="459581"/>
                    <a:pt x="3175" y="340519"/>
                    <a:pt x="0" y="221456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sp>
        <p:nvSpPr>
          <p:cNvPr id="79" name="テキスト ボックス 78"/>
          <p:cNvSpPr txBox="1"/>
          <p:nvPr/>
        </p:nvSpPr>
        <p:spPr>
          <a:xfrm>
            <a:off x="5857884" y="464344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</a:t>
            </a:r>
            <a:endParaRPr kumimoji="1" lang="ja-JP" altLang="en-US" dirty="0"/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5357818" y="400050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6357950" y="400050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</a:t>
            </a:r>
            <a:endParaRPr kumimoji="1" lang="ja-JP" altLang="en-US" dirty="0"/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5643570" y="421481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</a:t>
            </a:r>
            <a:endParaRPr kumimoji="1" lang="ja-JP" altLang="en-US" dirty="0"/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6143636" y="428625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</a:t>
            </a:r>
            <a:endParaRPr kumimoji="1" lang="ja-JP" altLang="en-US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5286380" y="171448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5286380" y="278605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5857884" y="22859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</a:t>
            </a:r>
            <a:endParaRPr kumimoji="1" lang="ja-JP" altLang="en-US" dirty="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6357950" y="171448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</a:t>
            </a:r>
            <a:endParaRPr kumimoji="1" lang="ja-JP" altLang="en-US" dirty="0"/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6357950" y="278605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</a:t>
            </a:r>
            <a:endParaRPr kumimoji="1" lang="ja-JP" altLang="en-US" dirty="0"/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2401706" y="171448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2401706" y="278605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2973210" y="22859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</a:t>
            </a:r>
            <a:endParaRPr kumimoji="1" lang="ja-JP" altLang="en-US" dirty="0"/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3473276" y="171448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</a:t>
            </a:r>
            <a:endParaRPr kumimoji="1" lang="ja-JP" altLang="en-US" dirty="0"/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3473276" y="278605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</a:t>
            </a:r>
            <a:endParaRPr kumimoji="1" lang="ja-JP" altLang="en-US" dirty="0"/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3187524" y="38576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</a:t>
            </a:r>
            <a:endParaRPr kumimoji="1" lang="ja-JP" altLang="en-US" dirty="0"/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3473276" y="328612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</a:t>
            </a:r>
            <a:endParaRPr kumimoji="1" lang="ja-JP" altLang="en-US" dirty="0"/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2401706" y="328612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90" name="テキスト ボックス 89"/>
          <p:cNvSpPr txBox="1"/>
          <p:nvPr/>
        </p:nvSpPr>
        <p:spPr>
          <a:xfrm>
            <a:off x="2830334" y="350043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</a:t>
            </a:r>
            <a:endParaRPr kumimoji="1" lang="ja-JP" altLang="en-US" dirty="0"/>
          </a:p>
        </p:txBody>
      </p:sp>
      <p:sp>
        <p:nvSpPr>
          <p:cNvPr id="91" name="テキスト ボックス 90"/>
          <p:cNvSpPr txBox="1"/>
          <p:nvPr/>
        </p:nvSpPr>
        <p:spPr>
          <a:xfrm>
            <a:off x="2401706" y="435769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92" name="テキスト ボックス 91"/>
          <p:cNvSpPr txBox="1"/>
          <p:nvPr/>
        </p:nvSpPr>
        <p:spPr>
          <a:xfrm>
            <a:off x="2401706" y="407194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</a:t>
            </a:r>
            <a:endParaRPr kumimoji="1" lang="ja-JP" altLang="en-US" dirty="0"/>
          </a:p>
        </p:txBody>
      </p:sp>
      <p:sp>
        <p:nvSpPr>
          <p:cNvPr id="93" name="テキスト ボックス 92"/>
          <p:cNvSpPr txBox="1"/>
          <p:nvPr/>
        </p:nvSpPr>
        <p:spPr>
          <a:xfrm>
            <a:off x="2973210" y="54292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</a:t>
            </a:r>
            <a:endParaRPr kumimoji="1" lang="ja-JP" altLang="en-US" dirty="0"/>
          </a:p>
        </p:txBody>
      </p:sp>
      <p:sp>
        <p:nvSpPr>
          <p:cNvPr id="94" name="テキスト ボックス 93"/>
          <p:cNvSpPr txBox="1"/>
          <p:nvPr/>
        </p:nvSpPr>
        <p:spPr>
          <a:xfrm>
            <a:off x="3544714" y="48577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</a:t>
            </a:r>
            <a:endParaRPr kumimoji="1" lang="ja-JP" altLang="en-US" dirty="0"/>
          </a:p>
        </p:txBody>
      </p:sp>
      <p:sp>
        <p:nvSpPr>
          <p:cNvPr id="95" name="テキスト ボックス 94"/>
          <p:cNvSpPr txBox="1"/>
          <p:nvPr/>
        </p:nvSpPr>
        <p:spPr>
          <a:xfrm>
            <a:off x="3258962" y="507207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</a:t>
            </a:r>
            <a:endParaRPr kumimoji="1" lang="ja-JP" altLang="en-US" dirty="0"/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3544714" y="60007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</a:t>
            </a:r>
            <a:endParaRPr kumimoji="1" lang="ja-JP" altLang="en-US" dirty="0"/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3258962" y="578645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</a:t>
            </a:r>
            <a:endParaRPr kumimoji="1" lang="ja-JP" altLang="en-US" dirty="0"/>
          </a:p>
        </p:txBody>
      </p:sp>
      <p:sp>
        <p:nvSpPr>
          <p:cNvPr id="98" name="テキスト ボックス 97"/>
          <p:cNvSpPr txBox="1"/>
          <p:nvPr/>
        </p:nvSpPr>
        <p:spPr>
          <a:xfrm>
            <a:off x="2401706" y="48577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99" name="テキスト ボックス 98"/>
          <p:cNvSpPr txBox="1"/>
          <p:nvPr/>
        </p:nvSpPr>
        <p:spPr>
          <a:xfrm>
            <a:off x="2687458" y="507207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</a:t>
            </a:r>
            <a:endParaRPr kumimoji="1" lang="ja-JP" altLang="en-US" dirty="0"/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5286380" y="514351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101" name="テキスト ボックス 100"/>
          <p:cNvSpPr txBox="1"/>
          <p:nvPr/>
        </p:nvSpPr>
        <p:spPr>
          <a:xfrm>
            <a:off x="5429256" y="492919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</a:t>
            </a:r>
            <a:endParaRPr kumimoji="1" lang="ja-JP" altLang="en-US" dirty="0"/>
          </a:p>
        </p:txBody>
      </p:sp>
      <p:sp>
        <p:nvSpPr>
          <p:cNvPr id="102" name="テキスト ボックス 101"/>
          <p:cNvSpPr txBox="1"/>
          <p:nvPr/>
        </p:nvSpPr>
        <p:spPr>
          <a:xfrm>
            <a:off x="6357950" y="514351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</a:t>
            </a:r>
            <a:endParaRPr kumimoji="1" lang="ja-JP" altLang="en-US" dirty="0"/>
          </a:p>
        </p:txBody>
      </p:sp>
      <p:sp>
        <p:nvSpPr>
          <p:cNvPr id="103" name="テキスト ボックス 102"/>
          <p:cNvSpPr txBox="1"/>
          <p:nvPr/>
        </p:nvSpPr>
        <p:spPr>
          <a:xfrm>
            <a:off x="6072198" y="50006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Hierarchical structure</a:t>
            </a:r>
            <a:endParaRPr kumimoji="1" lang="ja-JP" altLang="en-US" dirty="0"/>
          </a:p>
        </p:txBody>
      </p:sp>
      <p:cxnSp>
        <p:nvCxnSpPr>
          <p:cNvPr id="5" name="Straight Arrow Connector 182"/>
          <p:cNvCxnSpPr/>
          <p:nvPr/>
        </p:nvCxnSpPr>
        <p:spPr>
          <a:xfrm rot="10800000" flipV="1">
            <a:off x="628369" y="3901883"/>
            <a:ext cx="685297" cy="513966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183"/>
          <p:cNvCxnSpPr/>
          <p:nvPr/>
        </p:nvCxnSpPr>
        <p:spPr>
          <a:xfrm>
            <a:off x="1313666" y="3901885"/>
            <a:ext cx="685297" cy="513973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184"/>
          <p:cNvCxnSpPr/>
          <p:nvPr/>
        </p:nvCxnSpPr>
        <p:spPr>
          <a:xfrm rot="10800000" flipV="1">
            <a:off x="1313666" y="2873937"/>
            <a:ext cx="1370595" cy="513971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185"/>
          <p:cNvCxnSpPr/>
          <p:nvPr/>
        </p:nvCxnSpPr>
        <p:spPr>
          <a:xfrm>
            <a:off x="2684261" y="2873939"/>
            <a:ext cx="1370595" cy="513973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186"/>
          <p:cNvCxnSpPr/>
          <p:nvPr/>
        </p:nvCxnSpPr>
        <p:spPr>
          <a:xfrm rot="10800000" flipV="1">
            <a:off x="3369563" y="3901883"/>
            <a:ext cx="685295" cy="513962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187"/>
          <p:cNvCxnSpPr/>
          <p:nvPr/>
        </p:nvCxnSpPr>
        <p:spPr>
          <a:xfrm>
            <a:off x="4054856" y="3901885"/>
            <a:ext cx="685297" cy="513973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88"/>
          <p:cNvCxnSpPr/>
          <p:nvPr/>
        </p:nvCxnSpPr>
        <p:spPr>
          <a:xfrm rot="5400000">
            <a:off x="542706" y="4672845"/>
            <a:ext cx="1543704" cy="1785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89"/>
          <p:cNvCxnSpPr/>
          <p:nvPr/>
        </p:nvCxnSpPr>
        <p:spPr>
          <a:xfrm rot="5400000">
            <a:off x="1399328" y="4158872"/>
            <a:ext cx="2571650" cy="1785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90"/>
          <p:cNvCxnSpPr/>
          <p:nvPr/>
        </p:nvCxnSpPr>
        <p:spPr>
          <a:xfrm rot="5400000">
            <a:off x="3285681" y="4671059"/>
            <a:ext cx="1541919" cy="3570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91"/>
          <p:cNvCxnSpPr/>
          <p:nvPr/>
        </p:nvCxnSpPr>
        <p:spPr>
          <a:xfrm rot="5400000">
            <a:off x="200058" y="5015493"/>
            <a:ext cx="513973" cy="342649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92"/>
          <p:cNvCxnSpPr/>
          <p:nvPr/>
        </p:nvCxnSpPr>
        <p:spPr>
          <a:xfrm rot="16200000" flipH="1">
            <a:off x="542706" y="5015493"/>
            <a:ext cx="513973" cy="342649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93"/>
          <p:cNvCxnSpPr/>
          <p:nvPr/>
        </p:nvCxnSpPr>
        <p:spPr>
          <a:xfrm rot="5400000">
            <a:off x="373167" y="5185032"/>
            <a:ext cx="513973" cy="3570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94"/>
          <p:cNvCxnSpPr/>
          <p:nvPr/>
        </p:nvCxnSpPr>
        <p:spPr>
          <a:xfrm rot="5400000">
            <a:off x="1570653" y="5015493"/>
            <a:ext cx="513973" cy="342649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95"/>
          <p:cNvCxnSpPr/>
          <p:nvPr/>
        </p:nvCxnSpPr>
        <p:spPr>
          <a:xfrm rot="16200000" flipH="1">
            <a:off x="1913301" y="5015493"/>
            <a:ext cx="513973" cy="342649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96"/>
          <p:cNvCxnSpPr/>
          <p:nvPr/>
        </p:nvCxnSpPr>
        <p:spPr>
          <a:xfrm rot="5400000">
            <a:off x="1741979" y="5186815"/>
            <a:ext cx="513973" cy="4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7"/>
          <p:cNvCxnSpPr/>
          <p:nvPr/>
        </p:nvCxnSpPr>
        <p:spPr>
          <a:xfrm rot="5400000">
            <a:off x="2941247" y="5015493"/>
            <a:ext cx="513973" cy="342649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198"/>
          <p:cNvCxnSpPr/>
          <p:nvPr/>
        </p:nvCxnSpPr>
        <p:spPr>
          <a:xfrm rot="16200000" flipH="1">
            <a:off x="3283896" y="5015493"/>
            <a:ext cx="513973" cy="342649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199"/>
          <p:cNvCxnSpPr/>
          <p:nvPr/>
        </p:nvCxnSpPr>
        <p:spPr>
          <a:xfrm rot="5400000">
            <a:off x="3114357" y="5185032"/>
            <a:ext cx="513973" cy="3570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00"/>
          <p:cNvCxnSpPr/>
          <p:nvPr/>
        </p:nvCxnSpPr>
        <p:spPr>
          <a:xfrm rot="5400000">
            <a:off x="4311842" y="5015493"/>
            <a:ext cx="513973" cy="342649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01"/>
          <p:cNvCxnSpPr/>
          <p:nvPr/>
        </p:nvCxnSpPr>
        <p:spPr>
          <a:xfrm rot="16200000" flipH="1">
            <a:off x="4654491" y="5015493"/>
            <a:ext cx="513973" cy="342649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02"/>
          <p:cNvCxnSpPr/>
          <p:nvPr/>
        </p:nvCxnSpPr>
        <p:spPr>
          <a:xfrm rot="5400000">
            <a:off x="4484952" y="5185032"/>
            <a:ext cx="512188" cy="1785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03"/>
          <p:cNvCxnSpPr/>
          <p:nvPr/>
        </p:nvCxnSpPr>
        <p:spPr>
          <a:xfrm rot="10800000" flipV="1">
            <a:off x="1998963" y="3901883"/>
            <a:ext cx="685297" cy="513971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04"/>
          <p:cNvCxnSpPr/>
          <p:nvPr/>
        </p:nvCxnSpPr>
        <p:spPr>
          <a:xfrm>
            <a:off x="2684261" y="3901885"/>
            <a:ext cx="685297" cy="513973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12"/>
          <p:cNvCxnSpPr/>
          <p:nvPr/>
        </p:nvCxnSpPr>
        <p:spPr>
          <a:xfrm rot="5400000">
            <a:off x="885355" y="5015493"/>
            <a:ext cx="513973" cy="342649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13"/>
          <p:cNvCxnSpPr/>
          <p:nvPr/>
        </p:nvCxnSpPr>
        <p:spPr>
          <a:xfrm rot="5400000">
            <a:off x="2255950" y="5015493"/>
            <a:ext cx="513973" cy="342649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21"/>
          <p:cNvCxnSpPr/>
          <p:nvPr/>
        </p:nvCxnSpPr>
        <p:spPr>
          <a:xfrm rot="5400000">
            <a:off x="3626545" y="5015493"/>
            <a:ext cx="513973" cy="342649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223"/>
          <p:cNvCxnSpPr/>
          <p:nvPr/>
        </p:nvCxnSpPr>
        <p:spPr>
          <a:xfrm rot="16200000" flipH="1">
            <a:off x="1228004" y="5015493"/>
            <a:ext cx="513973" cy="342649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252"/>
          <p:cNvCxnSpPr/>
          <p:nvPr/>
        </p:nvCxnSpPr>
        <p:spPr>
          <a:xfrm rot="16200000" flipH="1">
            <a:off x="2598599" y="5015493"/>
            <a:ext cx="513973" cy="342649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253"/>
          <p:cNvCxnSpPr/>
          <p:nvPr/>
        </p:nvCxnSpPr>
        <p:spPr>
          <a:xfrm rot="16200000" flipH="1">
            <a:off x="3969196" y="5015493"/>
            <a:ext cx="513975" cy="342653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266"/>
          <p:cNvCxnSpPr/>
          <p:nvPr/>
        </p:nvCxnSpPr>
        <p:spPr>
          <a:xfrm rot="5400000">
            <a:off x="130073" y="5611558"/>
            <a:ext cx="342649" cy="3570"/>
          </a:xfrm>
          <a:prstGeom prst="line">
            <a:avLst/>
          </a:prstGeom>
          <a:ln w="127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270"/>
          <p:cNvCxnSpPr/>
          <p:nvPr/>
        </p:nvCxnSpPr>
        <p:spPr>
          <a:xfrm rot="5400000">
            <a:off x="458829" y="5613343"/>
            <a:ext cx="342649" cy="3570"/>
          </a:xfrm>
          <a:prstGeom prst="line">
            <a:avLst/>
          </a:prstGeom>
          <a:ln w="127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271"/>
          <p:cNvCxnSpPr/>
          <p:nvPr/>
        </p:nvCxnSpPr>
        <p:spPr>
          <a:xfrm rot="5400000">
            <a:off x="801478" y="5613343"/>
            <a:ext cx="342649" cy="3570"/>
          </a:xfrm>
          <a:prstGeom prst="line">
            <a:avLst/>
          </a:prstGeom>
          <a:ln w="127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279"/>
          <p:cNvCxnSpPr/>
          <p:nvPr/>
        </p:nvCxnSpPr>
        <p:spPr>
          <a:xfrm rot="5400000">
            <a:off x="1144127" y="5613343"/>
            <a:ext cx="342649" cy="3570"/>
          </a:xfrm>
          <a:prstGeom prst="line">
            <a:avLst/>
          </a:prstGeom>
          <a:ln w="127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287"/>
          <p:cNvCxnSpPr/>
          <p:nvPr/>
        </p:nvCxnSpPr>
        <p:spPr>
          <a:xfrm rot="16200000" flipH="1">
            <a:off x="1484993" y="5615126"/>
            <a:ext cx="342649" cy="2"/>
          </a:xfrm>
          <a:prstGeom prst="line">
            <a:avLst/>
          </a:prstGeom>
          <a:ln w="127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296"/>
          <p:cNvCxnSpPr/>
          <p:nvPr/>
        </p:nvCxnSpPr>
        <p:spPr>
          <a:xfrm rot="16200000" flipH="1">
            <a:off x="1827641" y="5615128"/>
            <a:ext cx="342649" cy="2"/>
          </a:xfrm>
          <a:prstGeom prst="line">
            <a:avLst/>
          </a:prstGeom>
          <a:ln w="127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297"/>
          <p:cNvCxnSpPr/>
          <p:nvPr/>
        </p:nvCxnSpPr>
        <p:spPr>
          <a:xfrm rot="5400000">
            <a:off x="2172073" y="5613343"/>
            <a:ext cx="342649" cy="3570"/>
          </a:xfrm>
          <a:prstGeom prst="line">
            <a:avLst/>
          </a:prstGeom>
          <a:ln w="127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299"/>
          <p:cNvCxnSpPr/>
          <p:nvPr/>
        </p:nvCxnSpPr>
        <p:spPr>
          <a:xfrm rot="5400000">
            <a:off x="2514722" y="5613343"/>
            <a:ext cx="342649" cy="3570"/>
          </a:xfrm>
          <a:prstGeom prst="line">
            <a:avLst/>
          </a:prstGeom>
          <a:ln w="127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300"/>
          <p:cNvCxnSpPr/>
          <p:nvPr/>
        </p:nvCxnSpPr>
        <p:spPr>
          <a:xfrm rot="5400000">
            <a:off x="2857370" y="5613343"/>
            <a:ext cx="342649" cy="3570"/>
          </a:xfrm>
          <a:prstGeom prst="line">
            <a:avLst/>
          </a:prstGeom>
          <a:ln w="127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301"/>
          <p:cNvCxnSpPr/>
          <p:nvPr/>
        </p:nvCxnSpPr>
        <p:spPr>
          <a:xfrm rot="5400000">
            <a:off x="3200019" y="5613343"/>
            <a:ext cx="342649" cy="3570"/>
          </a:xfrm>
          <a:prstGeom prst="line">
            <a:avLst/>
          </a:prstGeom>
          <a:ln w="127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302"/>
          <p:cNvCxnSpPr/>
          <p:nvPr/>
        </p:nvCxnSpPr>
        <p:spPr>
          <a:xfrm rot="5400000">
            <a:off x="3542668" y="5613343"/>
            <a:ext cx="342649" cy="3570"/>
          </a:xfrm>
          <a:prstGeom prst="line">
            <a:avLst/>
          </a:prstGeom>
          <a:ln w="127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303"/>
          <p:cNvCxnSpPr/>
          <p:nvPr/>
        </p:nvCxnSpPr>
        <p:spPr>
          <a:xfrm rot="5400000">
            <a:off x="3885316" y="5613343"/>
            <a:ext cx="342649" cy="3570"/>
          </a:xfrm>
          <a:prstGeom prst="line">
            <a:avLst/>
          </a:prstGeom>
          <a:ln w="127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304"/>
          <p:cNvCxnSpPr/>
          <p:nvPr/>
        </p:nvCxnSpPr>
        <p:spPr>
          <a:xfrm rot="5400000">
            <a:off x="4227965" y="5613343"/>
            <a:ext cx="342649" cy="3570"/>
          </a:xfrm>
          <a:prstGeom prst="line">
            <a:avLst/>
          </a:prstGeom>
          <a:ln w="127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305"/>
          <p:cNvCxnSpPr/>
          <p:nvPr/>
        </p:nvCxnSpPr>
        <p:spPr>
          <a:xfrm rot="16200000" flipH="1">
            <a:off x="4568831" y="5615126"/>
            <a:ext cx="342649" cy="2"/>
          </a:xfrm>
          <a:prstGeom prst="line">
            <a:avLst/>
          </a:prstGeom>
          <a:ln w="127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306"/>
          <p:cNvCxnSpPr/>
          <p:nvPr/>
        </p:nvCxnSpPr>
        <p:spPr>
          <a:xfrm rot="16200000" flipH="1">
            <a:off x="4911480" y="5615128"/>
            <a:ext cx="342649" cy="2"/>
          </a:xfrm>
          <a:prstGeom prst="line">
            <a:avLst/>
          </a:prstGeom>
          <a:ln w="127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左中かっこ 89"/>
          <p:cNvSpPr/>
          <p:nvPr/>
        </p:nvSpPr>
        <p:spPr bwMode="auto">
          <a:xfrm>
            <a:off x="5143504" y="2857497"/>
            <a:ext cx="357190" cy="2500330"/>
          </a:xfrm>
          <a:prstGeom prst="leftBrace">
            <a:avLst>
              <a:gd name="adj1" fmla="val 64473"/>
              <a:gd name="adj2" fmla="val 50000"/>
            </a:avLst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91" name="テキスト ボックス 90"/>
          <p:cNvSpPr txBox="1"/>
          <p:nvPr/>
        </p:nvSpPr>
        <p:spPr>
          <a:xfrm>
            <a:off x="2437184" y="242886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32</a:t>
            </a:r>
            <a:endParaRPr kumimoji="1" lang="ja-JP" altLang="en-US" dirty="0"/>
          </a:p>
        </p:txBody>
      </p:sp>
      <p:sp>
        <p:nvSpPr>
          <p:cNvPr id="92" name="テキスト ボックス 91"/>
          <p:cNvSpPr txBox="1"/>
          <p:nvPr/>
        </p:nvSpPr>
        <p:spPr>
          <a:xfrm>
            <a:off x="1079862" y="342900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16</a:t>
            </a:r>
            <a:endParaRPr kumimoji="1" lang="ja-JP" altLang="en-US" dirty="0"/>
          </a:p>
        </p:txBody>
      </p:sp>
      <p:sp>
        <p:nvSpPr>
          <p:cNvPr id="93" name="テキスト ボックス 92"/>
          <p:cNvSpPr txBox="1"/>
          <p:nvPr/>
        </p:nvSpPr>
        <p:spPr>
          <a:xfrm>
            <a:off x="3865944" y="342900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48</a:t>
            </a:r>
            <a:endParaRPr kumimoji="1" lang="ja-JP" altLang="en-US" dirty="0"/>
          </a:p>
        </p:txBody>
      </p:sp>
      <p:sp>
        <p:nvSpPr>
          <p:cNvPr id="94" name="テキスト ボックス 93"/>
          <p:cNvSpPr txBox="1"/>
          <p:nvPr/>
        </p:nvSpPr>
        <p:spPr>
          <a:xfrm>
            <a:off x="508358" y="450057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8</a:t>
            </a:r>
            <a:endParaRPr kumimoji="1" lang="ja-JP" altLang="en-US" dirty="0"/>
          </a:p>
        </p:txBody>
      </p:sp>
      <p:sp>
        <p:nvSpPr>
          <p:cNvPr id="95" name="テキスト ボックス 94"/>
          <p:cNvSpPr txBox="1"/>
          <p:nvPr/>
        </p:nvSpPr>
        <p:spPr>
          <a:xfrm>
            <a:off x="1794242" y="450057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24</a:t>
            </a:r>
            <a:endParaRPr kumimoji="1" lang="ja-JP" altLang="en-US" dirty="0"/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3151564" y="450057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40</a:t>
            </a:r>
            <a:endParaRPr kumimoji="1" lang="ja-JP" altLang="en-US" dirty="0"/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4508886" y="450057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56</a:t>
            </a:r>
            <a:endParaRPr kumimoji="1" lang="ja-JP" altLang="en-US" dirty="0"/>
          </a:p>
        </p:txBody>
      </p:sp>
      <p:sp>
        <p:nvSpPr>
          <p:cNvPr id="133" name="テキスト ボックス 132"/>
          <p:cNvSpPr txBox="1"/>
          <p:nvPr/>
        </p:nvSpPr>
        <p:spPr>
          <a:xfrm>
            <a:off x="5786446" y="363117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8</a:t>
            </a:r>
            <a:endParaRPr kumimoji="1" lang="ja-JP" altLang="en-US" dirty="0"/>
          </a:p>
        </p:txBody>
      </p:sp>
      <p:sp>
        <p:nvSpPr>
          <p:cNvPr id="134" name="テキスト ボックス 133"/>
          <p:cNvSpPr txBox="1"/>
          <p:nvPr/>
        </p:nvSpPr>
        <p:spPr>
          <a:xfrm>
            <a:off x="6131118" y="364331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16</a:t>
            </a:r>
            <a:endParaRPr kumimoji="1" lang="ja-JP" altLang="en-US" dirty="0"/>
          </a:p>
        </p:txBody>
      </p:sp>
      <p:sp>
        <p:nvSpPr>
          <p:cNvPr id="135" name="テキスト ボックス 134"/>
          <p:cNvSpPr txBox="1"/>
          <p:nvPr/>
        </p:nvSpPr>
        <p:spPr>
          <a:xfrm>
            <a:off x="6559746" y="364331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24</a:t>
            </a:r>
            <a:endParaRPr kumimoji="1" lang="ja-JP" altLang="en-US" dirty="0"/>
          </a:p>
        </p:txBody>
      </p:sp>
      <p:sp>
        <p:nvSpPr>
          <p:cNvPr id="136" name="テキスト ボックス 135"/>
          <p:cNvSpPr txBox="1"/>
          <p:nvPr/>
        </p:nvSpPr>
        <p:spPr>
          <a:xfrm>
            <a:off x="7000892" y="364331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32</a:t>
            </a:r>
            <a:endParaRPr kumimoji="1" lang="ja-JP" altLang="en-US" dirty="0"/>
          </a:p>
        </p:txBody>
      </p:sp>
      <p:sp>
        <p:nvSpPr>
          <p:cNvPr id="137" name="テキスト ボックス 136"/>
          <p:cNvSpPr txBox="1"/>
          <p:nvPr/>
        </p:nvSpPr>
        <p:spPr>
          <a:xfrm>
            <a:off x="7417002" y="364331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40</a:t>
            </a:r>
            <a:endParaRPr kumimoji="1" lang="ja-JP" altLang="en-US" dirty="0"/>
          </a:p>
        </p:txBody>
      </p:sp>
      <p:sp>
        <p:nvSpPr>
          <p:cNvPr id="138" name="テキスト ボックス 137"/>
          <p:cNvSpPr txBox="1"/>
          <p:nvPr/>
        </p:nvSpPr>
        <p:spPr>
          <a:xfrm>
            <a:off x="7845630" y="364331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48</a:t>
            </a:r>
            <a:endParaRPr kumimoji="1" lang="ja-JP" altLang="en-US" dirty="0"/>
          </a:p>
        </p:txBody>
      </p:sp>
      <p:sp>
        <p:nvSpPr>
          <p:cNvPr id="139" name="テキスト ボックス 138"/>
          <p:cNvSpPr txBox="1"/>
          <p:nvPr/>
        </p:nvSpPr>
        <p:spPr>
          <a:xfrm>
            <a:off x="8286776" y="364331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56</a:t>
            </a:r>
            <a:endParaRPr kumimoji="1" lang="ja-JP" altLang="en-US" dirty="0"/>
          </a:p>
        </p:txBody>
      </p:sp>
      <p:cxnSp>
        <p:nvCxnSpPr>
          <p:cNvPr id="140" name="直線矢印コネクタ 139"/>
          <p:cNvCxnSpPr/>
          <p:nvPr/>
        </p:nvCxnSpPr>
        <p:spPr bwMode="auto">
          <a:xfrm rot="5400000">
            <a:off x="7000098" y="3429001"/>
            <a:ext cx="429422" cy="79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41" name="直線矢印コネクタ 140"/>
          <p:cNvCxnSpPr/>
          <p:nvPr/>
        </p:nvCxnSpPr>
        <p:spPr bwMode="auto">
          <a:xfrm rot="5400000">
            <a:off x="7858148" y="3429001"/>
            <a:ext cx="429422" cy="79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42" name="直線矢印コネクタ 141"/>
          <p:cNvCxnSpPr/>
          <p:nvPr/>
        </p:nvCxnSpPr>
        <p:spPr bwMode="auto">
          <a:xfrm rot="5400000">
            <a:off x="6143636" y="3429001"/>
            <a:ext cx="429422" cy="79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43" name="直線矢印コネクタ 142"/>
          <p:cNvCxnSpPr/>
          <p:nvPr/>
        </p:nvCxnSpPr>
        <p:spPr bwMode="auto">
          <a:xfrm rot="5400000">
            <a:off x="5929322" y="3214687"/>
            <a:ext cx="428628" cy="42862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46" name="直線矢印コネクタ 145"/>
          <p:cNvCxnSpPr/>
          <p:nvPr/>
        </p:nvCxnSpPr>
        <p:spPr bwMode="auto">
          <a:xfrm rot="16200000" flipH="1">
            <a:off x="7215206" y="3214687"/>
            <a:ext cx="428628" cy="42862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47" name="直線矢印コネクタ 146"/>
          <p:cNvCxnSpPr/>
          <p:nvPr/>
        </p:nvCxnSpPr>
        <p:spPr bwMode="auto">
          <a:xfrm rot="5400000">
            <a:off x="7643834" y="3214687"/>
            <a:ext cx="428628" cy="42862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49" name="正方形/長方形 148"/>
          <p:cNvSpPr/>
          <p:nvPr/>
        </p:nvSpPr>
        <p:spPr bwMode="auto">
          <a:xfrm>
            <a:off x="5715008" y="2857497"/>
            <a:ext cx="3071834" cy="1214446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50" name="テキスト ボックス 149"/>
          <p:cNvSpPr txBox="1"/>
          <p:nvPr/>
        </p:nvSpPr>
        <p:spPr>
          <a:xfrm>
            <a:off x="6131118" y="285749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16</a:t>
            </a:r>
            <a:endParaRPr kumimoji="1" lang="ja-JP" altLang="en-US" dirty="0"/>
          </a:p>
        </p:txBody>
      </p:sp>
      <p:sp>
        <p:nvSpPr>
          <p:cNvPr id="151" name="テキスト ボックス 150"/>
          <p:cNvSpPr txBox="1"/>
          <p:nvPr/>
        </p:nvSpPr>
        <p:spPr>
          <a:xfrm>
            <a:off x="7000892" y="285749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32</a:t>
            </a:r>
            <a:endParaRPr kumimoji="1" lang="ja-JP" altLang="en-US" dirty="0"/>
          </a:p>
        </p:txBody>
      </p:sp>
      <p:sp>
        <p:nvSpPr>
          <p:cNvPr id="152" name="テキスト ボックス 151"/>
          <p:cNvSpPr txBox="1"/>
          <p:nvPr/>
        </p:nvSpPr>
        <p:spPr>
          <a:xfrm>
            <a:off x="7845630" y="285749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48</a:t>
            </a:r>
            <a:endParaRPr kumimoji="1" lang="ja-JP" altLang="en-US" dirty="0"/>
          </a:p>
        </p:txBody>
      </p:sp>
      <p:sp>
        <p:nvSpPr>
          <p:cNvPr id="153" name="テキスト ボックス 152"/>
          <p:cNvSpPr txBox="1"/>
          <p:nvPr/>
        </p:nvSpPr>
        <p:spPr>
          <a:xfrm>
            <a:off x="5786446" y="491705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8</a:t>
            </a:r>
            <a:endParaRPr kumimoji="1" lang="ja-JP" altLang="en-US" dirty="0"/>
          </a:p>
        </p:txBody>
      </p:sp>
      <p:sp>
        <p:nvSpPr>
          <p:cNvPr id="154" name="テキスト ボックス 153"/>
          <p:cNvSpPr txBox="1"/>
          <p:nvPr/>
        </p:nvSpPr>
        <p:spPr>
          <a:xfrm>
            <a:off x="6131118" y="492919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16</a:t>
            </a:r>
            <a:endParaRPr kumimoji="1" lang="ja-JP" altLang="en-US" dirty="0"/>
          </a:p>
        </p:txBody>
      </p:sp>
      <p:sp>
        <p:nvSpPr>
          <p:cNvPr id="155" name="テキスト ボックス 154"/>
          <p:cNvSpPr txBox="1"/>
          <p:nvPr/>
        </p:nvSpPr>
        <p:spPr>
          <a:xfrm>
            <a:off x="6559746" y="492919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24</a:t>
            </a:r>
            <a:endParaRPr kumimoji="1" lang="ja-JP" altLang="en-US" dirty="0"/>
          </a:p>
        </p:txBody>
      </p:sp>
      <p:sp>
        <p:nvSpPr>
          <p:cNvPr id="156" name="テキスト ボックス 155"/>
          <p:cNvSpPr txBox="1"/>
          <p:nvPr/>
        </p:nvSpPr>
        <p:spPr>
          <a:xfrm>
            <a:off x="7000892" y="492919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32</a:t>
            </a:r>
            <a:endParaRPr kumimoji="1" lang="ja-JP" altLang="en-US" dirty="0"/>
          </a:p>
        </p:txBody>
      </p:sp>
      <p:sp>
        <p:nvSpPr>
          <p:cNvPr id="157" name="テキスト ボックス 156"/>
          <p:cNvSpPr txBox="1"/>
          <p:nvPr/>
        </p:nvSpPr>
        <p:spPr>
          <a:xfrm>
            <a:off x="7417002" y="492919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40</a:t>
            </a:r>
            <a:endParaRPr kumimoji="1" lang="ja-JP" altLang="en-US" dirty="0"/>
          </a:p>
        </p:txBody>
      </p:sp>
      <p:sp>
        <p:nvSpPr>
          <p:cNvPr id="158" name="テキスト ボックス 157"/>
          <p:cNvSpPr txBox="1"/>
          <p:nvPr/>
        </p:nvSpPr>
        <p:spPr>
          <a:xfrm>
            <a:off x="7845630" y="492919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48</a:t>
            </a:r>
            <a:endParaRPr kumimoji="1" lang="ja-JP" altLang="en-US" dirty="0"/>
          </a:p>
        </p:txBody>
      </p:sp>
      <p:sp>
        <p:nvSpPr>
          <p:cNvPr id="159" name="テキスト ボックス 158"/>
          <p:cNvSpPr txBox="1"/>
          <p:nvPr/>
        </p:nvSpPr>
        <p:spPr>
          <a:xfrm>
            <a:off x="8286776" y="492919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56</a:t>
            </a:r>
            <a:endParaRPr kumimoji="1" lang="ja-JP" altLang="en-US" dirty="0"/>
          </a:p>
        </p:txBody>
      </p:sp>
      <p:cxnSp>
        <p:nvCxnSpPr>
          <p:cNvPr id="160" name="直線矢印コネクタ 159"/>
          <p:cNvCxnSpPr/>
          <p:nvPr/>
        </p:nvCxnSpPr>
        <p:spPr bwMode="auto">
          <a:xfrm rot="5400000">
            <a:off x="7000098" y="4714885"/>
            <a:ext cx="429422" cy="79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61" name="直線矢印コネクタ 160"/>
          <p:cNvCxnSpPr/>
          <p:nvPr/>
        </p:nvCxnSpPr>
        <p:spPr bwMode="auto">
          <a:xfrm rot="5400000">
            <a:off x="7858148" y="4714885"/>
            <a:ext cx="429422" cy="79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62" name="直線矢印コネクタ 161"/>
          <p:cNvCxnSpPr/>
          <p:nvPr/>
        </p:nvCxnSpPr>
        <p:spPr bwMode="auto">
          <a:xfrm rot="5400000">
            <a:off x="6143636" y="4714885"/>
            <a:ext cx="429422" cy="79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64" name="直線矢印コネクタ 163"/>
          <p:cNvCxnSpPr/>
          <p:nvPr/>
        </p:nvCxnSpPr>
        <p:spPr bwMode="auto">
          <a:xfrm rot="16200000" flipH="1">
            <a:off x="6357950" y="4500571"/>
            <a:ext cx="428628" cy="42862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65" name="直線矢印コネクタ 164"/>
          <p:cNvCxnSpPr/>
          <p:nvPr/>
        </p:nvCxnSpPr>
        <p:spPr bwMode="auto">
          <a:xfrm rot="5400000">
            <a:off x="6786578" y="4500571"/>
            <a:ext cx="428628" cy="42862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68" name="直線矢印コネクタ 167"/>
          <p:cNvCxnSpPr/>
          <p:nvPr/>
        </p:nvCxnSpPr>
        <p:spPr bwMode="auto">
          <a:xfrm rot="16200000" flipH="1">
            <a:off x="8072462" y="4500571"/>
            <a:ext cx="428628" cy="42862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69" name="正方形/長方形 168"/>
          <p:cNvSpPr/>
          <p:nvPr/>
        </p:nvSpPr>
        <p:spPr bwMode="auto">
          <a:xfrm>
            <a:off x="5715008" y="4143381"/>
            <a:ext cx="3071834" cy="1214446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70" name="テキスト ボックス 169"/>
          <p:cNvSpPr txBox="1"/>
          <p:nvPr/>
        </p:nvSpPr>
        <p:spPr>
          <a:xfrm>
            <a:off x="6131118" y="414338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16</a:t>
            </a:r>
            <a:endParaRPr kumimoji="1" lang="ja-JP" altLang="en-US" dirty="0"/>
          </a:p>
        </p:txBody>
      </p:sp>
      <p:sp>
        <p:nvSpPr>
          <p:cNvPr id="171" name="テキスト ボックス 170"/>
          <p:cNvSpPr txBox="1"/>
          <p:nvPr/>
        </p:nvSpPr>
        <p:spPr>
          <a:xfrm>
            <a:off x="7000892" y="414338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32</a:t>
            </a:r>
            <a:endParaRPr kumimoji="1" lang="ja-JP" altLang="en-US" dirty="0"/>
          </a:p>
        </p:txBody>
      </p:sp>
      <p:sp>
        <p:nvSpPr>
          <p:cNvPr id="172" name="テキスト ボックス 171"/>
          <p:cNvSpPr txBox="1"/>
          <p:nvPr/>
        </p:nvSpPr>
        <p:spPr>
          <a:xfrm>
            <a:off x="7845630" y="414338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48</a:t>
            </a:r>
            <a:endParaRPr kumimoji="1" lang="ja-JP" altLang="en-US" dirty="0"/>
          </a:p>
        </p:txBody>
      </p:sp>
      <p:grpSp>
        <p:nvGrpSpPr>
          <p:cNvPr id="196" name="グループ化 195"/>
          <p:cNvGrpSpPr/>
          <p:nvPr/>
        </p:nvGrpSpPr>
        <p:grpSpPr>
          <a:xfrm>
            <a:off x="1323474" y="1488032"/>
            <a:ext cx="1347537" cy="3941115"/>
            <a:chOff x="1323474" y="1488032"/>
            <a:chExt cx="1347537" cy="3941115"/>
          </a:xfrm>
        </p:grpSpPr>
        <p:sp>
          <p:nvSpPr>
            <p:cNvPr id="178" name="テキスト ボックス 177"/>
            <p:cNvSpPr txBox="1"/>
            <p:nvPr/>
          </p:nvSpPr>
          <p:spPr>
            <a:xfrm>
              <a:off x="1428728" y="1488032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20</a:t>
              </a:r>
              <a:endParaRPr kumimoji="1" lang="ja-JP" altLang="en-US" dirty="0"/>
            </a:p>
          </p:txBody>
        </p:sp>
        <p:grpSp>
          <p:nvGrpSpPr>
            <p:cNvPr id="195" name="グループ化 194"/>
            <p:cNvGrpSpPr/>
            <p:nvPr/>
          </p:nvGrpSpPr>
          <p:grpSpPr>
            <a:xfrm>
              <a:off x="1323474" y="1857365"/>
              <a:ext cx="1347537" cy="3571782"/>
              <a:chOff x="1323474" y="1857365"/>
              <a:chExt cx="1347537" cy="3571782"/>
            </a:xfrm>
          </p:grpSpPr>
          <p:cxnSp>
            <p:nvCxnSpPr>
              <p:cNvPr id="173" name="Straight Arrow Connector 189"/>
              <p:cNvCxnSpPr/>
              <p:nvPr/>
            </p:nvCxnSpPr>
            <p:spPr>
              <a:xfrm rot="16200000" flipH="1">
                <a:off x="-142849" y="3643255"/>
                <a:ext cx="3571782" cy="1"/>
              </a:xfrm>
              <a:prstGeom prst="straightConnector1">
                <a:avLst/>
              </a:prstGeom>
              <a:ln w="12700">
                <a:solidFill>
                  <a:schemeClr val="tx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Arrow Connector 184"/>
              <p:cNvCxnSpPr/>
              <p:nvPr/>
            </p:nvCxnSpPr>
            <p:spPr>
              <a:xfrm>
                <a:off x="1643043" y="1857365"/>
                <a:ext cx="1027968" cy="516867"/>
              </a:xfrm>
              <a:prstGeom prst="straightConnector1">
                <a:avLst/>
              </a:prstGeom>
              <a:ln w="12700">
                <a:solidFill>
                  <a:schemeClr val="tx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Arrow Connector 184"/>
              <p:cNvCxnSpPr/>
              <p:nvPr/>
            </p:nvCxnSpPr>
            <p:spPr>
              <a:xfrm rot="5400000">
                <a:off x="1219564" y="2961408"/>
                <a:ext cx="527390" cy="319569"/>
              </a:xfrm>
              <a:prstGeom prst="straightConnector1">
                <a:avLst/>
              </a:prstGeom>
              <a:ln w="12700">
                <a:solidFill>
                  <a:schemeClr val="tx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Arrow Connector 184"/>
              <p:cNvCxnSpPr/>
              <p:nvPr/>
            </p:nvCxnSpPr>
            <p:spPr>
              <a:xfrm rot="16200000" flipH="1">
                <a:off x="1535886" y="3964786"/>
                <a:ext cx="571502" cy="357189"/>
              </a:xfrm>
              <a:prstGeom prst="straightConnector1">
                <a:avLst/>
              </a:prstGeom>
              <a:ln w="12700">
                <a:solidFill>
                  <a:schemeClr val="tx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正方形/長方形 39"/>
          <p:cNvSpPr/>
          <p:nvPr/>
        </p:nvSpPr>
        <p:spPr bwMode="auto">
          <a:xfrm>
            <a:off x="3424229" y="2266940"/>
            <a:ext cx="228609" cy="200035"/>
          </a:xfrm>
          <a:prstGeom prst="rect">
            <a:avLst/>
          </a:prstGeom>
          <a:solidFill>
            <a:srgbClr val="FFC0E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1" name="正方形/長方形 40"/>
          <p:cNvSpPr/>
          <p:nvPr/>
        </p:nvSpPr>
        <p:spPr bwMode="auto">
          <a:xfrm>
            <a:off x="4186232" y="2262177"/>
            <a:ext cx="228609" cy="200035"/>
          </a:xfrm>
          <a:prstGeom prst="rect">
            <a:avLst/>
          </a:prstGeom>
          <a:solidFill>
            <a:srgbClr val="FFC0E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2" name="正方形/長方形 41"/>
          <p:cNvSpPr/>
          <p:nvPr/>
        </p:nvSpPr>
        <p:spPr bwMode="auto">
          <a:xfrm>
            <a:off x="4924421" y="2262177"/>
            <a:ext cx="228609" cy="200035"/>
          </a:xfrm>
          <a:prstGeom prst="rect">
            <a:avLst/>
          </a:prstGeom>
          <a:solidFill>
            <a:srgbClr val="FFC0E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3" name="正方形/長方形 42"/>
          <p:cNvSpPr/>
          <p:nvPr/>
        </p:nvSpPr>
        <p:spPr bwMode="auto">
          <a:xfrm>
            <a:off x="5243507" y="2266930"/>
            <a:ext cx="228609" cy="200035"/>
          </a:xfrm>
          <a:prstGeom prst="rect">
            <a:avLst/>
          </a:prstGeom>
          <a:solidFill>
            <a:srgbClr val="FFC0E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4" name="正方形/長方形 43"/>
          <p:cNvSpPr/>
          <p:nvPr/>
        </p:nvSpPr>
        <p:spPr bwMode="auto">
          <a:xfrm>
            <a:off x="4186232" y="2976547"/>
            <a:ext cx="228609" cy="200035"/>
          </a:xfrm>
          <a:prstGeom prst="rect">
            <a:avLst/>
          </a:prstGeom>
          <a:solidFill>
            <a:srgbClr val="FFC0E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5" name="正方形/長方形 44"/>
          <p:cNvSpPr/>
          <p:nvPr/>
        </p:nvSpPr>
        <p:spPr bwMode="auto">
          <a:xfrm>
            <a:off x="6910396" y="2971801"/>
            <a:ext cx="228609" cy="200035"/>
          </a:xfrm>
          <a:prstGeom prst="rect">
            <a:avLst/>
          </a:prstGeom>
          <a:solidFill>
            <a:srgbClr val="FFC0E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6" name="正方形/長方形 45"/>
          <p:cNvSpPr/>
          <p:nvPr/>
        </p:nvSpPr>
        <p:spPr bwMode="auto">
          <a:xfrm>
            <a:off x="3424229" y="3829050"/>
            <a:ext cx="228609" cy="200035"/>
          </a:xfrm>
          <a:prstGeom prst="rect">
            <a:avLst/>
          </a:prstGeom>
          <a:solidFill>
            <a:srgbClr val="FFC0E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7" name="正方形/長方形 46"/>
          <p:cNvSpPr/>
          <p:nvPr/>
        </p:nvSpPr>
        <p:spPr bwMode="auto">
          <a:xfrm>
            <a:off x="6586547" y="3833813"/>
            <a:ext cx="228609" cy="200035"/>
          </a:xfrm>
          <a:prstGeom prst="rect">
            <a:avLst/>
          </a:prstGeom>
          <a:solidFill>
            <a:srgbClr val="FFC0E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8" name="正方形/長方形 47"/>
          <p:cNvSpPr/>
          <p:nvPr/>
        </p:nvSpPr>
        <p:spPr bwMode="auto">
          <a:xfrm>
            <a:off x="3419466" y="2928924"/>
            <a:ext cx="233372" cy="257189"/>
          </a:xfrm>
          <a:prstGeom prst="rect">
            <a:avLst/>
          </a:prstGeom>
          <a:solidFill>
            <a:srgbClr val="A1D8E6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9" name="正方形/長方形 48"/>
          <p:cNvSpPr/>
          <p:nvPr/>
        </p:nvSpPr>
        <p:spPr bwMode="auto">
          <a:xfrm>
            <a:off x="6586547" y="2924156"/>
            <a:ext cx="233372" cy="257189"/>
          </a:xfrm>
          <a:prstGeom prst="rect">
            <a:avLst/>
          </a:prstGeom>
          <a:solidFill>
            <a:srgbClr val="A1D8E6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0" name="正方形/長方形 49"/>
          <p:cNvSpPr/>
          <p:nvPr/>
        </p:nvSpPr>
        <p:spPr bwMode="auto">
          <a:xfrm>
            <a:off x="4181463" y="3781412"/>
            <a:ext cx="233372" cy="257189"/>
          </a:xfrm>
          <a:prstGeom prst="rect">
            <a:avLst/>
          </a:prstGeom>
          <a:solidFill>
            <a:srgbClr val="A1D8E6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1" name="正方形/長方形 50"/>
          <p:cNvSpPr/>
          <p:nvPr/>
        </p:nvSpPr>
        <p:spPr bwMode="auto">
          <a:xfrm>
            <a:off x="6896107" y="3776664"/>
            <a:ext cx="233372" cy="257189"/>
          </a:xfrm>
          <a:prstGeom prst="rect">
            <a:avLst/>
          </a:prstGeom>
          <a:solidFill>
            <a:srgbClr val="A1D8E6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2" name="正方形/長方形 51"/>
          <p:cNvSpPr/>
          <p:nvPr/>
        </p:nvSpPr>
        <p:spPr bwMode="auto">
          <a:xfrm>
            <a:off x="3424223" y="4557711"/>
            <a:ext cx="233372" cy="257189"/>
          </a:xfrm>
          <a:prstGeom prst="rect">
            <a:avLst/>
          </a:prstGeom>
          <a:solidFill>
            <a:srgbClr val="A1D8E6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3" name="正方形/長方形 52"/>
          <p:cNvSpPr/>
          <p:nvPr/>
        </p:nvSpPr>
        <p:spPr bwMode="auto">
          <a:xfrm>
            <a:off x="4186226" y="4557719"/>
            <a:ext cx="233372" cy="257189"/>
          </a:xfrm>
          <a:prstGeom prst="rect">
            <a:avLst/>
          </a:prstGeom>
          <a:solidFill>
            <a:srgbClr val="A1D8E6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4" name="正方形/長方形 53"/>
          <p:cNvSpPr/>
          <p:nvPr/>
        </p:nvSpPr>
        <p:spPr bwMode="auto">
          <a:xfrm>
            <a:off x="4914895" y="4552956"/>
            <a:ext cx="233372" cy="257189"/>
          </a:xfrm>
          <a:prstGeom prst="rect">
            <a:avLst/>
          </a:prstGeom>
          <a:solidFill>
            <a:srgbClr val="A1D8E6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5" name="正方形/長方形 54"/>
          <p:cNvSpPr/>
          <p:nvPr/>
        </p:nvSpPr>
        <p:spPr bwMode="auto">
          <a:xfrm>
            <a:off x="5233994" y="4552956"/>
            <a:ext cx="233372" cy="257189"/>
          </a:xfrm>
          <a:prstGeom prst="rect">
            <a:avLst/>
          </a:prstGeom>
          <a:solidFill>
            <a:srgbClr val="A1D8E6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Graph construction example</a:t>
            </a:r>
            <a:endParaRPr kumimoji="1" lang="ja-JP" altLang="en-US" dirty="0"/>
          </a:p>
        </p:txBody>
      </p:sp>
      <p:sp>
        <p:nvSpPr>
          <p:cNvPr id="4" name="Oval 58"/>
          <p:cNvSpPr/>
          <p:nvPr/>
        </p:nvSpPr>
        <p:spPr>
          <a:xfrm>
            <a:off x="500034" y="3243250"/>
            <a:ext cx="457200" cy="4572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smtClean="0"/>
              <a:t>p</a:t>
            </a:r>
            <a:endParaRPr lang="en-US" sz="2400" i="1" dirty="0"/>
          </a:p>
        </p:txBody>
      </p:sp>
      <p:sp>
        <p:nvSpPr>
          <p:cNvPr id="5" name="Oval 59"/>
          <p:cNvSpPr/>
          <p:nvPr/>
        </p:nvSpPr>
        <p:spPr>
          <a:xfrm>
            <a:off x="1490634" y="3243250"/>
            <a:ext cx="457200" cy="4572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smtClean="0"/>
              <a:t>a</a:t>
            </a:r>
            <a:endParaRPr lang="en-US" sz="2400" i="1" dirty="0"/>
          </a:p>
        </p:txBody>
      </p:sp>
      <p:sp>
        <p:nvSpPr>
          <p:cNvPr id="6" name="Oval 60"/>
          <p:cNvSpPr/>
          <p:nvPr/>
        </p:nvSpPr>
        <p:spPr>
          <a:xfrm>
            <a:off x="2481234" y="3243250"/>
            <a:ext cx="457200" cy="4572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smtClean="0"/>
              <a:t>q</a:t>
            </a:r>
            <a:endParaRPr lang="en-US" sz="2400" i="1" dirty="0"/>
          </a:p>
        </p:txBody>
      </p:sp>
      <p:sp>
        <p:nvSpPr>
          <p:cNvPr id="7" name="Oval 61"/>
          <p:cNvSpPr/>
          <p:nvPr/>
        </p:nvSpPr>
        <p:spPr>
          <a:xfrm>
            <a:off x="1490634" y="1643050"/>
            <a:ext cx="457200" cy="4572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smtClean="0">
                <a:latin typeface="Symbol" pitchFamily="18" charset="2"/>
              </a:rPr>
              <a:t>a</a:t>
            </a:r>
            <a:endParaRPr lang="en-US" sz="2400" i="1" dirty="0">
              <a:latin typeface="Symbol" pitchFamily="18" charset="2"/>
            </a:endParaRPr>
          </a:p>
        </p:txBody>
      </p:sp>
      <p:sp>
        <p:nvSpPr>
          <p:cNvPr id="8" name="Oval 62"/>
          <p:cNvSpPr/>
          <p:nvPr/>
        </p:nvSpPr>
        <p:spPr>
          <a:xfrm>
            <a:off x="1490634" y="4843450"/>
            <a:ext cx="457200" cy="4572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smtClean="0">
                <a:latin typeface="Symbol" pitchFamily="18" charset="2"/>
              </a:rPr>
              <a:t>b</a:t>
            </a:r>
            <a:endParaRPr lang="en-US" sz="2400" i="1" dirty="0">
              <a:latin typeface="Symbol" pitchFamily="18" charset="2"/>
            </a:endParaRPr>
          </a:p>
        </p:txBody>
      </p:sp>
      <p:cxnSp>
        <p:nvCxnSpPr>
          <p:cNvPr id="10" name="Straight Arrow Connector 65"/>
          <p:cNvCxnSpPr>
            <a:stCxn id="5" idx="0"/>
            <a:endCxn id="7" idx="4"/>
          </p:cNvCxnSpPr>
          <p:nvPr/>
        </p:nvCxnSpPr>
        <p:spPr>
          <a:xfrm rot="5400000" flipH="1" flipV="1">
            <a:off x="1147734" y="2671750"/>
            <a:ext cx="1143000" cy="1588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66"/>
          <p:cNvCxnSpPr>
            <a:stCxn id="4" idx="0"/>
            <a:endCxn id="7" idx="3"/>
          </p:cNvCxnSpPr>
          <p:nvPr/>
        </p:nvCxnSpPr>
        <p:spPr>
          <a:xfrm rot="5400000" flipH="1" flipV="1">
            <a:off x="538134" y="2223796"/>
            <a:ext cx="1209955" cy="828955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69"/>
          <p:cNvCxnSpPr>
            <a:stCxn id="6" idx="0"/>
            <a:endCxn id="7" idx="5"/>
          </p:cNvCxnSpPr>
          <p:nvPr/>
        </p:nvCxnSpPr>
        <p:spPr>
          <a:xfrm rot="16200000" flipV="1">
            <a:off x="1690380" y="2223795"/>
            <a:ext cx="1209955" cy="828955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76"/>
          <p:cNvCxnSpPr>
            <a:stCxn id="8" idx="7"/>
            <a:endCxn id="6" idx="4"/>
          </p:cNvCxnSpPr>
          <p:nvPr/>
        </p:nvCxnSpPr>
        <p:spPr>
          <a:xfrm rot="5400000" flipH="1" flipV="1">
            <a:off x="1690379" y="3890951"/>
            <a:ext cx="1209955" cy="828955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79"/>
          <p:cNvCxnSpPr>
            <a:stCxn id="8" idx="0"/>
            <a:endCxn id="5" idx="4"/>
          </p:cNvCxnSpPr>
          <p:nvPr/>
        </p:nvCxnSpPr>
        <p:spPr>
          <a:xfrm rot="5400000" flipH="1" flipV="1">
            <a:off x="1147734" y="4271950"/>
            <a:ext cx="1143000" cy="1588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82"/>
          <p:cNvCxnSpPr>
            <a:stCxn id="8" idx="1"/>
            <a:endCxn id="4" idx="4"/>
          </p:cNvCxnSpPr>
          <p:nvPr/>
        </p:nvCxnSpPr>
        <p:spPr>
          <a:xfrm rot="16200000" flipV="1">
            <a:off x="538135" y="3890950"/>
            <a:ext cx="1209955" cy="828955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95"/>
          <p:cNvCxnSpPr>
            <a:stCxn id="4" idx="7"/>
            <a:endCxn id="5" idx="1"/>
          </p:cNvCxnSpPr>
          <p:nvPr/>
        </p:nvCxnSpPr>
        <p:spPr>
          <a:xfrm rot="5400000" flipH="1" flipV="1">
            <a:off x="1223934" y="2976550"/>
            <a:ext cx="1588" cy="667310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16"/>
          <p:cNvCxnSpPr>
            <a:stCxn id="5" idx="7"/>
            <a:endCxn id="6" idx="1"/>
          </p:cNvCxnSpPr>
          <p:nvPr/>
        </p:nvCxnSpPr>
        <p:spPr>
          <a:xfrm rot="5400000" flipH="1" flipV="1">
            <a:off x="2214534" y="2976550"/>
            <a:ext cx="1588" cy="667310"/>
          </a:xfrm>
          <a:prstGeom prst="straightConnector1">
            <a:avLst/>
          </a:prstGeom>
          <a:ln w="19050">
            <a:solidFill>
              <a:schemeClr val="accent1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19"/>
          <p:cNvCxnSpPr>
            <a:stCxn id="5" idx="3"/>
            <a:endCxn id="4" idx="5"/>
          </p:cNvCxnSpPr>
          <p:nvPr/>
        </p:nvCxnSpPr>
        <p:spPr>
          <a:xfrm rot="5400000">
            <a:off x="1223934" y="3299840"/>
            <a:ext cx="1588" cy="667310"/>
          </a:xfrm>
          <a:prstGeom prst="straightConnector1">
            <a:avLst/>
          </a:prstGeom>
          <a:ln w="19050">
            <a:solidFill>
              <a:schemeClr val="accent1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24"/>
          <p:cNvCxnSpPr>
            <a:stCxn id="6" idx="3"/>
            <a:endCxn id="5" idx="5"/>
          </p:cNvCxnSpPr>
          <p:nvPr/>
        </p:nvCxnSpPr>
        <p:spPr>
          <a:xfrm rot="5400000">
            <a:off x="2214534" y="3299840"/>
            <a:ext cx="1588" cy="667310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フリーフォーム 29"/>
          <p:cNvSpPr/>
          <p:nvPr/>
        </p:nvSpPr>
        <p:spPr bwMode="auto">
          <a:xfrm>
            <a:off x="312821" y="2254816"/>
            <a:ext cx="2558716" cy="174052"/>
          </a:xfrm>
          <a:custGeom>
            <a:avLst/>
            <a:gdLst>
              <a:gd name="connsiteX0" fmla="*/ 0 w 2558716"/>
              <a:gd name="connsiteY0" fmla="*/ 93841 h 174052"/>
              <a:gd name="connsiteX1" fmla="*/ 336884 w 2558716"/>
              <a:gd name="connsiteY1" fmla="*/ 93841 h 174052"/>
              <a:gd name="connsiteX2" fmla="*/ 513347 w 2558716"/>
              <a:gd name="connsiteY2" fmla="*/ 109883 h 174052"/>
              <a:gd name="connsiteX3" fmla="*/ 593558 w 2558716"/>
              <a:gd name="connsiteY3" fmla="*/ 117904 h 174052"/>
              <a:gd name="connsiteX4" fmla="*/ 665747 w 2558716"/>
              <a:gd name="connsiteY4" fmla="*/ 133946 h 174052"/>
              <a:gd name="connsiteX5" fmla="*/ 689811 w 2558716"/>
              <a:gd name="connsiteY5" fmla="*/ 141968 h 174052"/>
              <a:gd name="connsiteX6" fmla="*/ 810126 w 2558716"/>
              <a:gd name="connsiteY6" fmla="*/ 149989 h 174052"/>
              <a:gd name="connsiteX7" fmla="*/ 970547 w 2558716"/>
              <a:gd name="connsiteY7" fmla="*/ 166031 h 174052"/>
              <a:gd name="connsiteX8" fmla="*/ 1187116 w 2558716"/>
              <a:gd name="connsiteY8" fmla="*/ 174052 h 174052"/>
              <a:gd name="connsiteX9" fmla="*/ 1459832 w 2558716"/>
              <a:gd name="connsiteY9" fmla="*/ 166031 h 174052"/>
              <a:gd name="connsiteX10" fmla="*/ 1491916 w 2558716"/>
              <a:gd name="connsiteY10" fmla="*/ 158010 h 174052"/>
              <a:gd name="connsiteX11" fmla="*/ 1588168 w 2558716"/>
              <a:gd name="connsiteY11" fmla="*/ 149989 h 174052"/>
              <a:gd name="connsiteX12" fmla="*/ 1660358 w 2558716"/>
              <a:gd name="connsiteY12" fmla="*/ 141968 h 174052"/>
              <a:gd name="connsiteX13" fmla="*/ 1780674 w 2558716"/>
              <a:gd name="connsiteY13" fmla="*/ 125925 h 174052"/>
              <a:gd name="connsiteX14" fmla="*/ 1868905 w 2558716"/>
              <a:gd name="connsiteY14" fmla="*/ 109883 h 174052"/>
              <a:gd name="connsiteX15" fmla="*/ 1900990 w 2558716"/>
              <a:gd name="connsiteY15" fmla="*/ 101862 h 174052"/>
              <a:gd name="connsiteX16" fmla="*/ 2053390 w 2558716"/>
              <a:gd name="connsiteY16" fmla="*/ 77799 h 174052"/>
              <a:gd name="connsiteX17" fmla="*/ 2077453 w 2558716"/>
              <a:gd name="connsiteY17" fmla="*/ 69778 h 174052"/>
              <a:gd name="connsiteX18" fmla="*/ 2221832 w 2558716"/>
              <a:gd name="connsiteY18" fmla="*/ 45715 h 174052"/>
              <a:gd name="connsiteX19" fmla="*/ 2310063 w 2558716"/>
              <a:gd name="connsiteY19" fmla="*/ 21652 h 174052"/>
              <a:gd name="connsiteX20" fmla="*/ 2334126 w 2558716"/>
              <a:gd name="connsiteY20" fmla="*/ 13631 h 174052"/>
              <a:gd name="connsiteX21" fmla="*/ 2558716 w 2558716"/>
              <a:gd name="connsiteY21" fmla="*/ 5610 h 174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558716" h="174052">
                <a:moveTo>
                  <a:pt x="0" y="93841"/>
                </a:moveTo>
                <a:cubicBezTo>
                  <a:pt x="144974" y="75719"/>
                  <a:pt x="82433" y="80210"/>
                  <a:pt x="336884" y="93841"/>
                </a:cubicBezTo>
                <a:cubicBezTo>
                  <a:pt x="395863" y="97001"/>
                  <a:pt x="454541" y="104370"/>
                  <a:pt x="513347" y="109883"/>
                </a:cubicBezTo>
                <a:lnTo>
                  <a:pt x="593558" y="117904"/>
                </a:lnTo>
                <a:cubicBezTo>
                  <a:pt x="621120" y="123416"/>
                  <a:pt x="639320" y="126395"/>
                  <a:pt x="665747" y="133946"/>
                </a:cubicBezTo>
                <a:cubicBezTo>
                  <a:pt x="673877" y="136269"/>
                  <a:pt x="681407" y="141034"/>
                  <a:pt x="689811" y="141968"/>
                </a:cubicBezTo>
                <a:cubicBezTo>
                  <a:pt x="729759" y="146407"/>
                  <a:pt x="770071" y="146651"/>
                  <a:pt x="810126" y="149989"/>
                </a:cubicBezTo>
                <a:cubicBezTo>
                  <a:pt x="888702" y="156537"/>
                  <a:pt x="886216" y="161593"/>
                  <a:pt x="970547" y="166031"/>
                </a:cubicBezTo>
                <a:cubicBezTo>
                  <a:pt x="1042686" y="169828"/>
                  <a:pt x="1114926" y="171378"/>
                  <a:pt x="1187116" y="174052"/>
                </a:cubicBezTo>
                <a:cubicBezTo>
                  <a:pt x="1278021" y="171378"/>
                  <a:pt x="1369013" y="170811"/>
                  <a:pt x="1459832" y="166031"/>
                </a:cubicBezTo>
                <a:cubicBezTo>
                  <a:pt x="1470841" y="165452"/>
                  <a:pt x="1480977" y="159377"/>
                  <a:pt x="1491916" y="158010"/>
                </a:cubicBezTo>
                <a:cubicBezTo>
                  <a:pt x="1523863" y="154017"/>
                  <a:pt x="1556118" y="153041"/>
                  <a:pt x="1588168" y="149989"/>
                </a:cubicBezTo>
                <a:cubicBezTo>
                  <a:pt x="1612270" y="147694"/>
                  <a:pt x="1636312" y="144797"/>
                  <a:pt x="1660358" y="141968"/>
                </a:cubicBezTo>
                <a:cubicBezTo>
                  <a:pt x="1687909" y="138727"/>
                  <a:pt x="1751757" y="130745"/>
                  <a:pt x="1780674" y="125925"/>
                </a:cubicBezTo>
                <a:cubicBezTo>
                  <a:pt x="1810160" y="121011"/>
                  <a:pt x="1839593" y="115745"/>
                  <a:pt x="1868905" y="109883"/>
                </a:cubicBezTo>
                <a:cubicBezTo>
                  <a:pt x="1879715" y="107721"/>
                  <a:pt x="1890129" y="103751"/>
                  <a:pt x="1900990" y="101862"/>
                </a:cubicBezTo>
                <a:cubicBezTo>
                  <a:pt x="1951659" y="93050"/>
                  <a:pt x="2053390" y="77799"/>
                  <a:pt x="2053390" y="77799"/>
                </a:cubicBezTo>
                <a:cubicBezTo>
                  <a:pt x="2061411" y="75125"/>
                  <a:pt x="2069162" y="71436"/>
                  <a:pt x="2077453" y="69778"/>
                </a:cubicBezTo>
                <a:lnTo>
                  <a:pt x="2221832" y="45715"/>
                </a:lnTo>
                <a:cubicBezTo>
                  <a:pt x="2267180" y="38157"/>
                  <a:pt x="2263067" y="37317"/>
                  <a:pt x="2310063" y="21652"/>
                </a:cubicBezTo>
                <a:cubicBezTo>
                  <a:pt x="2318084" y="18978"/>
                  <a:pt x="2325723" y="14565"/>
                  <a:pt x="2334126" y="13631"/>
                </a:cubicBezTo>
                <a:cubicBezTo>
                  <a:pt x="2456805" y="0"/>
                  <a:pt x="2382105" y="5610"/>
                  <a:pt x="2558716" y="561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1" name="フリーフォーム 30"/>
          <p:cNvSpPr/>
          <p:nvPr/>
        </p:nvSpPr>
        <p:spPr bwMode="auto">
          <a:xfrm>
            <a:off x="336884" y="3000372"/>
            <a:ext cx="2542674" cy="1143008"/>
          </a:xfrm>
          <a:custGeom>
            <a:avLst/>
            <a:gdLst>
              <a:gd name="connsiteX0" fmla="*/ 0 w 2542674"/>
              <a:gd name="connsiteY0" fmla="*/ 1614273 h 1614273"/>
              <a:gd name="connsiteX1" fmla="*/ 24063 w 2542674"/>
              <a:gd name="connsiteY1" fmla="*/ 1598231 h 1614273"/>
              <a:gd name="connsiteX2" fmla="*/ 80211 w 2542674"/>
              <a:gd name="connsiteY2" fmla="*/ 1582189 h 1614273"/>
              <a:gd name="connsiteX3" fmla="*/ 160421 w 2542674"/>
              <a:gd name="connsiteY3" fmla="*/ 1566147 h 1614273"/>
              <a:gd name="connsiteX4" fmla="*/ 256674 w 2542674"/>
              <a:gd name="connsiteY4" fmla="*/ 1550105 h 1614273"/>
              <a:gd name="connsiteX5" fmla="*/ 280737 w 2542674"/>
              <a:gd name="connsiteY5" fmla="*/ 1542084 h 1614273"/>
              <a:gd name="connsiteX6" fmla="*/ 328863 w 2542674"/>
              <a:gd name="connsiteY6" fmla="*/ 1534062 h 1614273"/>
              <a:gd name="connsiteX7" fmla="*/ 368969 w 2542674"/>
              <a:gd name="connsiteY7" fmla="*/ 1526041 h 1614273"/>
              <a:gd name="connsiteX8" fmla="*/ 665748 w 2542674"/>
              <a:gd name="connsiteY8" fmla="*/ 1518020 h 1614273"/>
              <a:gd name="connsiteX9" fmla="*/ 689811 w 2542674"/>
              <a:gd name="connsiteY9" fmla="*/ 1509999 h 1614273"/>
              <a:gd name="connsiteX10" fmla="*/ 745958 w 2542674"/>
              <a:gd name="connsiteY10" fmla="*/ 1501978 h 1614273"/>
              <a:gd name="connsiteX11" fmla="*/ 842211 w 2542674"/>
              <a:gd name="connsiteY11" fmla="*/ 1469894 h 1614273"/>
              <a:gd name="connsiteX12" fmla="*/ 890337 w 2542674"/>
              <a:gd name="connsiteY12" fmla="*/ 1453852 h 1614273"/>
              <a:gd name="connsiteX13" fmla="*/ 914400 w 2542674"/>
              <a:gd name="connsiteY13" fmla="*/ 1445831 h 1614273"/>
              <a:gd name="connsiteX14" fmla="*/ 938463 w 2542674"/>
              <a:gd name="connsiteY14" fmla="*/ 1429789 h 1614273"/>
              <a:gd name="connsiteX15" fmla="*/ 962527 w 2542674"/>
              <a:gd name="connsiteY15" fmla="*/ 1421768 h 1614273"/>
              <a:gd name="connsiteX16" fmla="*/ 1026695 w 2542674"/>
              <a:gd name="connsiteY16" fmla="*/ 1405726 h 1614273"/>
              <a:gd name="connsiteX17" fmla="*/ 1138990 w 2542674"/>
              <a:gd name="connsiteY17" fmla="*/ 1373641 h 1614273"/>
              <a:gd name="connsiteX18" fmla="*/ 1179095 w 2542674"/>
              <a:gd name="connsiteY18" fmla="*/ 1365620 h 1614273"/>
              <a:gd name="connsiteX19" fmla="*/ 1227221 w 2542674"/>
              <a:gd name="connsiteY19" fmla="*/ 1349578 h 1614273"/>
              <a:gd name="connsiteX20" fmla="*/ 1291390 w 2542674"/>
              <a:gd name="connsiteY20" fmla="*/ 1333536 h 1614273"/>
              <a:gd name="connsiteX21" fmla="*/ 1363579 w 2542674"/>
              <a:gd name="connsiteY21" fmla="*/ 1301452 h 1614273"/>
              <a:gd name="connsiteX22" fmla="*/ 1387642 w 2542674"/>
              <a:gd name="connsiteY22" fmla="*/ 1293431 h 1614273"/>
              <a:gd name="connsiteX23" fmla="*/ 1411705 w 2542674"/>
              <a:gd name="connsiteY23" fmla="*/ 1285410 h 1614273"/>
              <a:gd name="connsiteX24" fmla="*/ 1435769 w 2542674"/>
              <a:gd name="connsiteY24" fmla="*/ 1269368 h 1614273"/>
              <a:gd name="connsiteX25" fmla="*/ 1483895 w 2542674"/>
              <a:gd name="connsiteY25" fmla="*/ 1253326 h 1614273"/>
              <a:gd name="connsiteX26" fmla="*/ 1540042 w 2542674"/>
              <a:gd name="connsiteY26" fmla="*/ 1221241 h 1614273"/>
              <a:gd name="connsiteX27" fmla="*/ 1588169 w 2542674"/>
              <a:gd name="connsiteY27" fmla="*/ 1189157 h 1614273"/>
              <a:gd name="connsiteX28" fmla="*/ 1612232 w 2542674"/>
              <a:gd name="connsiteY28" fmla="*/ 1173115 h 1614273"/>
              <a:gd name="connsiteX29" fmla="*/ 1668379 w 2542674"/>
              <a:gd name="connsiteY29" fmla="*/ 1108947 h 1614273"/>
              <a:gd name="connsiteX30" fmla="*/ 1700463 w 2542674"/>
              <a:gd name="connsiteY30" fmla="*/ 1060820 h 1614273"/>
              <a:gd name="connsiteX31" fmla="*/ 1716505 w 2542674"/>
              <a:gd name="connsiteY31" fmla="*/ 1036757 h 1614273"/>
              <a:gd name="connsiteX32" fmla="*/ 1732548 w 2542674"/>
              <a:gd name="connsiteY32" fmla="*/ 988631 h 1614273"/>
              <a:gd name="connsiteX33" fmla="*/ 1740569 w 2542674"/>
              <a:gd name="connsiteY33" fmla="*/ 956547 h 1614273"/>
              <a:gd name="connsiteX34" fmla="*/ 1756611 w 2542674"/>
              <a:gd name="connsiteY34" fmla="*/ 916441 h 1614273"/>
              <a:gd name="connsiteX35" fmla="*/ 1764632 w 2542674"/>
              <a:gd name="connsiteY35" fmla="*/ 860294 h 1614273"/>
              <a:gd name="connsiteX36" fmla="*/ 1772653 w 2542674"/>
              <a:gd name="connsiteY36" fmla="*/ 788105 h 1614273"/>
              <a:gd name="connsiteX37" fmla="*/ 1788695 w 2542674"/>
              <a:gd name="connsiteY37" fmla="*/ 723936 h 1614273"/>
              <a:gd name="connsiteX38" fmla="*/ 1796716 w 2542674"/>
              <a:gd name="connsiteY38" fmla="*/ 699873 h 1614273"/>
              <a:gd name="connsiteX39" fmla="*/ 1836821 w 2542674"/>
              <a:gd name="connsiteY39" fmla="*/ 635705 h 1614273"/>
              <a:gd name="connsiteX40" fmla="*/ 1852863 w 2542674"/>
              <a:gd name="connsiteY40" fmla="*/ 603620 h 1614273"/>
              <a:gd name="connsiteX41" fmla="*/ 1860884 w 2542674"/>
              <a:gd name="connsiteY41" fmla="*/ 579557 h 1614273"/>
              <a:gd name="connsiteX42" fmla="*/ 1868905 w 2542674"/>
              <a:gd name="connsiteY42" fmla="*/ 547473 h 1614273"/>
              <a:gd name="connsiteX43" fmla="*/ 1884948 w 2542674"/>
              <a:gd name="connsiteY43" fmla="*/ 531431 h 1614273"/>
              <a:gd name="connsiteX44" fmla="*/ 1917032 w 2542674"/>
              <a:gd name="connsiteY44" fmla="*/ 435178 h 1614273"/>
              <a:gd name="connsiteX45" fmla="*/ 1933074 w 2542674"/>
              <a:gd name="connsiteY45" fmla="*/ 371010 h 1614273"/>
              <a:gd name="connsiteX46" fmla="*/ 1949116 w 2542674"/>
              <a:gd name="connsiteY46" fmla="*/ 322884 h 1614273"/>
              <a:gd name="connsiteX47" fmla="*/ 1965158 w 2542674"/>
              <a:gd name="connsiteY47" fmla="*/ 290799 h 1614273"/>
              <a:gd name="connsiteX48" fmla="*/ 1989221 w 2542674"/>
              <a:gd name="connsiteY48" fmla="*/ 266736 h 1614273"/>
              <a:gd name="connsiteX49" fmla="*/ 2005263 w 2542674"/>
              <a:gd name="connsiteY49" fmla="*/ 242673 h 1614273"/>
              <a:gd name="connsiteX50" fmla="*/ 2029327 w 2542674"/>
              <a:gd name="connsiteY50" fmla="*/ 218610 h 1614273"/>
              <a:gd name="connsiteX51" fmla="*/ 2045369 w 2542674"/>
              <a:gd name="connsiteY51" fmla="*/ 194547 h 1614273"/>
              <a:gd name="connsiteX52" fmla="*/ 2069432 w 2542674"/>
              <a:gd name="connsiteY52" fmla="*/ 178505 h 1614273"/>
              <a:gd name="connsiteX53" fmla="*/ 2085474 w 2542674"/>
              <a:gd name="connsiteY53" fmla="*/ 162462 h 1614273"/>
              <a:gd name="connsiteX54" fmla="*/ 2117558 w 2542674"/>
              <a:gd name="connsiteY54" fmla="*/ 146420 h 1614273"/>
              <a:gd name="connsiteX55" fmla="*/ 2141621 w 2542674"/>
              <a:gd name="connsiteY55" fmla="*/ 122357 h 1614273"/>
              <a:gd name="connsiteX56" fmla="*/ 2165684 w 2542674"/>
              <a:gd name="connsiteY56" fmla="*/ 106315 h 1614273"/>
              <a:gd name="connsiteX57" fmla="*/ 2181727 w 2542674"/>
              <a:gd name="connsiteY57" fmla="*/ 90273 h 1614273"/>
              <a:gd name="connsiteX58" fmla="*/ 2213811 w 2542674"/>
              <a:gd name="connsiteY58" fmla="*/ 82252 h 1614273"/>
              <a:gd name="connsiteX59" fmla="*/ 2261937 w 2542674"/>
              <a:gd name="connsiteY59" fmla="*/ 50168 h 1614273"/>
              <a:gd name="connsiteX60" fmla="*/ 2342148 w 2542674"/>
              <a:gd name="connsiteY60" fmla="*/ 26105 h 1614273"/>
              <a:gd name="connsiteX61" fmla="*/ 2406316 w 2542674"/>
              <a:gd name="connsiteY61" fmla="*/ 10062 h 1614273"/>
              <a:gd name="connsiteX62" fmla="*/ 2438400 w 2542674"/>
              <a:gd name="connsiteY62" fmla="*/ 2041 h 1614273"/>
              <a:gd name="connsiteX63" fmla="*/ 2542674 w 2542674"/>
              <a:gd name="connsiteY63" fmla="*/ 2041 h 161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2542674" h="1614273">
                <a:moveTo>
                  <a:pt x="0" y="1614273"/>
                </a:moveTo>
                <a:cubicBezTo>
                  <a:pt x="8021" y="1608926"/>
                  <a:pt x="15441" y="1602542"/>
                  <a:pt x="24063" y="1598231"/>
                </a:cubicBezTo>
                <a:cubicBezTo>
                  <a:pt x="36883" y="1591821"/>
                  <a:pt x="68219" y="1585615"/>
                  <a:pt x="80211" y="1582189"/>
                </a:cubicBezTo>
                <a:cubicBezTo>
                  <a:pt x="136209" y="1566190"/>
                  <a:pt x="64600" y="1579836"/>
                  <a:pt x="160421" y="1566147"/>
                </a:cubicBezTo>
                <a:cubicBezTo>
                  <a:pt x="216834" y="1547343"/>
                  <a:pt x="149217" y="1568014"/>
                  <a:pt x="256674" y="1550105"/>
                </a:cubicBezTo>
                <a:cubicBezTo>
                  <a:pt x="265014" y="1548715"/>
                  <a:pt x="272483" y="1543918"/>
                  <a:pt x="280737" y="1542084"/>
                </a:cubicBezTo>
                <a:cubicBezTo>
                  <a:pt x="296613" y="1538556"/>
                  <a:pt x="312862" y="1536971"/>
                  <a:pt x="328863" y="1534062"/>
                </a:cubicBezTo>
                <a:cubicBezTo>
                  <a:pt x="342276" y="1531623"/>
                  <a:pt x="355351" y="1526689"/>
                  <a:pt x="368969" y="1526041"/>
                </a:cubicBezTo>
                <a:cubicBezTo>
                  <a:pt x="467819" y="1521334"/>
                  <a:pt x="566822" y="1520694"/>
                  <a:pt x="665748" y="1518020"/>
                </a:cubicBezTo>
                <a:cubicBezTo>
                  <a:pt x="673769" y="1515346"/>
                  <a:pt x="681520" y="1511657"/>
                  <a:pt x="689811" y="1509999"/>
                </a:cubicBezTo>
                <a:cubicBezTo>
                  <a:pt x="708350" y="1506291"/>
                  <a:pt x="727617" y="1506563"/>
                  <a:pt x="745958" y="1501978"/>
                </a:cubicBezTo>
                <a:cubicBezTo>
                  <a:pt x="745962" y="1501977"/>
                  <a:pt x="820820" y="1477024"/>
                  <a:pt x="842211" y="1469894"/>
                </a:cubicBezTo>
                <a:lnTo>
                  <a:pt x="890337" y="1453852"/>
                </a:lnTo>
                <a:lnTo>
                  <a:pt x="914400" y="1445831"/>
                </a:lnTo>
                <a:cubicBezTo>
                  <a:pt x="922421" y="1440484"/>
                  <a:pt x="929841" y="1434100"/>
                  <a:pt x="938463" y="1429789"/>
                </a:cubicBezTo>
                <a:cubicBezTo>
                  <a:pt x="946026" y="1426008"/>
                  <a:pt x="954370" y="1423993"/>
                  <a:pt x="962527" y="1421768"/>
                </a:cubicBezTo>
                <a:cubicBezTo>
                  <a:pt x="983798" y="1415967"/>
                  <a:pt x="1005779" y="1412698"/>
                  <a:pt x="1026695" y="1405726"/>
                </a:cubicBezTo>
                <a:cubicBezTo>
                  <a:pt x="1095738" y="1382712"/>
                  <a:pt x="1058416" y="1393785"/>
                  <a:pt x="1138990" y="1373641"/>
                </a:cubicBezTo>
                <a:cubicBezTo>
                  <a:pt x="1152216" y="1370334"/>
                  <a:pt x="1165942" y="1369207"/>
                  <a:pt x="1179095" y="1365620"/>
                </a:cubicBezTo>
                <a:cubicBezTo>
                  <a:pt x="1195409" y="1361171"/>
                  <a:pt x="1210816" y="1353679"/>
                  <a:pt x="1227221" y="1349578"/>
                </a:cubicBezTo>
                <a:lnTo>
                  <a:pt x="1291390" y="1333536"/>
                </a:lnTo>
                <a:cubicBezTo>
                  <a:pt x="1329523" y="1308114"/>
                  <a:pt x="1306308" y="1320542"/>
                  <a:pt x="1363579" y="1301452"/>
                </a:cubicBezTo>
                <a:lnTo>
                  <a:pt x="1387642" y="1293431"/>
                </a:lnTo>
                <a:cubicBezTo>
                  <a:pt x="1395663" y="1290757"/>
                  <a:pt x="1404670" y="1290100"/>
                  <a:pt x="1411705" y="1285410"/>
                </a:cubicBezTo>
                <a:cubicBezTo>
                  <a:pt x="1419726" y="1280063"/>
                  <a:pt x="1426960" y="1273283"/>
                  <a:pt x="1435769" y="1269368"/>
                </a:cubicBezTo>
                <a:cubicBezTo>
                  <a:pt x="1451221" y="1262500"/>
                  <a:pt x="1483895" y="1253326"/>
                  <a:pt x="1483895" y="1253326"/>
                </a:cubicBezTo>
                <a:cubicBezTo>
                  <a:pt x="1567125" y="1197840"/>
                  <a:pt x="1438288" y="1282294"/>
                  <a:pt x="1540042" y="1221241"/>
                </a:cubicBezTo>
                <a:cubicBezTo>
                  <a:pt x="1556575" y="1211321"/>
                  <a:pt x="1572127" y="1199852"/>
                  <a:pt x="1588169" y="1189157"/>
                </a:cubicBezTo>
                <a:lnTo>
                  <a:pt x="1612232" y="1173115"/>
                </a:lnTo>
                <a:cubicBezTo>
                  <a:pt x="1649663" y="1116968"/>
                  <a:pt x="1628274" y="1135684"/>
                  <a:pt x="1668379" y="1108947"/>
                </a:cubicBezTo>
                <a:lnTo>
                  <a:pt x="1700463" y="1060820"/>
                </a:lnTo>
                <a:cubicBezTo>
                  <a:pt x="1705810" y="1052799"/>
                  <a:pt x="1713456" y="1045902"/>
                  <a:pt x="1716505" y="1036757"/>
                </a:cubicBezTo>
                <a:lnTo>
                  <a:pt x="1732548" y="988631"/>
                </a:lnTo>
                <a:cubicBezTo>
                  <a:pt x="1736034" y="978173"/>
                  <a:pt x="1737083" y="967005"/>
                  <a:pt x="1740569" y="956547"/>
                </a:cubicBezTo>
                <a:cubicBezTo>
                  <a:pt x="1745122" y="942887"/>
                  <a:pt x="1751264" y="929810"/>
                  <a:pt x="1756611" y="916441"/>
                </a:cubicBezTo>
                <a:cubicBezTo>
                  <a:pt x="1759285" y="897725"/>
                  <a:pt x="1762287" y="879054"/>
                  <a:pt x="1764632" y="860294"/>
                </a:cubicBezTo>
                <a:cubicBezTo>
                  <a:pt x="1767635" y="836270"/>
                  <a:pt x="1768445" y="811948"/>
                  <a:pt x="1772653" y="788105"/>
                </a:cubicBezTo>
                <a:cubicBezTo>
                  <a:pt x="1776485" y="766393"/>
                  <a:pt x="1783348" y="745326"/>
                  <a:pt x="1788695" y="723936"/>
                </a:cubicBezTo>
                <a:cubicBezTo>
                  <a:pt x="1790746" y="715734"/>
                  <a:pt x="1792935" y="707435"/>
                  <a:pt x="1796716" y="699873"/>
                </a:cubicBezTo>
                <a:cubicBezTo>
                  <a:pt x="1826976" y="639354"/>
                  <a:pt x="1811366" y="680251"/>
                  <a:pt x="1836821" y="635705"/>
                </a:cubicBezTo>
                <a:cubicBezTo>
                  <a:pt x="1842753" y="625323"/>
                  <a:pt x="1848153" y="614611"/>
                  <a:pt x="1852863" y="603620"/>
                </a:cubicBezTo>
                <a:cubicBezTo>
                  <a:pt x="1856193" y="595849"/>
                  <a:pt x="1858561" y="587687"/>
                  <a:pt x="1860884" y="579557"/>
                </a:cubicBezTo>
                <a:cubicBezTo>
                  <a:pt x="1863912" y="568957"/>
                  <a:pt x="1863975" y="557333"/>
                  <a:pt x="1868905" y="547473"/>
                </a:cubicBezTo>
                <a:cubicBezTo>
                  <a:pt x="1872287" y="540709"/>
                  <a:pt x="1879600" y="536778"/>
                  <a:pt x="1884948" y="531431"/>
                </a:cubicBezTo>
                <a:lnTo>
                  <a:pt x="1917032" y="435178"/>
                </a:lnTo>
                <a:cubicBezTo>
                  <a:pt x="1924004" y="414262"/>
                  <a:pt x="1927727" y="392399"/>
                  <a:pt x="1933074" y="371010"/>
                </a:cubicBezTo>
                <a:cubicBezTo>
                  <a:pt x="1937175" y="354605"/>
                  <a:pt x="1943769" y="338926"/>
                  <a:pt x="1949116" y="322884"/>
                </a:cubicBezTo>
                <a:cubicBezTo>
                  <a:pt x="1952897" y="311540"/>
                  <a:pt x="1958208" y="300529"/>
                  <a:pt x="1965158" y="290799"/>
                </a:cubicBezTo>
                <a:cubicBezTo>
                  <a:pt x="1971751" y="281568"/>
                  <a:pt x="1981959" y="275450"/>
                  <a:pt x="1989221" y="266736"/>
                </a:cubicBezTo>
                <a:cubicBezTo>
                  <a:pt x="1995392" y="259330"/>
                  <a:pt x="1999092" y="250079"/>
                  <a:pt x="2005263" y="242673"/>
                </a:cubicBezTo>
                <a:cubicBezTo>
                  <a:pt x="2012525" y="233959"/>
                  <a:pt x="2022065" y="227324"/>
                  <a:pt x="2029327" y="218610"/>
                </a:cubicBezTo>
                <a:cubicBezTo>
                  <a:pt x="2035498" y="211204"/>
                  <a:pt x="2038552" y="201364"/>
                  <a:pt x="2045369" y="194547"/>
                </a:cubicBezTo>
                <a:cubicBezTo>
                  <a:pt x="2052186" y="187730"/>
                  <a:pt x="2061904" y="184527"/>
                  <a:pt x="2069432" y="178505"/>
                </a:cubicBezTo>
                <a:cubicBezTo>
                  <a:pt x="2075337" y="173781"/>
                  <a:pt x="2079182" y="166657"/>
                  <a:pt x="2085474" y="162462"/>
                </a:cubicBezTo>
                <a:cubicBezTo>
                  <a:pt x="2095423" y="155829"/>
                  <a:pt x="2107828" y="153370"/>
                  <a:pt x="2117558" y="146420"/>
                </a:cubicBezTo>
                <a:cubicBezTo>
                  <a:pt x="2126789" y="139827"/>
                  <a:pt x="2132907" y="129619"/>
                  <a:pt x="2141621" y="122357"/>
                </a:cubicBezTo>
                <a:cubicBezTo>
                  <a:pt x="2149027" y="116186"/>
                  <a:pt x="2158156" y="112337"/>
                  <a:pt x="2165684" y="106315"/>
                </a:cubicBezTo>
                <a:cubicBezTo>
                  <a:pt x="2171589" y="101591"/>
                  <a:pt x="2174963" y="93655"/>
                  <a:pt x="2181727" y="90273"/>
                </a:cubicBezTo>
                <a:cubicBezTo>
                  <a:pt x="2191587" y="85343"/>
                  <a:pt x="2203116" y="84926"/>
                  <a:pt x="2213811" y="82252"/>
                </a:cubicBezTo>
                <a:cubicBezTo>
                  <a:pt x="2229853" y="71557"/>
                  <a:pt x="2243646" y="56265"/>
                  <a:pt x="2261937" y="50168"/>
                </a:cubicBezTo>
                <a:cubicBezTo>
                  <a:pt x="2376303" y="12046"/>
                  <a:pt x="2257292" y="50349"/>
                  <a:pt x="2342148" y="26105"/>
                </a:cubicBezTo>
                <a:cubicBezTo>
                  <a:pt x="2417406" y="4603"/>
                  <a:pt x="2296226" y="34528"/>
                  <a:pt x="2406316" y="10062"/>
                </a:cubicBezTo>
                <a:cubicBezTo>
                  <a:pt x="2417077" y="7670"/>
                  <a:pt x="2427395" y="2688"/>
                  <a:pt x="2438400" y="2041"/>
                </a:cubicBezTo>
                <a:cubicBezTo>
                  <a:pt x="2473098" y="0"/>
                  <a:pt x="2507916" y="2041"/>
                  <a:pt x="2542674" y="2041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2" name="フリーフォーム 31"/>
          <p:cNvSpPr/>
          <p:nvPr/>
        </p:nvSpPr>
        <p:spPr bwMode="auto">
          <a:xfrm>
            <a:off x="296779" y="2928934"/>
            <a:ext cx="2574758" cy="1071570"/>
          </a:xfrm>
          <a:custGeom>
            <a:avLst/>
            <a:gdLst>
              <a:gd name="connsiteX0" fmla="*/ 0 w 2574758"/>
              <a:gd name="connsiteY0" fmla="*/ 0 h 1282077"/>
              <a:gd name="connsiteX1" fmla="*/ 40105 w 2574758"/>
              <a:gd name="connsiteY1" fmla="*/ 8021 h 1282077"/>
              <a:gd name="connsiteX2" fmla="*/ 64168 w 2574758"/>
              <a:gd name="connsiteY2" fmla="*/ 16042 h 1282077"/>
              <a:gd name="connsiteX3" fmla="*/ 152400 w 2574758"/>
              <a:gd name="connsiteY3" fmla="*/ 32084 h 1282077"/>
              <a:gd name="connsiteX4" fmla="*/ 224589 w 2574758"/>
              <a:gd name="connsiteY4" fmla="*/ 48126 h 1282077"/>
              <a:gd name="connsiteX5" fmla="*/ 272716 w 2574758"/>
              <a:gd name="connsiteY5" fmla="*/ 64168 h 1282077"/>
              <a:gd name="connsiteX6" fmla="*/ 296779 w 2574758"/>
              <a:gd name="connsiteY6" fmla="*/ 72189 h 1282077"/>
              <a:gd name="connsiteX7" fmla="*/ 320842 w 2574758"/>
              <a:gd name="connsiteY7" fmla="*/ 88232 h 1282077"/>
              <a:gd name="connsiteX8" fmla="*/ 368968 w 2574758"/>
              <a:gd name="connsiteY8" fmla="*/ 104274 h 1282077"/>
              <a:gd name="connsiteX9" fmla="*/ 425116 w 2574758"/>
              <a:gd name="connsiteY9" fmla="*/ 120316 h 1282077"/>
              <a:gd name="connsiteX10" fmla="*/ 449179 w 2574758"/>
              <a:gd name="connsiteY10" fmla="*/ 136358 h 1282077"/>
              <a:gd name="connsiteX11" fmla="*/ 505326 w 2574758"/>
              <a:gd name="connsiteY11" fmla="*/ 152400 h 1282077"/>
              <a:gd name="connsiteX12" fmla="*/ 537410 w 2574758"/>
              <a:gd name="connsiteY12" fmla="*/ 168442 h 1282077"/>
              <a:gd name="connsiteX13" fmla="*/ 609600 w 2574758"/>
              <a:gd name="connsiteY13" fmla="*/ 200526 h 1282077"/>
              <a:gd name="connsiteX14" fmla="*/ 649705 w 2574758"/>
              <a:gd name="connsiteY14" fmla="*/ 224589 h 1282077"/>
              <a:gd name="connsiteX15" fmla="*/ 681789 w 2574758"/>
              <a:gd name="connsiteY15" fmla="*/ 232610 h 1282077"/>
              <a:gd name="connsiteX16" fmla="*/ 721895 w 2574758"/>
              <a:gd name="connsiteY16" fmla="*/ 248653 h 1282077"/>
              <a:gd name="connsiteX17" fmla="*/ 745958 w 2574758"/>
              <a:gd name="connsiteY17" fmla="*/ 264695 h 1282077"/>
              <a:gd name="connsiteX18" fmla="*/ 778042 w 2574758"/>
              <a:gd name="connsiteY18" fmla="*/ 280737 h 1282077"/>
              <a:gd name="connsiteX19" fmla="*/ 858253 w 2574758"/>
              <a:gd name="connsiteY19" fmla="*/ 352926 h 1282077"/>
              <a:gd name="connsiteX20" fmla="*/ 890337 w 2574758"/>
              <a:gd name="connsiteY20" fmla="*/ 401053 h 1282077"/>
              <a:gd name="connsiteX21" fmla="*/ 938463 w 2574758"/>
              <a:gd name="connsiteY21" fmla="*/ 449179 h 1282077"/>
              <a:gd name="connsiteX22" fmla="*/ 946484 w 2574758"/>
              <a:gd name="connsiteY22" fmla="*/ 473242 h 1282077"/>
              <a:gd name="connsiteX23" fmla="*/ 970547 w 2574758"/>
              <a:gd name="connsiteY23" fmla="*/ 497305 h 1282077"/>
              <a:gd name="connsiteX24" fmla="*/ 994610 w 2574758"/>
              <a:gd name="connsiteY24" fmla="*/ 529389 h 1282077"/>
              <a:gd name="connsiteX25" fmla="*/ 1002632 w 2574758"/>
              <a:gd name="connsiteY25" fmla="*/ 553453 h 1282077"/>
              <a:gd name="connsiteX26" fmla="*/ 1042737 w 2574758"/>
              <a:gd name="connsiteY26" fmla="*/ 609600 h 1282077"/>
              <a:gd name="connsiteX27" fmla="*/ 1074821 w 2574758"/>
              <a:gd name="connsiteY27" fmla="*/ 665747 h 1282077"/>
              <a:gd name="connsiteX28" fmla="*/ 1082842 w 2574758"/>
              <a:gd name="connsiteY28" fmla="*/ 689810 h 1282077"/>
              <a:gd name="connsiteX29" fmla="*/ 1098884 w 2574758"/>
              <a:gd name="connsiteY29" fmla="*/ 721895 h 1282077"/>
              <a:gd name="connsiteX30" fmla="*/ 1106905 w 2574758"/>
              <a:gd name="connsiteY30" fmla="*/ 745958 h 1282077"/>
              <a:gd name="connsiteX31" fmla="*/ 1138989 w 2574758"/>
              <a:gd name="connsiteY31" fmla="*/ 802105 h 1282077"/>
              <a:gd name="connsiteX32" fmla="*/ 1147010 w 2574758"/>
              <a:gd name="connsiteY32" fmla="*/ 826168 h 1282077"/>
              <a:gd name="connsiteX33" fmla="*/ 1179095 w 2574758"/>
              <a:gd name="connsiteY33" fmla="*/ 874295 h 1282077"/>
              <a:gd name="connsiteX34" fmla="*/ 1211179 w 2574758"/>
              <a:gd name="connsiteY34" fmla="*/ 946484 h 1282077"/>
              <a:gd name="connsiteX35" fmla="*/ 1219200 w 2574758"/>
              <a:gd name="connsiteY35" fmla="*/ 978568 h 1282077"/>
              <a:gd name="connsiteX36" fmla="*/ 1299410 w 2574758"/>
              <a:gd name="connsiteY36" fmla="*/ 1074821 h 1282077"/>
              <a:gd name="connsiteX37" fmla="*/ 1323474 w 2574758"/>
              <a:gd name="connsiteY37" fmla="*/ 1090863 h 1282077"/>
              <a:gd name="connsiteX38" fmla="*/ 1371600 w 2574758"/>
              <a:gd name="connsiteY38" fmla="*/ 1122947 h 1282077"/>
              <a:gd name="connsiteX39" fmla="*/ 1451810 w 2574758"/>
              <a:gd name="connsiteY39" fmla="*/ 1179095 h 1282077"/>
              <a:gd name="connsiteX40" fmla="*/ 1475874 w 2574758"/>
              <a:gd name="connsiteY40" fmla="*/ 1187116 h 1282077"/>
              <a:gd name="connsiteX41" fmla="*/ 1588168 w 2574758"/>
              <a:gd name="connsiteY41" fmla="*/ 1227221 h 1282077"/>
              <a:gd name="connsiteX42" fmla="*/ 1612232 w 2574758"/>
              <a:gd name="connsiteY42" fmla="*/ 1235242 h 1282077"/>
              <a:gd name="connsiteX43" fmla="*/ 1732547 w 2574758"/>
              <a:gd name="connsiteY43" fmla="*/ 1251284 h 1282077"/>
              <a:gd name="connsiteX44" fmla="*/ 1788695 w 2574758"/>
              <a:gd name="connsiteY44" fmla="*/ 1259305 h 1282077"/>
              <a:gd name="connsiteX45" fmla="*/ 1812758 w 2574758"/>
              <a:gd name="connsiteY45" fmla="*/ 1267326 h 1282077"/>
              <a:gd name="connsiteX46" fmla="*/ 2518610 w 2574758"/>
              <a:gd name="connsiteY46" fmla="*/ 1267326 h 1282077"/>
              <a:gd name="connsiteX47" fmla="*/ 2574758 w 2574758"/>
              <a:gd name="connsiteY47" fmla="*/ 1259305 h 1282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574758" h="1282077">
                <a:moveTo>
                  <a:pt x="0" y="0"/>
                </a:moveTo>
                <a:cubicBezTo>
                  <a:pt x="13368" y="2674"/>
                  <a:pt x="26879" y="4714"/>
                  <a:pt x="40105" y="8021"/>
                </a:cubicBezTo>
                <a:cubicBezTo>
                  <a:pt x="48307" y="10072"/>
                  <a:pt x="55966" y="13991"/>
                  <a:pt x="64168" y="16042"/>
                </a:cubicBezTo>
                <a:cubicBezTo>
                  <a:pt x="86587" y="21647"/>
                  <a:pt x="130949" y="28509"/>
                  <a:pt x="152400" y="32084"/>
                </a:cubicBezTo>
                <a:cubicBezTo>
                  <a:pt x="221245" y="55032"/>
                  <a:pt x="111661" y="19894"/>
                  <a:pt x="224589" y="48126"/>
                </a:cubicBezTo>
                <a:cubicBezTo>
                  <a:pt x="240994" y="52227"/>
                  <a:pt x="256674" y="58821"/>
                  <a:pt x="272716" y="64168"/>
                </a:cubicBezTo>
                <a:lnTo>
                  <a:pt x="296779" y="72189"/>
                </a:lnTo>
                <a:cubicBezTo>
                  <a:pt x="304800" y="77537"/>
                  <a:pt x="312033" y="84317"/>
                  <a:pt x="320842" y="88232"/>
                </a:cubicBezTo>
                <a:cubicBezTo>
                  <a:pt x="336294" y="95100"/>
                  <a:pt x="352926" y="98927"/>
                  <a:pt x="368968" y="104274"/>
                </a:cubicBezTo>
                <a:cubicBezTo>
                  <a:pt x="403486" y="115780"/>
                  <a:pt x="384834" y="110246"/>
                  <a:pt x="425116" y="120316"/>
                </a:cubicBezTo>
                <a:cubicBezTo>
                  <a:pt x="433137" y="125663"/>
                  <a:pt x="440557" y="132047"/>
                  <a:pt x="449179" y="136358"/>
                </a:cubicBezTo>
                <a:cubicBezTo>
                  <a:pt x="468570" y="146054"/>
                  <a:pt x="484766" y="144690"/>
                  <a:pt x="505326" y="152400"/>
                </a:cubicBezTo>
                <a:cubicBezTo>
                  <a:pt x="516522" y="156598"/>
                  <a:pt x="526484" y="163586"/>
                  <a:pt x="537410" y="168442"/>
                </a:cubicBezTo>
                <a:cubicBezTo>
                  <a:pt x="582032" y="188274"/>
                  <a:pt x="570107" y="178586"/>
                  <a:pt x="609600" y="200526"/>
                </a:cubicBezTo>
                <a:cubicBezTo>
                  <a:pt x="623228" y="208097"/>
                  <a:pt x="635459" y="218257"/>
                  <a:pt x="649705" y="224589"/>
                </a:cubicBezTo>
                <a:cubicBezTo>
                  <a:pt x="659779" y="229066"/>
                  <a:pt x="671331" y="229124"/>
                  <a:pt x="681789" y="232610"/>
                </a:cubicBezTo>
                <a:cubicBezTo>
                  <a:pt x="695449" y="237163"/>
                  <a:pt x="709017" y="242214"/>
                  <a:pt x="721895" y="248653"/>
                </a:cubicBezTo>
                <a:cubicBezTo>
                  <a:pt x="730517" y="252964"/>
                  <a:pt x="737588" y="259912"/>
                  <a:pt x="745958" y="264695"/>
                </a:cubicBezTo>
                <a:cubicBezTo>
                  <a:pt x="756340" y="270627"/>
                  <a:pt x="768788" y="273165"/>
                  <a:pt x="778042" y="280737"/>
                </a:cubicBezTo>
                <a:cubicBezTo>
                  <a:pt x="916548" y="394060"/>
                  <a:pt x="784651" y="303860"/>
                  <a:pt x="858253" y="352926"/>
                </a:cubicBezTo>
                <a:cubicBezTo>
                  <a:pt x="868948" y="368968"/>
                  <a:pt x="876704" y="387420"/>
                  <a:pt x="890337" y="401053"/>
                </a:cubicBezTo>
                <a:lnTo>
                  <a:pt x="938463" y="449179"/>
                </a:lnTo>
                <a:cubicBezTo>
                  <a:pt x="941137" y="457200"/>
                  <a:pt x="941794" y="466207"/>
                  <a:pt x="946484" y="473242"/>
                </a:cubicBezTo>
                <a:cubicBezTo>
                  <a:pt x="952776" y="482680"/>
                  <a:pt x="963165" y="488692"/>
                  <a:pt x="970547" y="497305"/>
                </a:cubicBezTo>
                <a:cubicBezTo>
                  <a:pt x="979247" y="507455"/>
                  <a:pt x="986589" y="518694"/>
                  <a:pt x="994610" y="529389"/>
                </a:cubicBezTo>
                <a:cubicBezTo>
                  <a:pt x="997284" y="537410"/>
                  <a:pt x="998851" y="545890"/>
                  <a:pt x="1002632" y="553453"/>
                </a:cubicBezTo>
                <a:cubicBezTo>
                  <a:pt x="1008933" y="566056"/>
                  <a:pt x="1036681" y="601122"/>
                  <a:pt x="1042737" y="609600"/>
                </a:cubicBezTo>
                <a:cubicBezTo>
                  <a:pt x="1057122" y="629739"/>
                  <a:pt x="1064750" y="642248"/>
                  <a:pt x="1074821" y="665747"/>
                </a:cubicBezTo>
                <a:cubicBezTo>
                  <a:pt x="1078152" y="673518"/>
                  <a:pt x="1079512" y="682039"/>
                  <a:pt x="1082842" y="689810"/>
                </a:cubicBezTo>
                <a:cubicBezTo>
                  <a:pt x="1087552" y="700801"/>
                  <a:pt x="1094174" y="710904"/>
                  <a:pt x="1098884" y="721895"/>
                </a:cubicBezTo>
                <a:cubicBezTo>
                  <a:pt x="1102214" y="729666"/>
                  <a:pt x="1103124" y="738396"/>
                  <a:pt x="1106905" y="745958"/>
                </a:cubicBezTo>
                <a:cubicBezTo>
                  <a:pt x="1147182" y="826512"/>
                  <a:pt x="1096803" y="703670"/>
                  <a:pt x="1138989" y="802105"/>
                </a:cubicBezTo>
                <a:cubicBezTo>
                  <a:pt x="1142320" y="809876"/>
                  <a:pt x="1142904" y="818777"/>
                  <a:pt x="1147010" y="826168"/>
                </a:cubicBezTo>
                <a:cubicBezTo>
                  <a:pt x="1156374" y="843022"/>
                  <a:pt x="1172998" y="856004"/>
                  <a:pt x="1179095" y="874295"/>
                </a:cubicBezTo>
                <a:cubicBezTo>
                  <a:pt x="1198185" y="931566"/>
                  <a:pt x="1185757" y="908351"/>
                  <a:pt x="1211179" y="946484"/>
                </a:cubicBezTo>
                <a:cubicBezTo>
                  <a:pt x="1213853" y="957179"/>
                  <a:pt x="1214270" y="968708"/>
                  <a:pt x="1219200" y="978568"/>
                </a:cubicBezTo>
                <a:cubicBezTo>
                  <a:pt x="1233996" y="1008161"/>
                  <a:pt x="1272800" y="1057082"/>
                  <a:pt x="1299410" y="1074821"/>
                </a:cubicBezTo>
                <a:cubicBezTo>
                  <a:pt x="1307431" y="1080168"/>
                  <a:pt x="1316068" y="1084691"/>
                  <a:pt x="1323474" y="1090863"/>
                </a:cubicBezTo>
                <a:cubicBezTo>
                  <a:pt x="1363531" y="1124243"/>
                  <a:pt x="1329311" y="1108851"/>
                  <a:pt x="1371600" y="1122947"/>
                </a:cubicBezTo>
                <a:cubicBezTo>
                  <a:pt x="1419108" y="1158578"/>
                  <a:pt x="1392561" y="1139594"/>
                  <a:pt x="1451810" y="1179095"/>
                </a:cubicBezTo>
                <a:cubicBezTo>
                  <a:pt x="1458845" y="1183785"/>
                  <a:pt x="1467853" y="1184442"/>
                  <a:pt x="1475874" y="1187116"/>
                </a:cubicBezTo>
                <a:cubicBezTo>
                  <a:pt x="1544410" y="1238518"/>
                  <a:pt x="1464991" y="1186164"/>
                  <a:pt x="1588168" y="1227221"/>
                </a:cubicBezTo>
                <a:cubicBezTo>
                  <a:pt x="1596189" y="1229895"/>
                  <a:pt x="1603978" y="1233408"/>
                  <a:pt x="1612232" y="1235242"/>
                </a:cubicBezTo>
                <a:cubicBezTo>
                  <a:pt x="1651572" y="1243984"/>
                  <a:pt x="1692827" y="1246319"/>
                  <a:pt x="1732547" y="1251284"/>
                </a:cubicBezTo>
                <a:cubicBezTo>
                  <a:pt x="1751307" y="1253629"/>
                  <a:pt x="1769979" y="1256631"/>
                  <a:pt x="1788695" y="1259305"/>
                </a:cubicBezTo>
                <a:cubicBezTo>
                  <a:pt x="1796716" y="1261979"/>
                  <a:pt x="1804315" y="1266882"/>
                  <a:pt x="1812758" y="1267326"/>
                </a:cubicBezTo>
                <a:cubicBezTo>
                  <a:pt x="2093023" y="1282077"/>
                  <a:pt x="2215091" y="1273053"/>
                  <a:pt x="2518610" y="1267326"/>
                </a:cubicBezTo>
                <a:lnTo>
                  <a:pt x="2574758" y="1259305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3" name="フリーフォーム 32"/>
          <p:cNvSpPr/>
          <p:nvPr/>
        </p:nvSpPr>
        <p:spPr bwMode="auto">
          <a:xfrm>
            <a:off x="481263" y="4572008"/>
            <a:ext cx="2374108" cy="104273"/>
          </a:xfrm>
          <a:custGeom>
            <a:avLst/>
            <a:gdLst>
              <a:gd name="connsiteX0" fmla="*/ 0 w 2374108"/>
              <a:gd name="connsiteY0" fmla="*/ 88231 h 104273"/>
              <a:gd name="connsiteX1" fmla="*/ 88232 w 2374108"/>
              <a:gd name="connsiteY1" fmla="*/ 64168 h 104273"/>
              <a:gd name="connsiteX2" fmla="*/ 152400 w 2374108"/>
              <a:gd name="connsiteY2" fmla="*/ 48126 h 104273"/>
              <a:gd name="connsiteX3" fmla="*/ 441158 w 2374108"/>
              <a:gd name="connsiteY3" fmla="*/ 40105 h 104273"/>
              <a:gd name="connsiteX4" fmla="*/ 473242 w 2374108"/>
              <a:gd name="connsiteY4" fmla="*/ 32084 h 104273"/>
              <a:gd name="connsiteX5" fmla="*/ 497305 w 2374108"/>
              <a:gd name="connsiteY5" fmla="*/ 24063 h 104273"/>
              <a:gd name="connsiteX6" fmla="*/ 537411 w 2374108"/>
              <a:gd name="connsiteY6" fmla="*/ 16042 h 104273"/>
              <a:gd name="connsiteX7" fmla="*/ 569495 w 2374108"/>
              <a:gd name="connsiteY7" fmla="*/ 8021 h 104273"/>
              <a:gd name="connsiteX8" fmla="*/ 962526 w 2374108"/>
              <a:gd name="connsiteY8" fmla="*/ 0 h 104273"/>
              <a:gd name="connsiteX9" fmla="*/ 1331495 w 2374108"/>
              <a:gd name="connsiteY9" fmla="*/ 16042 h 104273"/>
              <a:gd name="connsiteX10" fmla="*/ 1355558 w 2374108"/>
              <a:gd name="connsiteY10" fmla="*/ 24063 h 104273"/>
              <a:gd name="connsiteX11" fmla="*/ 1459832 w 2374108"/>
              <a:gd name="connsiteY11" fmla="*/ 48126 h 104273"/>
              <a:gd name="connsiteX12" fmla="*/ 1515979 w 2374108"/>
              <a:gd name="connsiteY12" fmla="*/ 72189 h 104273"/>
              <a:gd name="connsiteX13" fmla="*/ 1548063 w 2374108"/>
              <a:gd name="connsiteY13" fmla="*/ 80210 h 104273"/>
              <a:gd name="connsiteX14" fmla="*/ 1740569 w 2374108"/>
              <a:gd name="connsiteY14" fmla="*/ 88231 h 104273"/>
              <a:gd name="connsiteX15" fmla="*/ 2037348 w 2374108"/>
              <a:gd name="connsiteY15" fmla="*/ 104273 h 104273"/>
              <a:gd name="connsiteX16" fmla="*/ 2229853 w 2374108"/>
              <a:gd name="connsiteY16" fmla="*/ 96252 h 104273"/>
              <a:gd name="connsiteX17" fmla="*/ 2318084 w 2374108"/>
              <a:gd name="connsiteY17" fmla="*/ 88231 h 10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374108" h="104273">
                <a:moveTo>
                  <a:pt x="0" y="88231"/>
                </a:moveTo>
                <a:cubicBezTo>
                  <a:pt x="56687" y="76894"/>
                  <a:pt x="27171" y="84521"/>
                  <a:pt x="88232" y="64168"/>
                </a:cubicBezTo>
                <a:cubicBezTo>
                  <a:pt x="109148" y="57196"/>
                  <a:pt x="131011" y="53473"/>
                  <a:pt x="152400" y="48126"/>
                </a:cubicBezTo>
                <a:cubicBezTo>
                  <a:pt x="245815" y="24772"/>
                  <a:pt x="344905" y="42779"/>
                  <a:pt x="441158" y="40105"/>
                </a:cubicBezTo>
                <a:cubicBezTo>
                  <a:pt x="451853" y="37431"/>
                  <a:pt x="462642" y="35112"/>
                  <a:pt x="473242" y="32084"/>
                </a:cubicBezTo>
                <a:cubicBezTo>
                  <a:pt x="481372" y="29761"/>
                  <a:pt x="489103" y="26114"/>
                  <a:pt x="497305" y="24063"/>
                </a:cubicBezTo>
                <a:cubicBezTo>
                  <a:pt x="510531" y="20756"/>
                  <a:pt x="524102" y="18999"/>
                  <a:pt x="537411" y="16042"/>
                </a:cubicBezTo>
                <a:cubicBezTo>
                  <a:pt x="548172" y="13651"/>
                  <a:pt x="558479" y="8437"/>
                  <a:pt x="569495" y="8021"/>
                </a:cubicBezTo>
                <a:cubicBezTo>
                  <a:pt x="700439" y="3080"/>
                  <a:pt x="831516" y="2674"/>
                  <a:pt x="962526" y="0"/>
                </a:cubicBezTo>
                <a:cubicBezTo>
                  <a:pt x="1008726" y="1283"/>
                  <a:pt x="1230655" y="528"/>
                  <a:pt x="1331495" y="16042"/>
                </a:cubicBezTo>
                <a:cubicBezTo>
                  <a:pt x="1339852" y="17328"/>
                  <a:pt x="1347356" y="22012"/>
                  <a:pt x="1355558" y="24063"/>
                </a:cubicBezTo>
                <a:cubicBezTo>
                  <a:pt x="1381771" y="30616"/>
                  <a:pt x="1439868" y="38144"/>
                  <a:pt x="1459832" y="48126"/>
                </a:cubicBezTo>
                <a:cubicBezTo>
                  <a:pt x="1488351" y="62386"/>
                  <a:pt x="1488441" y="64321"/>
                  <a:pt x="1515979" y="72189"/>
                </a:cubicBezTo>
                <a:cubicBezTo>
                  <a:pt x="1526579" y="75217"/>
                  <a:pt x="1537067" y="79425"/>
                  <a:pt x="1548063" y="80210"/>
                </a:cubicBezTo>
                <a:cubicBezTo>
                  <a:pt x="1612124" y="84786"/>
                  <a:pt x="1676408" y="85379"/>
                  <a:pt x="1740569" y="88231"/>
                </a:cubicBezTo>
                <a:lnTo>
                  <a:pt x="2037348" y="104273"/>
                </a:lnTo>
                <a:cubicBezTo>
                  <a:pt x="2101516" y="101599"/>
                  <a:pt x="2165754" y="100258"/>
                  <a:pt x="2229853" y="96252"/>
                </a:cubicBezTo>
                <a:cubicBezTo>
                  <a:pt x="2374108" y="87236"/>
                  <a:pt x="2245626" y="88231"/>
                  <a:pt x="2318084" y="88231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graphicFrame>
        <p:nvGraphicFramePr>
          <p:cNvPr id="2049" name="Object 1"/>
          <p:cNvGraphicFramePr>
            <a:graphicFrameLocks noChangeAspect="1"/>
          </p:cNvGraphicFramePr>
          <p:nvPr/>
        </p:nvGraphicFramePr>
        <p:xfrm>
          <a:off x="3143240" y="2866910"/>
          <a:ext cx="5214974" cy="347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数式" r:id="rId4" imgW="3619440" imgH="241200" progId="Equation.3">
                  <p:embed/>
                </p:oleObj>
              </mc:Choice>
              <mc:Fallback>
                <p:oleObj name="数式" r:id="rId4" imgW="3619440" imgH="2412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40" y="2866910"/>
                        <a:ext cx="5214974" cy="3477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143240" y="3724280"/>
          <a:ext cx="5214938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数式" r:id="rId6" imgW="3619440" imgH="241200" progId="Equation.3">
                  <p:embed/>
                </p:oleObj>
              </mc:Choice>
              <mc:Fallback>
                <p:oleObj name="数式" r:id="rId6" imgW="361944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40" y="3724280"/>
                        <a:ext cx="5214938" cy="347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3143240" y="2152643"/>
          <a:ext cx="2451100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数式" r:id="rId8" imgW="1701720" imgH="241200" progId="Equation.3">
                  <p:embed/>
                </p:oleObj>
              </mc:Choice>
              <mc:Fallback>
                <p:oleObj name="数式" r:id="rId8" imgW="1701720" imgH="241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40" y="2152643"/>
                        <a:ext cx="2451100" cy="347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3143240" y="4500570"/>
          <a:ext cx="2451100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数式" r:id="rId10" imgW="1701720" imgH="241200" progId="Equation.3">
                  <p:embed/>
                </p:oleObj>
              </mc:Choice>
              <mc:Fallback>
                <p:oleObj name="数式" r:id="rId10" imgW="1701720" imgH="241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40" y="4500570"/>
                        <a:ext cx="2451100" cy="347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6786578" y="285728"/>
          <a:ext cx="1995487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数式" r:id="rId12" imgW="1384200" imgH="241200" progId="Equation.3">
                  <p:embed/>
                </p:oleObj>
              </mc:Choice>
              <mc:Fallback>
                <p:oleObj name="数式" r:id="rId12" imgW="1384200" imgH="2412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lum bright="100000"/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6578" y="285728"/>
                        <a:ext cx="1995487" cy="347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4" name="Object 6"/>
          <p:cNvGraphicFramePr>
            <a:graphicFrameLocks noChangeAspect="1"/>
          </p:cNvGraphicFramePr>
          <p:nvPr/>
        </p:nvGraphicFramePr>
        <p:xfrm>
          <a:off x="6786578" y="714356"/>
          <a:ext cx="750888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数式" r:id="rId14" imgW="520560" imgH="241200" progId="Equation.3">
                  <p:embed/>
                </p:oleObj>
              </mc:Choice>
              <mc:Fallback>
                <p:oleObj name="数式" r:id="rId14" imgW="520560" imgH="2412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lum bright="100000"/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6578" y="714356"/>
                        <a:ext cx="750888" cy="347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7" name="直線コネクタ 56"/>
          <p:cNvCxnSpPr/>
          <p:nvPr/>
        </p:nvCxnSpPr>
        <p:spPr bwMode="auto">
          <a:xfrm>
            <a:off x="4572000" y="3214686"/>
            <a:ext cx="1000132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直線コネクタ 58"/>
          <p:cNvCxnSpPr/>
          <p:nvPr/>
        </p:nvCxnSpPr>
        <p:spPr bwMode="auto">
          <a:xfrm>
            <a:off x="4572000" y="4070354"/>
            <a:ext cx="1000132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直線コネクタ 59"/>
          <p:cNvCxnSpPr/>
          <p:nvPr/>
        </p:nvCxnSpPr>
        <p:spPr bwMode="auto">
          <a:xfrm>
            <a:off x="7286644" y="4070354"/>
            <a:ext cx="1000132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直線コネクタ 60"/>
          <p:cNvCxnSpPr/>
          <p:nvPr/>
        </p:nvCxnSpPr>
        <p:spPr bwMode="auto">
          <a:xfrm>
            <a:off x="7286644" y="3214686"/>
            <a:ext cx="1000132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正方形/長方形 35"/>
          <p:cNvSpPr/>
          <p:nvPr/>
        </p:nvSpPr>
        <p:spPr bwMode="auto">
          <a:xfrm>
            <a:off x="7964280" y="4052621"/>
            <a:ext cx="214314" cy="214314"/>
          </a:xfrm>
          <a:prstGeom prst="rect">
            <a:avLst/>
          </a:prstGeom>
          <a:solidFill>
            <a:schemeClr val="accent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4" name="正方形/長方形 33"/>
          <p:cNvSpPr/>
          <p:nvPr/>
        </p:nvSpPr>
        <p:spPr bwMode="auto">
          <a:xfrm>
            <a:off x="3557578" y="4023817"/>
            <a:ext cx="214314" cy="214314"/>
          </a:xfrm>
          <a:prstGeom prst="rect">
            <a:avLst/>
          </a:prstGeom>
          <a:solidFill>
            <a:schemeClr val="accent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2" name="正方形/長方形 31"/>
          <p:cNvSpPr/>
          <p:nvPr/>
        </p:nvSpPr>
        <p:spPr bwMode="auto">
          <a:xfrm>
            <a:off x="1000100" y="3698710"/>
            <a:ext cx="3286148" cy="310242"/>
          </a:xfrm>
          <a:prstGeom prst="rect">
            <a:avLst/>
          </a:prstGeom>
          <a:solidFill>
            <a:schemeClr val="accent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3" name="正方形/長方形 32"/>
          <p:cNvSpPr/>
          <p:nvPr/>
        </p:nvSpPr>
        <p:spPr bwMode="auto">
          <a:xfrm>
            <a:off x="5429256" y="3690262"/>
            <a:ext cx="3286148" cy="310242"/>
          </a:xfrm>
          <a:prstGeom prst="rect">
            <a:avLst/>
          </a:prstGeom>
          <a:solidFill>
            <a:schemeClr val="accent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 bwMode="auto">
          <a:xfrm>
            <a:off x="6040114" y="3150518"/>
            <a:ext cx="285752" cy="285752"/>
          </a:xfrm>
          <a:prstGeom prst="rect">
            <a:avLst/>
          </a:prstGeom>
          <a:solidFill>
            <a:schemeClr val="accent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 bwMode="auto">
          <a:xfrm>
            <a:off x="1643042" y="3150518"/>
            <a:ext cx="285752" cy="285752"/>
          </a:xfrm>
          <a:prstGeom prst="rect">
            <a:avLst/>
          </a:prstGeom>
          <a:solidFill>
            <a:schemeClr val="accent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 bwMode="auto">
          <a:xfrm>
            <a:off x="4929190" y="2039594"/>
            <a:ext cx="3714776" cy="1118507"/>
          </a:xfrm>
          <a:prstGeom prst="rect">
            <a:avLst/>
          </a:prstGeom>
          <a:solidFill>
            <a:schemeClr val="accent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 bwMode="auto">
          <a:xfrm>
            <a:off x="500034" y="2055636"/>
            <a:ext cx="3786214" cy="1118507"/>
          </a:xfrm>
          <a:prstGeom prst="rect">
            <a:avLst/>
          </a:prstGeom>
          <a:solidFill>
            <a:schemeClr val="accent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Algorithm</a:t>
            </a:r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5720" y="1570024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Alpha expansion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572000" y="1570024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Hierarchical graph cut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617976" y="1998652"/>
            <a:ext cx="397095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9875" indent="-269875">
              <a:buFont typeface="+mj-lt"/>
              <a:buAutoNum type="arabicPeriod"/>
            </a:pPr>
            <a:r>
              <a:rPr kumimoji="1" lang="en-US" altLang="ja-JP" dirty="0" smtClean="0"/>
              <a:t>A = {{0}, {32}, {16}, {48},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{8, 40}, {24, 56},</a:t>
            </a:r>
            <a:br>
              <a:rPr lang="en-US" altLang="ja-JP" dirty="0" smtClean="0"/>
            </a:br>
            <a:r>
              <a:rPr lang="en-US" altLang="ja-JP" dirty="0" smtClean="0"/>
              <a:t>{4, 20, 36, 52}, {12, 28, 44, 60}, ...,</a:t>
            </a:r>
            <a:br>
              <a:rPr lang="en-US" altLang="ja-JP" dirty="0" smtClean="0"/>
            </a:br>
            <a:r>
              <a:rPr lang="en-US" altLang="ja-JP" dirty="0" smtClean="0"/>
              <a:t>{3, 7, 11, ..., 63}}</a:t>
            </a:r>
          </a:p>
          <a:p>
            <a:pPr marL="269875" indent="-269875">
              <a:buFont typeface="+mj-lt"/>
              <a:buAutoNum type="arabicPeriod"/>
            </a:pPr>
            <a:r>
              <a:rPr kumimoji="1" lang="en-US" altLang="ja-JP" dirty="0" smtClean="0"/>
              <a:t>for </a:t>
            </a:r>
            <a:r>
              <a:rPr kumimoji="1" lang="en-US" altLang="ja-JP" dirty="0" err="1" smtClean="0"/>
              <a:t>i</a:t>
            </a:r>
            <a:r>
              <a:rPr kumimoji="1" lang="en-US" altLang="ja-JP" dirty="0" smtClean="0"/>
              <a:t> = 0 to 11 do</a:t>
            </a:r>
          </a:p>
          <a:p>
            <a:pPr marL="522288" lvl="1" indent="-342900">
              <a:buFont typeface="+mj-lt"/>
              <a:buAutoNum type="alphaLcPeriod"/>
            </a:pPr>
            <a:r>
              <a:rPr lang="en-US" altLang="ja-JP" dirty="0" smtClean="0"/>
              <a:t>for all </a:t>
            </a:r>
            <a:r>
              <a:rPr lang="en-US" altLang="ja-JP" dirty="0" err="1" smtClean="0"/>
              <a:t>nodes&amp;edges</a:t>
            </a:r>
            <a:r>
              <a:rPr lang="en-US" altLang="ja-JP" dirty="0" smtClean="0"/>
              <a:t> do</a:t>
            </a:r>
          </a:p>
          <a:p>
            <a:pPr marL="719138" lvl="2" indent="-269875">
              <a:buFont typeface="+mj-lt"/>
              <a:buAutoNum type="romanUcPeriod"/>
            </a:pPr>
            <a:r>
              <a:rPr kumimoji="1" lang="en-US" altLang="ja-JP" dirty="0" smtClean="0"/>
              <a:t> </a:t>
            </a:r>
          </a:p>
          <a:p>
            <a:pPr marL="792163" lvl="2" indent="-342900">
              <a:buFont typeface="+mj-lt"/>
              <a:buAutoNum type="romanUcPeriod"/>
            </a:pPr>
            <a:r>
              <a:rPr lang="en-US" altLang="ja-JP" dirty="0" smtClean="0"/>
              <a:t>add </a:t>
            </a:r>
            <a:r>
              <a:rPr lang="en-US" altLang="ja-JP" dirty="0" err="1" smtClean="0"/>
              <a:t>nodes&amp;edges</a:t>
            </a:r>
            <a:r>
              <a:rPr lang="en-US" altLang="ja-JP" dirty="0" smtClean="0"/>
              <a:t> using    &amp;</a:t>
            </a:r>
          </a:p>
          <a:p>
            <a:pPr marL="449263" lvl="1" indent="-269875">
              <a:buFont typeface="+mj-lt"/>
              <a:buAutoNum type="alphaLcPeriod"/>
            </a:pPr>
            <a:r>
              <a:rPr lang="en-US" altLang="ja-JP" dirty="0" smtClean="0"/>
              <a:t>solve max-flow/min-cut problem</a:t>
            </a:r>
          </a:p>
          <a:p>
            <a:pPr marL="269875" indent="-269875">
              <a:buFont typeface="+mj-lt"/>
              <a:buAutoNum type="arabicPeriod"/>
            </a:pPr>
            <a:r>
              <a:rPr lang="en-US" altLang="ja-JP" dirty="0" smtClean="0"/>
              <a:t>Iterate 2 until convergence</a:t>
            </a:r>
            <a:endParaRPr kumimoji="1" lang="en-US" altLang="ja-JP" dirty="0" smtClean="0"/>
          </a:p>
        </p:txBody>
      </p:sp>
      <p:graphicFrame>
        <p:nvGraphicFramePr>
          <p:cNvPr id="12" name="オブジェクト 11"/>
          <p:cNvGraphicFramePr>
            <a:graphicFrameLocks noChangeAspect="1"/>
          </p:cNvGraphicFramePr>
          <p:nvPr/>
        </p:nvGraphicFramePr>
        <p:xfrm>
          <a:off x="5429256" y="3643314"/>
          <a:ext cx="2286016" cy="408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数式" r:id="rId4" imgW="1562040" imgH="279360" progId="Equation.3">
                  <p:embed/>
                </p:oleObj>
              </mc:Choice>
              <mc:Fallback>
                <p:oleObj name="数式" r:id="rId4" imgW="1562040" imgH="27936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6" y="3643314"/>
                        <a:ext cx="2286016" cy="4088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7923460" y="3945108"/>
          <a:ext cx="298450" cy="35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数式" r:id="rId6" imgW="203040" imgH="241200" progId="Equation.3">
                  <p:embed/>
                </p:oleObj>
              </mc:Choice>
              <mc:Fallback>
                <p:oleObj name="数式" r:id="rId6" imgW="203040" imgH="241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3460" y="3945108"/>
                        <a:ext cx="298450" cy="354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8352088" y="3945108"/>
          <a:ext cx="298450" cy="35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数式" r:id="rId8" imgW="203040" imgH="241200" progId="Equation.3">
                  <p:embed/>
                </p:oleObj>
              </mc:Choice>
              <mc:Fallback>
                <p:oleObj name="数式" r:id="rId8" imgW="203040" imgH="241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52088" y="3945108"/>
                        <a:ext cx="298450" cy="354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テキスト ボックス 15"/>
          <p:cNvSpPr txBox="1"/>
          <p:nvPr/>
        </p:nvSpPr>
        <p:spPr>
          <a:xfrm>
            <a:off x="214282" y="1998652"/>
            <a:ext cx="388311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9875" indent="-269875">
              <a:buFont typeface="+mj-lt"/>
              <a:buAutoNum type="arabicPeriod"/>
            </a:pPr>
            <a:r>
              <a:rPr kumimoji="1" lang="en-US" altLang="ja-JP" dirty="0" smtClean="0"/>
              <a:t>A = {0, 1, 2, ..., 63} 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/>
            </a:r>
            <a:br>
              <a:rPr lang="en-US" altLang="ja-JP" dirty="0" smtClean="0"/>
            </a:br>
            <a:endParaRPr lang="en-US" altLang="ja-JP" dirty="0" smtClean="0"/>
          </a:p>
          <a:p>
            <a:pPr marL="269875" indent="-269875">
              <a:buFont typeface="+mj-lt"/>
              <a:buAutoNum type="arabicPeriod"/>
            </a:pPr>
            <a:r>
              <a:rPr kumimoji="1" lang="en-US" altLang="ja-JP" dirty="0" smtClean="0"/>
              <a:t>for </a:t>
            </a:r>
            <a:r>
              <a:rPr kumimoji="1" lang="en-US" altLang="ja-JP" dirty="0" err="1" smtClean="0"/>
              <a:t>i</a:t>
            </a:r>
            <a:r>
              <a:rPr kumimoji="1" lang="en-US" altLang="ja-JP" dirty="0" smtClean="0"/>
              <a:t> = 0 to 63 do</a:t>
            </a:r>
          </a:p>
          <a:p>
            <a:pPr marL="522288" lvl="1" indent="-342900">
              <a:buFont typeface="+mj-lt"/>
              <a:buAutoNum type="alphaLcPeriod"/>
            </a:pPr>
            <a:r>
              <a:rPr lang="en-US" altLang="ja-JP" dirty="0" smtClean="0"/>
              <a:t>for all </a:t>
            </a:r>
            <a:r>
              <a:rPr lang="en-US" altLang="ja-JP" dirty="0" err="1" smtClean="0"/>
              <a:t>nodes&amp;edges</a:t>
            </a:r>
            <a:r>
              <a:rPr lang="en-US" altLang="ja-JP" dirty="0" smtClean="0"/>
              <a:t> do</a:t>
            </a:r>
          </a:p>
          <a:p>
            <a:pPr marL="719138" lvl="2" indent="-269875">
              <a:buFont typeface="+mj-lt"/>
              <a:buAutoNum type="romanUcPeriod"/>
            </a:pPr>
            <a:r>
              <a:rPr kumimoji="1" lang="en-US" altLang="ja-JP" dirty="0" smtClean="0"/>
              <a:t> </a:t>
            </a:r>
          </a:p>
          <a:p>
            <a:pPr marL="792163" lvl="2" indent="-342900">
              <a:buFont typeface="+mj-lt"/>
              <a:buAutoNum type="romanUcPeriod"/>
            </a:pPr>
            <a:r>
              <a:rPr lang="en-US" altLang="ja-JP" dirty="0" smtClean="0"/>
              <a:t>add </a:t>
            </a:r>
            <a:r>
              <a:rPr lang="en-US" altLang="ja-JP" dirty="0" err="1" smtClean="0"/>
              <a:t>nodes&amp;edges</a:t>
            </a:r>
            <a:r>
              <a:rPr lang="en-US" altLang="ja-JP" dirty="0" smtClean="0"/>
              <a:t> using    &amp;</a:t>
            </a:r>
          </a:p>
          <a:p>
            <a:pPr marL="449263" lvl="1" indent="-269875">
              <a:buFont typeface="+mj-lt"/>
              <a:buAutoNum type="alphaLcPeriod"/>
            </a:pPr>
            <a:r>
              <a:rPr lang="en-US" altLang="ja-JP" dirty="0" smtClean="0"/>
              <a:t>solve max-flow/min-cut problem</a:t>
            </a:r>
          </a:p>
          <a:p>
            <a:pPr marL="269875" indent="-269875">
              <a:buFont typeface="+mj-lt"/>
              <a:buAutoNum type="arabicPeriod"/>
            </a:pPr>
            <a:r>
              <a:rPr lang="en-US" altLang="ja-JP" dirty="0" smtClean="0"/>
              <a:t>Iterate 2 until convergence</a:t>
            </a:r>
            <a:endParaRPr kumimoji="1" lang="en-US" altLang="ja-JP" dirty="0" smtClean="0"/>
          </a:p>
        </p:txBody>
      </p:sp>
      <p:graphicFrame>
        <p:nvGraphicFramePr>
          <p:cNvPr id="17" name="オブジェクト 16"/>
          <p:cNvGraphicFramePr>
            <a:graphicFrameLocks noChangeAspect="1"/>
          </p:cNvGraphicFramePr>
          <p:nvPr/>
        </p:nvGraphicFramePr>
        <p:xfrm>
          <a:off x="1000100" y="3714752"/>
          <a:ext cx="779463" cy="29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数式" r:id="rId10" imgW="533160" imgH="203040" progId="Equation.3">
                  <p:embed/>
                </p:oleObj>
              </mc:Choice>
              <mc:Fallback>
                <p:oleObj name="数式" r:id="rId10" imgW="533160" imgH="2030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00" y="3714752"/>
                        <a:ext cx="779463" cy="296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3"/>
          <p:cNvGraphicFramePr>
            <a:graphicFrameLocks noChangeAspect="1"/>
          </p:cNvGraphicFramePr>
          <p:nvPr/>
        </p:nvGraphicFramePr>
        <p:xfrm>
          <a:off x="3548061" y="4030161"/>
          <a:ext cx="223837" cy="204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数式" r:id="rId12" imgW="152280" imgH="139680" progId="Equation.3">
                  <p:embed/>
                </p:oleObj>
              </mc:Choice>
              <mc:Fallback>
                <p:oleObj name="数式" r:id="rId12" imgW="152280" imgH="1396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8061" y="4030161"/>
                        <a:ext cx="223837" cy="204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4"/>
          <p:cNvGraphicFramePr>
            <a:graphicFrameLocks noChangeAspect="1"/>
          </p:cNvGraphicFramePr>
          <p:nvPr/>
        </p:nvGraphicFramePr>
        <p:xfrm>
          <a:off x="3940230" y="3955556"/>
          <a:ext cx="298450" cy="35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数式" r:id="rId14" imgW="203040" imgH="241200" progId="Equation.3">
                  <p:embed/>
                </p:oleObj>
              </mc:Choice>
              <mc:Fallback>
                <p:oleObj name="数式" r:id="rId14" imgW="203040" imgH="2412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0230" y="3955556"/>
                        <a:ext cx="298450" cy="354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直線コネクタ 20"/>
          <p:cNvCxnSpPr/>
          <p:nvPr/>
        </p:nvCxnSpPr>
        <p:spPr bwMode="auto">
          <a:xfrm>
            <a:off x="214282" y="1568436"/>
            <a:ext cx="4071966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直線コネクタ 22"/>
          <p:cNvCxnSpPr/>
          <p:nvPr/>
        </p:nvCxnSpPr>
        <p:spPr bwMode="auto">
          <a:xfrm>
            <a:off x="214282" y="1997064"/>
            <a:ext cx="4071966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直線コネクタ 23"/>
          <p:cNvCxnSpPr/>
          <p:nvPr/>
        </p:nvCxnSpPr>
        <p:spPr bwMode="auto">
          <a:xfrm>
            <a:off x="214282" y="4857760"/>
            <a:ext cx="4071966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直線コネクタ 24"/>
          <p:cNvCxnSpPr/>
          <p:nvPr/>
        </p:nvCxnSpPr>
        <p:spPr bwMode="auto">
          <a:xfrm>
            <a:off x="4572000" y="1568436"/>
            <a:ext cx="4071966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直線コネクタ 25"/>
          <p:cNvCxnSpPr/>
          <p:nvPr/>
        </p:nvCxnSpPr>
        <p:spPr bwMode="auto">
          <a:xfrm>
            <a:off x="4572000" y="1997064"/>
            <a:ext cx="4071966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直線コネクタ 26"/>
          <p:cNvCxnSpPr/>
          <p:nvPr/>
        </p:nvCxnSpPr>
        <p:spPr bwMode="auto">
          <a:xfrm>
            <a:off x="4572000" y="4857760"/>
            <a:ext cx="4071966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Output of Hierarchical graph cut</a:t>
            </a:r>
            <a:endParaRPr kumimoji="1" lang="ja-JP" alt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7378" y="2336538"/>
            <a:ext cx="1407234" cy="11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9014" y="2336538"/>
            <a:ext cx="1407234" cy="11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7378" y="3593402"/>
            <a:ext cx="1407234" cy="1407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79014" y="3593402"/>
            <a:ext cx="1407234" cy="1407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50650" y="3593402"/>
            <a:ext cx="1407234" cy="1407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22286" y="3593402"/>
            <a:ext cx="1407234" cy="1407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93922" y="3593402"/>
            <a:ext cx="1407234" cy="1407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22286" y="2336538"/>
            <a:ext cx="1407234" cy="11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93922" y="2336538"/>
            <a:ext cx="1407234" cy="11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50650" y="2336538"/>
            <a:ext cx="1407234" cy="11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307378" y="1142984"/>
            <a:ext cx="1407234" cy="112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879014" y="1142984"/>
            <a:ext cx="1407234" cy="112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450650" y="1142984"/>
            <a:ext cx="1407234" cy="112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022286" y="1142984"/>
            <a:ext cx="1407234" cy="112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593922" y="1142984"/>
            <a:ext cx="1407234" cy="112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307378" y="5088219"/>
            <a:ext cx="1407234" cy="105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879014" y="5088219"/>
            <a:ext cx="1407234" cy="105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450650" y="5088219"/>
            <a:ext cx="1407234" cy="105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022286" y="5088219"/>
            <a:ext cx="1407234" cy="105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593922" y="5088219"/>
            <a:ext cx="1407234" cy="105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テキスト ボックス 32"/>
          <p:cNvSpPr txBox="1"/>
          <p:nvPr/>
        </p:nvSpPr>
        <p:spPr>
          <a:xfrm>
            <a:off x="165032" y="1214422"/>
            <a:ext cx="11208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Stereo</a:t>
            </a:r>
          </a:p>
          <a:p>
            <a:pPr algn="ctr"/>
            <a:r>
              <a:rPr lang="en-US" altLang="ja-JP" dirty="0" smtClean="0"/>
              <a:t>matching</a:t>
            </a:r>
          </a:p>
          <a:p>
            <a:pPr algn="ctr"/>
            <a:r>
              <a:rPr kumimoji="1" lang="en-US" altLang="ja-JP" dirty="0" smtClean="0"/>
              <a:t>[Art]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42844" y="2428868"/>
            <a:ext cx="11464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Stereo</a:t>
            </a:r>
          </a:p>
          <a:p>
            <a:pPr algn="ctr"/>
            <a:r>
              <a:rPr lang="en-US" altLang="ja-JP" dirty="0" smtClean="0"/>
              <a:t>matching</a:t>
            </a:r>
          </a:p>
          <a:p>
            <a:pPr algn="ctr"/>
            <a:r>
              <a:rPr kumimoji="1" lang="en-US" altLang="ja-JP" dirty="0" smtClean="0"/>
              <a:t>[Laundry]</a:t>
            </a:r>
            <a:endParaRPr kumimoji="1"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1143" y="4000504"/>
            <a:ext cx="1274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Image</a:t>
            </a:r>
          </a:p>
          <a:p>
            <a:pPr algn="ctr"/>
            <a:r>
              <a:rPr lang="en-US" altLang="ja-JP" dirty="0" smtClean="0"/>
              <a:t>restoration</a:t>
            </a:r>
            <a:endParaRPr kumimoji="1" lang="ja-JP" altLang="en-US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85720" y="5282999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Shadow</a:t>
            </a:r>
          </a:p>
          <a:p>
            <a:pPr algn="ctr"/>
            <a:r>
              <a:rPr lang="en-US" altLang="ja-JP" dirty="0" smtClean="0"/>
              <a:t>removal</a:t>
            </a:r>
            <a:endParaRPr kumimoji="1" lang="ja-JP" altLang="en-US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714480" y="607220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Input</a:t>
            </a:r>
            <a:endParaRPr kumimoji="1" lang="ja-JP" altLang="en-US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2857488" y="6072206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Ground truth</a:t>
            </a:r>
            <a:endParaRPr kumimoji="1" lang="ja-JP" altLang="en-US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357686" y="6072206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Ishikawa 2003</a:t>
            </a:r>
            <a:endParaRPr kumimoji="1" lang="ja-JP" altLang="en-US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5983290" y="6072206"/>
            <a:ext cx="1446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latin typeface="Symbol" pitchFamily="18" charset="2"/>
              </a:rPr>
              <a:t>a</a:t>
            </a:r>
            <a:r>
              <a:rPr kumimoji="1" lang="en-US" altLang="ja-JP" dirty="0" smtClean="0"/>
              <a:t> expansion</a:t>
            </a:r>
            <a:endParaRPr kumimoji="1" lang="ja-JP" altLang="en-US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7376505" y="6072206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Hierarchical cut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Speed of hierarchical graph cut</a:t>
            </a:r>
            <a:endParaRPr kumimoji="1" lang="ja-JP" altLang="en-US" dirty="0"/>
          </a:p>
        </p:txBody>
      </p:sp>
      <p:graphicFrame>
        <p:nvGraphicFramePr>
          <p:cNvPr id="12" name="グラフ 11"/>
          <p:cNvGraphicFramePr/>
          <p:nvPr/>
        </p:nvGraphicFramePr>
        <p:xfrm>
          <a:off x="1571604" y="3916924"/>
          <a:ext cx="2857520" cy="2176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グラフ 12"/>
          <p:cNvGraphicFramePr/>
          <p:nvPr/>
        </p:nvGraphicFramePr>
        <p:xfrm>
          <a:off x="5429256" y="3988362"/>
          <a:ext cx="2890838" cy="2143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6" name="表 25"/>
          <p:cNvGraphicFramePr>
            <a:graphicFrameLocks noGrp="1"/>
          </p:cNvGraphicFramePr>
          <p:nvPr/>
        </p:nvGraphicFramePr>
        <p:xfrm>
          <a:off x="928660" y="1285860"/>
          <a:ext cx="7358116" cy="1656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00263"/>
                <a:gridCol w="1357322"/>
                <a:gridCol w="1357322"/>
                <a:gridCol w="1428760"/>
                <a:gridCol w="1214449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Stereo matching</a:t>
                      </a:r>
                    </a:p>
                    <a:p>
                      <a:r>
                        <a:rPr kumimoji="1" lang="en-US" altLang="ja-JP" dirty="0" smtClean="0"/>
                        <a:t>[Art]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Stereo matching</a:t>
                      </a:r>
                    </a:p>
                    <a:p>
                      <a:r>
                        <a:rPr kumimoji="1" lang="en-US" altLang="ja-JP" dirty="0" smtClean="0"/>
                        <a:t>[Laundry]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Image restoration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Shadow removal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Speed-up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Symbol" pitchFamily="18" charset="2"/>
                          <a:sym typeface="Symbol"/>
                        </a:rPr>
                        <a:t></a:t>
                      </a:r>
                      <a:r>
                        <a:rPr kumimoji="1" lang="en-US" altLang="ja-JP" dirty="0" smtClean="0"/>
                        <a:t>6.8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Symbol" pitchFamily="18" charset="2"/>
                          <a:sym typeface="Symbol"/>
                        </a:rPr>
                        <a:t></a:t>
                      </a:r>
                      <a:r>
                        <a:rPr kumimoji="1" lang="en-US" altLang="ja-JP" dirty="0" smtClean="0"/>
                        <a:t>11.4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Symbol" pitchFamily="18" charset="2"/>
                          <a:sym typeface="Symbol"/>
                        </a:rPr>
                        <a:t></a:t>
                      </a:r>
                      <a:r>
                        <a:rPr kumimoji="1" lang="en-US" altLang="ja-JP" dirty="0" smtClean="0"/>
                        <a:t>16.6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Symbol" pitchFamily="18" charset="2"/>
                          <a:sym typeface="Symbol"/>
                        </a:rPr>
                        <a:t></a:t>
                      </a:r>
                      <a:r>
                        <a:rPr kumimoji="1" lang="en-US" altLang="ja-JP" dirty="0" smtClean="0"/>
                        <a:t>3.4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Error difference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+4.6%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+3.0%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-0.4%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+0.0%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8" name="直線コネクタ 27"/>
          <p:cNvCxnSpPr/>
          <p:nvPr/>
        </p:nvCxnSpPr>
        <p:spPr bwMode="auto">
          <a:xfrm>
            <a:off x="3143240" y="3357562"/>
            <a:ext cx="714380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直線コネクタ 28"/>
          <p:cNvCxnSpPr/>
          <p:nvPr/>
        </p:nvCxnSpPr>
        <p:spPr bwMode="auto">
          <a:xfrm>
            <a:off x="3143240" y="3714752"/>
            <a:ext cx="714380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テキスト ボックス 29"/>
          <p:cNvSpPr txBox="1"/>
          <p:nvPr/>
        </p:nvSpPr>
        <p:spPr>
          <a:xfrm>
            <a:off x="3929058" y="3143248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Hierarchical graph cut</a:t>
            </a:r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929058" y="3500438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Alpha expansion</a:t>
            </a:r>
            <a:endParaRPr kumimoji="1" lang="ja-JP" altLang="en-US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643174" y="591718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[sec]</a:t>
            </a:r>
            <a:endParaRPr kumimoji="1" lang="ja-JP" altLang="en-US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357950" y="5988626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Iteration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000496" y="591718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250</a:t>
            </a:r>
            <a:endParaRPr kumimoji="1"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8072462" y="598862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7</a:t>
            </a:r>
            <a:endParaRPr kumimoji="1" lang="ja-JP" altLang="en-US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85786" y="484561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Energy</a:t>
            </a:r>
            <a:endParaRPr kumimoji="1" lang="ja-JP" altLang="en-US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572000" y="4988494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Energy</a:t>
            </a:r>
            <a:endParaRPr kumimoji="1" lang="ja-JP" altLang="en-US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428728" y="577431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</a:t>
            </a:r>
            <a:endParaRPr kumimoji="1" lang="ja-JP" altLang="en-US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85786" y="3845486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1.1</a:t>
            </a:r>
            <a:r>
              <a:rPr kumimoji="1" lang="ja-JP" altLang="en-US" dirty="0" smtClean="0">
                <a:latin typeface="Symbol" pitchFamily="18" charset="2"/>
              </a:rPr>
              <a:t>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kumimoji="1" lang="en-US" altLang="ja-JP" baseline="30000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kumimoji="1" lang="ja-JP" altLang="en-US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4643438" y="3916924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1.7</a:t>
            </a:r>
            <a:r>
              <a:rPr kumimoji="1" lang="ja-JP" altLang="en-US" dirty="0" smtClean="0">
                <a:latin typeface="Symbol" pitchFamily="18" charset="2"/>
              </a:rPr>
              <a:t>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kumimoji="1" lang="en-US" altLang="ja-JP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kumimoji="1" lang="ja-JP" altLang="en-US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4643438" y="5845750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1.5</a:t>
            </a:r>
            <a:r>
              <a:rPr kumimoji="1" lang="ja-JP" altLang="en-US" dirty="0" smtClean="0">
                <a:latin typeface="Symbol" pitchFamily="18" charset="2"/>
              </a:rPr>
              <a:t></a:t>
            </a:r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kumimoji="1" lang="en-US" altLang="ja-JP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kumimoji="1" lang="ja-JP" altLang="en-US" baseline="30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Incremental improvement</a:t>
            </a:r>
            <a:endParaRPr kumimoji="1" lang="ja-JP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85860"/>
            <a:ext cx="142876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1285860"/>
            <a:ext cx="142876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40" y="1285860"/>
            <a:ext cx="142876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1285860"/>
            <a:ext cx="142876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43834" y="1285860"/>
            <a:ext cx="142876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3438" y="1285860"/>
            <a:ext cx="142876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9" name="Chart 1"/>
          <p:cNvGraphicFramePr/>
          <p:nvPr/>
        </p:nvGraphicFramePr>
        <p:xfrm>
          <a:off x="1000100" y="3286124"/>
          <a:ext cx="5715040" cy="2857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52" name="テキスト ボックス 51"/>
          <p:cNvSpPr txBox="1"/>
          <p:nvPr/>
        </p:nvSpPr>
        <p:spPr>
          <a:xfrm>
            <a:off x="500034" y="271462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Input</a:t>
            </a: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2000232" y="2714620"/>
            <a:ext cx="714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Truth</a:t>
            </a:r>
            <a:endParaRPr kumimoji="1" lang="ja-JP" altLang="en-US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3000364" y="2714620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5">
                    <a:lumMod val="50000"/>
                  </a:schemeClr>
                </a:solidFill>
              </a:rPr>
              <a:t>Finlayson 2004</a:t>
            </a:r>
            <a:endParaRPr kumimoji="1" lang="ja-JP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4786314" y="2714620"/>
            <a:ext cx="1103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6">
                    <a:lumMod val="50000"/>
                  </a:schemeClr>
                </a:solidFill>
              </a:rPr>
              <a:t>Wu 2007</a:t>
            </a:r>
            <a:endParaRPr kumimoji="1" lang="ja-JP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6500826" y="271462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2"/>
                </a:solidFill>
              </a:rPr>
              <a:t>Initial</a:t>
            </a:r>
            <a:endParaRPr kumimoji="1" lang="ja-JP" altLang="en-US" dirty="0">
              <a:solidFill>
                <a:schemeClr val="accent2"/>
              </a:solidFill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7715272" y="271462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2"/>
                </a:solidFill>
              </a:rPr>
              <a:t>Interactive</a:t>
            </a:r>
            <a:endParaRPr kumimoji="1" lang="ja-JP" altLang="en-US" dirty="0">
              <a:solidFill>
                <a:schemeClr val="accent2"/>
              </a:solidFill>
            </a:endParaRPr>
          </a:p>
        </p:txBody>
      </p:sp>
      <p:sp>
        <p:nvSpPr>
          <p:cNvPr id="58" name="左中かっこ 57"/>
          <p:cNvSpPr/>
          <p:nvPr/>
        </p:nvSpPr>
        <p:spPr bwMode="auto">
          <a:xfrm rot="16200000">
            <a:off x="7465239" y="1750207"/>
            <a:ext cx="285752" cy="2928958"/>
          </a:xfrm>
          <a:prstGeom prst="leftBrace">
            <a:avLst>
              <a:gd name="adj1" fmla="val 42017"/>
              <a:gd name="adj2" fmla="val 50000"/>
            </a:avLst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7215206" y="342900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2"/>
                </a:solidFill>
              </a:rPr>
              <a:t>[Ours]</a:t>
            </a:r>
            <a:endParaRPr kumimoji="1" lang="ja-JP" altLang="en-US" dirty="0">
              <a:solidFill>
                <a:schemeClr val="accent2"/>
              </a:solidFill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285720" y="450057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Error</a:t>
            </a:r>
            <a:endParaRPr kumimoji="1" lang="ja-JP" altLang="en-US" dirty="0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1428728" y="6072206"/>
            <a:ext cx="481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Number of strokes for parameter optimization</a:t>
            </a:r>
            <a:endParaRPr kumimoji="1" lang="ja-JP" altLang="en-US" dirty="0"/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6357950" y="607220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50</a:t>
            </a:r>
            <a:endParaRPr kumimoji="1" lang="ja-JP" altLang="en-US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7143768" y="4214818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5">
                    <a:lumMod val="50000"/>
                  </a:schemeClr>
                </a:solidFill>
              </a:rPr>
              <a:t>Finlayson 2004</a:t>
            </a:r>
            <a:endParaRPr kumimoji="1" lang="ja-JP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7786710" y="4714884"/>
            <a:ext cx="1103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6">
                    <a:lumMod val="50000"/>
                  </a:schemeClr>
                </a:solidFill>
              </a:rPr>
              <a:t>Wu 2007</a:t>
            </a:r>
            <a:endParaRPr kumimoji="1" lang="ja-JP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8215338" y="500063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2"/>
                </a:solidFill>
              </a:rPr>
              <a:t>Ours</a:t>
            </a:r>
            <a:endParaRPr kumimoji="1" lang="ja-JP" altLang="en-US" dirty="0">
              <a:solidFill>
                <a:schemeClr val="accent2"/>
              </a:solidFill>
            </a:endParaRPr>
          </a:p>
        </p:txBody>
      </p:sp>
      <p:cxnSp>
        <p:nvCxnSpPr>
          <p:cNvPr id="67" name="直線矢印コネクタ 66"/>
          <p:cNvCxnSpPr/>
          <p:nvPr/>
        </p:nvCxnSpPr>
        <p:spPr bwMode="auto">
          <a:xfrm rot="10800000">
            <a:off x="6643702" y="4356105"/>
            <a:ext cx="571504" cy="158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8" name="直線矢印コネクタ 67"/>
          <p:cNvCxnSpPr/>
          <p:nvPr/>
        </p:nvCxnSpPr>
        <p:spPr bwMode="auto">
          <a:xfrm rot="10800000">
            <a:off x="6643702" y="4927609"/>
            <a:ext cx="1143008" cy="158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9" name="直線矢印コネクタ 68"/>
          <p:cNvCxnSpPr/>
          <p:nvPr/>
        </p:nvCxnSpPr>
        <p:spPr bwMode="auto">
          <a:xfrm rot="10800000">
            <a:off x="6643702" y="5213361"/>
            <a:ext cx="1643074" cy="158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/>
          <p:cNvSpPr txBox="1"/>
          <p:nvPr/>
        </p:nvSpPr>
        <p:spPr>
          <a:xfrm>
            <a:off x="-5516" y="1095616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 strokes (</a:t>
            </a:r>
            <a:r>
              <a:rPr kumimoji="1" lang="en-US" altLang="ja-JP" dirty="0" err="1" smtClean="0"/>
              <a:t>param</a:t>
            </a:r>
            <a:r>
              <a:rPr kumimoji="1" lang="en-US" altLang="ja-JP" dirty="0" smtClean="0"/>
              <a:t>. opt.)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357422" y="1095616"/>
            <a:ext cx="211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1.4 sec </a:t>
            </a:r>
            <a:r>
              <a:rPr lang="ja-JP" altLang="en-US" dirty="0" smtClean="0">
                <a:latin typeface="Symbol" pitchFamily="18" charset="2"/>
              </a:rPr>
              <a:t></a:t>
            </a:r>
            <a:r>
              <a:rPr kumimoji="1" lang="en-US" altLang="ja-JP" dirty="0" smtClean="0"/>
              <a:t> 1 strokes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786578" y="1095616"/>
            <a:ext cx="211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2.1 sec </a:t>
            </a:r>
            <a:r>
              <a:rPr lang="ja-JP" altLang="en-US" dirty="0" smtClean="0">
                <a:latin typeface="Symbol" pitchFamily="18" charset="2"/>
              </a:rPr>
              <a:t></a:t>
            </a:r>
            <a:r>
              <a:rPr kumimoji="1" lang="en-US" altLang="ja-JP" dirty="0" smtClean="0"/>
              <a:t> 6 strokes</a:t>
            </a:r>
            <a:endParaRPr kumimoji="1" lang="ja-JP" altLang="en-US" dirty="0"/>
          </a:p>
        </p:txBody>
      </p:sp>
      <p:sp>
        <p:nvSpPr>
          <p:cNvPr id="35" name="タイトル 3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Natural images</a:t>
            </a:r>
            <a:endParaRPr kumimoji="1" lang="ja-JP" altLang="en-US" dirty="0"/>
          </a:p>
        </p:txBody>
      </p:sp>
      <p:grpSp>
        <p:nvGrpSpPr>
          <p:cNvPr id="49" name="グループ化 48"/>
          <p:cNvGrpSpPr/>
          <p:nvPr/>
        </p:nvGrpSpPr>
        <p:grpSpPr>
          <a:xfrm>
            <a:off x="142844" y="3095881"/>
            <a:ext cx="2143140" cy="1619003"/>
            <a:chOff x="214282" y="2928934"/>
            <a:chExt cx="2143140" cy="1619003"/>
          </a:xfrm>
        </p:grpSpPr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4282" y="2928934"/>
              <a:ext cx="2143140" cy="1607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6" name="正方形/長方形 35"/>
            <p:cNvSpPr/>
            <p:nvPr/>
          </p:nvSpPr>
          <p:spPr bwMode="auto">
            <a:xfrm>
              <a:off x="214282" y="2928934"/>
              <a:ext cx="2143140" cy="1619003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48" name="グループ化 47"/>
          <p:cNvGrpSpPr/>
          <p:nvPr/>
        </p:nvGrpSpPr>
        <p:grpSpPr>
          <a:xfrm>
            <a:off x="142844" y="1452807"/>
            <a:ext cx="2143140" cy="1619003"/>
            <a:chOff x="214282" y="1285860"/>
            <a:chExt cx="2143140" cy="1619003"/>
          </a:xfrm>
        </p:grpSpPr>
        <p:pic>
          <p:nvPicPr>
            <p:cNvPr id="3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4282" y="1285860"/>
              <a:ext cx="2143140" cy="1607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7" name="正方形/長方形 36"/>
            <p:cNvSpPr/>
            <p:nvPr/>
          </p:nvSpPr>
          <p:spPr bwMode="auto">
            <a:xfrm>
              <a:off x="214282" y="1285860"/>
              <a:ext cx="2143140" cy="1619003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57" name="グループ化 56"/>
          <p:cNvGrpSpPr/>
          <p:nvPr/>
        </p:nvGrpSpPr>
        <p:grpSpPr>
          <a:xfrm>
            <a:off x="2357422" y="1452807"/>
            <a:ext cx="2143140" cy="1619003"/>
            <a:chOff x="2357422" y="1285860"/>
            <a:chExt cx="2143140" cy="1619003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57422" y="1285860"/>
              <a:ext cx="2143140" cy="1607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" name="正方形/長方形 37"/>
            <p:cNvSpPr/>
            <p:nvPr/>
          </p:nvSpPr>
          <p:spPr bwMode="auto">
            <a:xfrm>
              <a:off x="2357422" y="1285860"/>
              <a:ext cx="2143140" cy="1619003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sp>
        <p:nvSpPr>
          <p:cNvPr id="26" name="テキスト ボックス 25"/>
          <p:cNvSpPr txBox="1"/>
          <p:nvPr/>
        </p:nvSpPr>
        <p:spPr>
          <a:xfrm>
            <a:off x="4572000" y="1095616"/>
            <a:ext cx="211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1.2 sec </a:t>
            </a:r>
            <a:r>
              <a:rPr lang="ja-JP" altLang="en-US" dirty="0" smtClean="0">
                <a:latin typeface="Symbol" pitchFamily="18" charset="2"/>
              </a:rPr>
              <a:t></a:t>
            </a:r>
            <a:r>
              <a:rPr kumimoji="1" lang="en-US" altLang="ja-JP" dirty="0" smtClean="0"/>
              <a:t> 4 strokes</a:t>
            </a:r>
            <a:endParaRPr kumimoji="1" lang="ja-JP" altLang="en-US" dirty="0"/>
          </a:p>
        </p:txBody>
      </p:sp>
      <p:grpSp>
        <p:nvGrpSpPr>
          <p:cNvPr id="58" name="グループ化 57"/>
          <p:cNvGrpSpPr/>
          <p:nvPr/>
        </p:nvGrpSpPr>
        <p:grpSpPr>
          <a:xfrm>
            <a:off x="4572000" y="1452806"/>
            <a:ext cx="2143140" cy="1619004"/>
            <a:chOff x="4572000" y="1285859"/>
            <a:chExt cx="2143140" cy="1619004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72000" y="1285859"/>
              <a:ext cx="2143140" cy="1607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9" name="正方形/長方形 38"/>
            <p:cNvSpPr/>
            <p:nvPr/>
          </p:nvSpPr>
          <p:spPr bwMode="auto">
            <a:xfrm>
              <a:off x="4572000" y="1285860"/>
              <a:ext cx="2143140" cy="1619003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55" name="グループ化 54"/>
          <p:cNvGrpSpPr/>
          <p:nvPr/>
        </p:nvGrpSpPr>
        <p:grpSpPr>
          <a:xfrm>
            <a:off x="6786578" y="1452806"/>
            <a:ext cx="2143140" cy="1619004"/>
            <a:chOff x="6715140" y="1285859"/>
            <a:chExt cx="2143140" cy="1619004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715140" y="1285859"/>
              <a:ext cx="2143140" cy="1607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0" name="正方形/長方形 39"/>
            <p:cNvSpPr/>
            <p:nvPr/>
          </p:nvSpPr>
          <p:spPr bwMode="auto">
            <a:xfrm>
              <a:off x="6715140" y="1285860"/>
              <a:ext cx="2143140" cy="1619003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59" name="グループ化 58"/>
          <p:cNvGrpSpPr/>
          <p:nvPr/>
        </p:nvGrpSpPr>
        <p:grpSpPr>
          <a:xfrm>
            <a:off x="2357422" y="3095881"/>
            <a:ext cx="2143140" cy="1619003"/>
            <a:chOff x="2357422" y="2928934"/>
            <a:chExt cx="2143140" cy="1619003"/>
          </a:xfrm>
        </p:grpSpPr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357422" y="2928934"/>
              <a:ext cx="2143140" cy="1607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1" name="正方形/長方形 40"/>
            <p:cNvSpPr/>
            <p:nvPr/>
          </p:nvSpPr>
          <p:spPr bwMode="auto">
            <a:xfrm>
              <a:off x="2357422" y="2928934"/>
              <a:ext cx="2143140" cy="1619003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60" name="グループ化 59"/>
          <p:cNvGrpSpPr/>
          <p:nvPr/>
        </p:nvGrpSpPr>
        <p:grpSpPr>
          <a:xfrm>
            <a:off x="4572000" y="3095881"/>
            <a:ext cx="2143140" cy="1619003"/>
            <a:chOff x="4572000" y="2928934"/>
            <a:chExt cx="2143140" cy="1619003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572000" y="2928934"/>
              <a:ext cx="2143140" cy="1607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2" name="正方形/長方形 41"/>
            <p:cNvSpPr/>
            <p:nvPr/>
          </p:nvSpPr>
          <p:spPr bwMode="auto">
            <a:xfrm>
              <a:off x="4572000" y="2928934"/>
              <a:ext cx="2143140" cy="1619003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54" name="グループ化 53"/>
          <p:cNvGrpSpPr/>
          <p:nvPr/>
        </p:nvGrpSpPr>
        <p:grpSpPr>
          <a:xfrm>
            <a:off x="6786578" y="3095880"/>
            <a:ext cx="2143140" cy="1619004"/>
            <a:chOff x="6715140" y="2928933"/>
            <a:chExt cx="2143140" cy="1619004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715140" y="2928933"/>
              <a:ext cx="2143140" cy="1607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3" name="正方形/長方形 42"/>
            <p:cNvSpPr/>
            <p:nvPr/>
          </p:nvSpPr>
          <p:spPr bwMode="auto">
            <a:xfrm>
              <a:off x="6715140" y="2928934"/>
              <a:ext cx="2143140" cy="1619003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53" name="グループ化 52"/>
          <p:cNvGrpSpPr/>
          <p:nvPr/>
        </p:nvGrpSpPr>
        <p:grpSpPr>
          <a:xfrm>
            <a:off x="6786578" y="4738955"/>
            <a:ext cx="2143140" cy="1619003"/>
            <a:chOff x="6715140" y="4572008"/>
            <a:chExt cx="2143140" cy="1619003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715140" y="4572008"/>
              <a:ext cx="2143140" cy="1607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4" name="正方形/長方形 43"/>
            <p:cNvSpPr/>
            <p:nvPr/>
          </p:nvSpPr>
          <p:spPr bwMode="auto">
            <a:xfrm>
              <a:off x="6715140" y="4572008"/>
              <a:ext cx="2143140" cy="1619003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52" name="グループ化 51"/>
          <p:cNvGrpSpPr/>
          <p:nvPr/>
        </p:nvGrpSpPr>
        <p:grpSpPr>
          <a:xfrm>
            <a:off x="4572000" y="4738954"/>
            <a:ext cx="2143140" cy="1619004"/>
            <a:chOff x="4572000" y="4572007"/>
            <a:chExt cx="2143140" cy="1619004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572000" y="4572007"/>
              <a:ext cx="2143140" cy="1607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5" name="正方形/長方形 44"/>
            <p:cNvSpPr/>
            <p:nvPr/>
          </p:nvSpPr>
          <p:spPr bwMode="auto">
            <a:xfrm>
              <a:off x="4572000" y="4572008"/>
              <a:ext cx="2143140" cy="1619003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51" name="グループ化 50"/>
          <p:cNvGrpSpPr/>
          <p:nvPr/>
        </p:nvGrpSpPr>
        <p:grpSpPr>
          <a:xfrm>
            <a:off x="2357422" y="4738955"/>
            <a:ext cx="2143140" cy="1619003"/>
            <a:chOff x="2357422" y="4572008"/>
            <a:chExt cx="2143140" cy="1619003"/>
          </a:xfrm>
        </p:grpSpPr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357422" y="4572008"/>
              <a:ext cx="2143140" cy="1607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6" name="正方形/長方形 45"/>
            <p:cNvSpPr/>
            <p:nvPr/>
          </p:nvSpPr>
          <p:spPr bwMode="auto">
            <a:xfrm>
              <a:off x="2357422" y="4572008"/>
              <a:ext cx="2143140" cy="1619003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50" name="グループ化 49"/>
          <p:cNvGrpSpPr/>
          <p:nvPr/>
        </p:nvGrpSpPr>
        <p:grpSpPr>
          <a:xfrm>
            <a:off x="142844" y="4738955"/>
            <a:ext cx="2143140" cy="1619003"/>
            <a:chOff x="214282" y="4572008"/>
            <a:chExt cx="2143140" cy="1619003"/>
          </a:xfrm>
        </p:grpSpPr>
        <p:pic>
          <p:nvPicPr>
            <p:cNvPr id="6" name="Picture 10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4282" y="4572008"/>
              <a:ext cx="2143140" cy="1607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7" name="正方形/長方形 46"/>
            <p:cNvSpPr/>
            <p:nvPr/>
          </p:nvSpPr>
          <p:spPr bwMode="auto">
            <a:xfrm>
              <a:off x="214282" y="4572008"/>
              <a:ext cx="2143140" cy="1619003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Motivation</a:t>
            </a:r>
            <a:endParaRPr kumimoji="1" lang="ja-JP" altLang="en-US" dirty="0"/>
          </a:p>
        </p:txBody>
      </p:sp>
      <p:pic>
        <p:nvPicPr>
          <p:cNvPr id="1026" name="Picture 2" descr="D:\!work\2009-08\2009-08-20\091ppt\material\bing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000241"/>
            <a:ext cx="4357718" cy="2793904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000240"/>
            <a:ext cx="4286280" cy="2812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78" y="1452805"/>
            <a:ext cx="2143140" cy="160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3095879"/>
            <a:ext cx="2143140" cy="160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6578" y="4738953"/>
            <a:ext cx="2143140" cy="160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1452805"/>
            <a:ext cx="2143140" cy="160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3095879"/>
            <a:ext cx="2143140" cy="160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00" y="4738953"/>
            <a:ext cx="2143140" cy="160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57422" y="1452805"/>
            <a:ext cx="2143140" cy="160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57422" y="3095879"/>
            <a:ext cx="2143140" cy="160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57421" y="4738954"/>
            <a:ext cx="2143141" cy="1607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" name="Picture 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42844" y="4738953"/>
            <a:ext cx="2143140" cy="160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42844" y="3095879"/>
            <a:ext cx="2143140" cy="160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42844" y="1452805"/>
            <a:ext cx="2143140" cy="160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テキスト ボックス 17"/>
          <p:cNvSpPr txBox="1"/>
          <p:nvPr/>
        </p:nvSpPr>
        <p:spPr>
          <a:xfrm>
            <a:off x="2285984" y="1154912"/>
            <a:ext cx="2247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2.0 sec </a:t>
            </a:r>
            <a:r>
              <a:rPr lang="ja-JP" altLang="en-US" dirty="0" smtClean="0">
                <a:latin typeface="Symbol" pitchFamily="18" charset="2"/>
              </a:rPr>
              <a:t></a:t>
            </a:r>
            <a:r>
              <a:rPr kumimoji="1" lang="en-US" altLang="ja-JP" dirty="0" smtClean="0"/>
              <a:t> 12 strokes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786578" y="1154912"/>
            <a:ext cx="211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1.5 sec </a:t>
            </a:r>
            <a:r>
              <a:rPr lang="ja-JP" altLang="en-US" dirty="0" smtClean="0">
                <a:latin typeface="Symbol" pitchFamily="18" charset="2"/>
              </a:rPr>
              <a:t></a:t>
            </a:r>
            <a:r>
              <a:rPr kumimoji="1" lang="en-US" altLang="ja-JP" dirty="0" smtClean="0"/>
              <a:t> 2 strokes</a:t>
            </a:r>
            <a:endParaRPr kumimoji="1" lang="ja-JP" altLang="en-US" dirty="0"/>
          </a:p>
        </p:txBody>
      </p:sp>
      <p:sp>
        <p:nvSpPr>
          <p:cNvPr id="35" name="タイトル 3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Natural images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572000" y="1154912"/>
            <a:ext cx="2247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1.9 sec </a:t>
            </a:r>
            <a:r>
              <a:rPr lang="ja-JP" altLang="en-US" dirty="0" smtClean="0">
                <a:latin typeface="Symbol" pitchFamily="18" charset="2"/>
              </a:rPr>
              <a:t></a:t>
            </a:r>
            <a:r>
              <a:rPr kumimoji="1" lang="en-US" altLang="ja-JP" dirty="0" smtClean="0"/>
              <a:t> 15 strokes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/>
        </p:nvSpPr>
        <p:spPr bwMode="auto">
          <a:xfrm>
            <a:off x="142844" y="3095881"/>
            <a:ext cx="2143140" cy="161900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7" name="正方形/長方形 36"/>
          <p:cNvSpPr/>
          <p:nvPr/>
        </p:nvSpPr>
        <p:spPr bwMode="auto">
          <a:xfrm>
            <a:off x="142844" y="1452807"/>
            <a:ext cx="2143140" cy="161900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8" name="正方形/長方形 37"/>
          <p:cNvSpPr/>
          <p:nvPr/>
        </p:nvSpPr>
        <p:spPr bwMode="auto">
          <a:xfrm>
            <a:off x="2357422" y="1452807"/>
            <a:ext cx="2143140" cy="161900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9" name="正方形/長方形 38"/>
          <p:cNvSpPr/>
          <p:nvPr/>
        </p:nvSpPr>
        <p:spPr bwMode="auto">
          <a:xfrm>
            <a:off x="4572000" y="1452807"/>
            <a:ext cx="2143140" cy="161900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0" name="正方形/長方形 39"/>
          <p:cNvSpPr/>
          <p:nvPr/>
        </p:nvSpPr>
        <p:spPr bwMode="auto">
          <a:xfrm>
            <a:off x="6786578" y="1452807"/>
            <a:ext cx="2143140" cy="161900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1" name="正方形/長方形 40"/>
          <p:cNvSpPr/>
          <p:nvPr/>
        </p:nvSpPr>
        <p:spPr bwMode="auto">
          <a:xfrm>
            <a:off x="2357422" y="3095881"/>
            <a:ext cx="2143140" cy="161900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2" name="正方形/長方形 41"/>
          <p:cNvSpPr/>
          <p:nvPr/>
        </p:nvSpPr>
        <p:spPr bwMode="auto">
          <a:xfrm>
            <a:off x="4572000" y="3095881"/>
            <a:ext cx="2143140" cy="161900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3" name="正方形/長方形 42"/>
          <p:cNvSpPr/>
          <p:nvPr/>
        </p:nvSpPr>
        <p:spPr bwMode="auto">
          <a:xfrm>
            <a:off x="6786578" y="3095881"/>
            <a:ext cx="2143140" cy="161900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4" name="正方形/長方形 43"/>
          <p:cNvSpPr/>
          <p:nvPr/>
        </p:nvSpPr>
        <p:spPr bwMode="auto">
          <a:xfrm>
            <a:off x="6786578" y="4738955"/>
            <a:ext cx="2143140" cy="161900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5" name="正方形/長方形 44"/>
          <p:cNvSpPr/>
          <p:nvPr/>
        </p:nvSpPr>
        <p:spPr bwMode="auto">
          <a:xfrm>
            <a:off x="4572000" y="4738955"/>
            <a:ext cx="2143140" cy="161900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6" name="正方形/長方形 45"/>
          <p:cNvSpPr/>
          <p:nvPr/>
        </p:nvSpPr>
        <p:spPr bwMode="auto">
          <a:xfrm>
            <a:off x="2357422" y="4738955"/>
            <a:ext cx="2143140" cy="161900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7" name="正方形/長方形 46"/>
          <p:cNvSpPr/>
          <p:nvPr/>
        </p:nvSpPr>
        <p:spPr bwMode="auto">
          <a:xfrm>
            <a:off x="142844" y="4738955"/>
            <a:ext cx="2143140" cy="161900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142844" y="1154912"/>
            <a:ext cx="211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1.5 sec </a:t>
            </a:r>
            <a:r>
              <a:rPr lang="ja-JP" altLang="en-US" dirty="0" smtClean="0">
                <a:latin typeface="Symbol" pitchFamily="18" charset="2"/>
              </a:rPr>
              <a:t></a:t>
            </a:r>
            <a:r>
              <a:rPr kumimoji="1" lang="en-US" altLang="ja-JP" dirty="0" smtClean="0"/>
              <a:t> 8 strokes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1452806"/>
            <a:ext cx="214314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452805"/>
            <a:ext cx="2143140" cy="120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57422" y="1452805"/>
            <a:ext cx="2143140" cy="160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57422" y="3095879"/>
            <a:ext cx="2143140" cy="160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57422" y="4738953"/>
            <a:ext cx="2143140" cy="160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44" y="1452806"/>
            <a:ext cx="2143140" cy="1604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2844" y="3095879"/>
            <a:ext cx="2143140" cy="160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2844" y="4738953"/>
            <a:ext cx="2143140" cy="160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テキスト ボックス 17"/>
          <p:cNvSpPr txBox="1"/>
          <p:nvPr/>
        </p:nvSpPr>
        <p:spPr>
          <a:xfrm>
            <a:off x="2285984" y="1154912"/>
            <a:ext cx="2247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5.8 sec </a:t>
            </a:r>
            <a:r>
              <a:rPr lang="ja-JP" altLang="en-US" dirty="0" smtClean="0">
                <a:latin typeface="Symbol" pitchFamily="18" charset="2"/>
              </a:rPr>
              <a:t></a:t>
            </a:r>
            <a:r>
              <a:rPr kumimoji="1" lang="en-US" altLang="ja-JP" dirty="0" smtClean="0"/>
              <a:t> 27 strokes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786578" y="1154912"/>
            <a:ext cx="2247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2.8 sec </a:t>
            </a:r>
            <a:r>
              <a:rPr lang="ja-JP" altLang="en-US" dirty="0" smtClean="0">
                <a:latin typeface="Symbol" pitchFamily="18" charset="2"/>
              </a:rPr>
              <a:t></a:t>
            </a:r>
            <a:r>
              <a:rPr kumimoji="1" lang="en-US" altLang="ja-JP" dirty="0" smtClean="0"/>
              <a:t> 40 strokes</a:t>
            </a:r>
            <a:endParaRPr kumimoji="1" lang="ja-JP" altLang="en-US" dirty="0"/>
          </a:p>
        </p:txBody>
      </p:sp>
      <p:sp>
        <p:nvSpPr>
          <p:cNvPr id="35" name="タイトル 3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Natural images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572000" y="1154912"/>
            <a:ext cx="2247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6.3 sec </a:t>
            </a:r>
            <a:r>
              <a:rPr lang="ja-JP" altLang="en-US" dirty="0" smtClean="0">
                <a:latin typeface="Symbol" pitchFamily="18" charset="2"/>
              </a:rPr>
              <a:t></a:t>
            </a:r>
            <a:r>
              <a:rPr kumimoji="1" lang="en-US" altLang="ja-JP" dirty="0" smtClean="0"/>
              <a:t> 32 strokes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/>
        </p:nvSpPr>
        <p:spPr bwMode="auto">
          <a:xfrm>
            <a:off x="142844" y="3095881"/>
            <a:ext cx="2143140" cy="161900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7" name="正方形/長方形 36"/>
          <p:cNvSpPr/>
          <p:nvPr/>
        </p:nvSpPr>
        <p:spPr bwMode="auto">
          <a:xfrm>
            <a:off x="142844" y="1452807"/>
            <a:ext cx="2143140" cy="161900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8" name="正方形/長方形 37"/>
          <p:cNvSpPr/>
          <p:nvPr/>
        </p:nvSpPr>
        <p:spPr bwMode="auto">
          <a:xfrm>
            <a:off x="2357422" y="1452807"/>
            <a:ext cx="2143140" cy="161900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9" name="正方形/長方形 38"/>
          <p:cNvSpPr/>
          <p:nvPr/>
        </p:nvSpPr>
        <p:spPr bwMode="auto">
          <a:xfrm>
            <a:off x="4572000" y="1452807"/>
            <a:ext cx="2143140" cy="121444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0" name="正方形/長方形 39"/>
          <p:cNvSpPr/>
          <p:nvPr/>
        </p:nvSpPr>
        <p:spPr bwMode="auto">
          <a:xfrm>
            <a:off x="6786578" y="1452807"/>
            <a:ext cx="2143140" cy="1071569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1" name="正方形/長方形 40"/>
          <p:cNvSpPr/>
          <p:nvPr/>
        </p:nvSpPr>
        <p:spPr bwMode="auto">
          <a:xfrm>
            <a:off x="2357422" y="3095881"/>
            <a:ext cx="2143140" cy="161900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6" name="正方形/長方形 45"/>
          <p:cNvSpPr/>
          <p:nvPr/>
        </p:nvSpPr>
        <p:spPr bwMode="auto">
          <a:xfrm>
            <a:off x="2357422" y="4738955"/>
            <a:ext cx="2143140" cy="161900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7" name="正方形/長方形 46"/>
          <p:cNvSpPr/>
          <p:nvPr/>
        </p:nvSpPr>
        <p:spPr bwMode="auto">
          <a:xfrm>
            <a:off x="142844" y="4738955"/>
            <a:ext cx="2143140" cy="161900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142844" y="1154912"/>
            <a:ext cx="2247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2.0 sec </a:t>
            </a:r>
            <a:r>
              <a:rPr lang="ja-JP" altLang="en-US" dirty="0" smtClean="0">
                <a:latin typeface="Symbol" pitchFamily="18" charset="2"/>
              </a:rPr>
              <a:t></a:t>
            </a:r>
            <a:r>
              <a:rPr kumimoji="1" lang="en-US" altLang="ja-JP" dirty="0" smtClean="0"/>
              <a:t> 26 strokes</a:t>
            </a:r>
            <a:endParaRPr kumimoji="1" lang="ja-JP" altLang="en-US" dirty="0"/>
          </a:p>
        </p:txBody>
      </p:sp>
      <p:pic>
        <p:nvPicPr>
          <p:cNvPr id="65" name="Picture 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72000" y="3095879"/>
            <a:ext cx="2143140" cy="120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" name="Picture 1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572000" y="4738953"/>
            <a:ext cx="2143140" cy="120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" name="正方形/長方形 67"/>
          <p:cNvSpPr/>
          <p:nvPr/>
        </p:nvSpPr>
        <p:spPr bwMode="auto">
          <a:xfrm>
            <a:off x="4572000" y="3095881"/>
            <a:ext cx="2143140" cy="121444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69" name="正方形/長方形 68"/>
          <p:cNvSpPr/>
          <p:nvPr/>
        </p:nvSpPr>
        <p:spPr bwMode="auto">
          <a:xfrm>
            <a:off x="4572000" y="4738955"/>
            <a:ext cx="2143140" cy="121444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786578" y="4738954"/>
            <a:ext cx="214314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786578" y="3095880"/>
            <a:ext cx="214314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3" name="正方形/長方形 72"/>
          <p:cNvSpPr/>
          <p:nvPr/>
        </p:nvSpPr>
        <p:spPr bwMode="auto">
          <a:xfrm>
            <a:off x="6786578" y="3095881"/>
            <a:ext cx="2143140" cy="1071569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74" name="正方形/長方形 73"/>
          <p:cNvSpPr/>
          <p:nvPr/>
        </p:nvSpPr>
        <p:spPr bwMode="auto">
          <a:xfrm>
            <a:off x="6786578" y="4738955"/>
            <a:ext cx="2143140" cy="1071569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Aerial images</a:t>
            </a:r>
            <a:endParaRPr kumimoji="1" lang="ja-JP" alt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928670"/>
            <a:ext cx="3786214" cy="283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875487"/>
            <a:ext cx="3786214" cy="283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928670"/>
            <a:ext cx="3786213" cy="283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3893347"/>
            <a:ext cx="3786214" cy="283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Conclusions</a:t>
            </a:r>
            <a:endParaRPr kumimoji="1" lang="ja-JP" altLang="en-US" dirty="0"/>
          </a:p>
        </p:txBody>
      </p:sp>
      <p:cxnSp>
        <p:nvCxnSpPr>
          <p:cNvPr id="12" name="直線矢印コネクタ 11"/>
          <p:cNvCxnSpPr/>
          <p:nvPr/>
        </p:nvCxnSpPr>
        <p:spPr bwMode="auto">
          <a:xfrm>
            <a:off x="1714480" y="4429132"/>
            <a:ext cx="571504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714620"/>
            <a:ext cx="2143140" cy="160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0" y="2714619"/>
            <a:ext cx="2143140" cy="160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0826" y="2714619"/>
            <a:ext cx="2143140" cy="160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右矢印 15"/>
          <p:cNvSpPr/>
          <p:nvPr/>
        </p:nvSpPr>
        <p:spPr bwMode="auto">
          <a:xfrm>
            <a:off x="2928926" y="3429000"/>
            <a:ext cx="285752" cy="285752"/>
          </a:xfrm>
          <a:prstGeom prst="rightArrow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7" name="右矢印 16"/>
          <p:cNvSpPr/>
          <p:nvPr/>
        </p:nvSpPr>
        <p:spPr bwMode="auto">
          <a:xfrm>
            <a:off x="5929322" y="3429000"/>
            <a:ext cx="285752" cy="285752"/>
          </a:xfrm>
          <a:prstGeom prst="rightArrow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19" name="直線矢印コネクタ 18"/>
          <p:cNvCxnSpPr/>
          <p:nvPr/>
        </p:nvCxnSpPr>
        <p:spPr bwMode="auto">
          <a:xfrm>
            <a:off x="2357422" y="2571744"/>
            <a:ext cx="142876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直線矢印コネクタ 19"/>
          <p:cNvCxnSpPr/>
          <p:nvPr/>
        </p:nvCxnSpPr>
        <p:spPr bwMode="auto">
          <a:xfrm>
            <a:off x="5429256" y="2571744"/>
            <a:ext cx="142876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正方形/長方形 27"/>
          <p:cNvSpPr/>
          <p:nvPr/>
        </p:nvSpPr>
        <p:spPr>
          <a:xfrm>
            <a:off x="3500430" y="5072074"/>
            <a:ext cx="221086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ja-JP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Fast computation</a:t>
            </a:r>
            <a:endParaRPr lang="ja-JP" altLang="en-US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9" name="角丸四角形 28"/>
          <p:cNvSpPr/>
          <p:nvPr/>
        </p:nvSpPr>
        <p:spPr bwMode="auto">
          <a:xfrm>
            <a:off x="3143240" y="4572008"/>
            <a:ext cx="2788990" cy="42862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rPr>
              <a:t>Hierarchical graph cut</a:t>
            </a:r>
            <a:endParaRPr kumimoji="1" lang="ja-JP" altLang="en-US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1785918" y="1571612"/>
            <a:ext cx="251222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ja-JP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Solved by graph cut</a:t>
            </a:r>
            <a:endParaRPr lang="ja-JP" altLang="en-US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1" name="角丸四角形 30"/>
          <p:cNvSpPr/>
          <p:nvPr/>
        </p:nvSpPr>
        <p:spPr bwMode="auto">
          <a:xfrm>
            <a:off x="1714480" y="2000240"/>
            <a:ext cx="2788990" cy="42862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rPr>
              <a:t>Cost function</a:t>
            </a:r>
            <a:endParaRPr kumimoji="1" lang="ja-JP" altLang="en-US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4764311" y="1571612"/>
            <a:ext cx="273664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ja-JP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Parameter adjustment</a:t>
            </a:r>
            <a:endParaRPr lang="ja-JP" altLang="en-US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3" name="角丸四角形 32"/>
          <p:cNvSpPr/>
          <p:nvPr/>
        </p:nvSpPr>
        <p:spPr bwMode="auto">
          <a:xfrm>
            <a:off x="4711968" y="2000240"/>
            <a:ext cx="2788990" cy="42862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rPr>
              <a:t>User interaction</a:t>
            </a:r>
            <a:endParaRPr kumimoji="1" lang="ja-JP" altLang="en-US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Discussions</a:t>
            </a:r>
            <a:endParaRPr kumimoji="1" lang="ja-JP" altLang="en-US" dirty="0"/>
          </a:p>
        </p:txBody>
      </p:sp>
      <p:pic>
        <p:nvPicPr>
          <p:cNvPr id="21" name="Picture 2" descr="D:\!work\2009-03-10\Shadow\002Input\tile\small\input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643050"/>
            <a:ext cx="1428760" cy="1071570"/>
          </a:xfrm>
          <a:prstGeom prst="rect">
            <a:avLst/>
          </a:prstGeom>
          <a:noFill/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643050"/>
            <a:ext cx="142876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6644" y="1643050"/>
            <a:ext cx="142876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8" name="Chart 1"/>
          <p:cNvGraphicFramePr/>
          <p:nvPr/>
        </p:nvGraphicFramePr>
        <p:xfrm>
          <a:off x="5214942" y="3071810"/>
          <a:ext cx="3500446" cy="1519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19" name="グループ化 18"/>
          <p:cNvGrpSpPr/>
          <p:nvPr/>
        </p:nvGrpSpPr>
        <p:grpSpPr>
          <a:xfrm>
            <a:off x="5216237" y="4714884"/>
            <a:ext cx="3499166" cy="1500198"/>
            <a:chOff x="2071670" y="2000240"/>
            <a:chExt cx="5000660" cy="2143934"/>
          </a:xfrm>
        </p:grpSpPr>
        <p:cxnSp>
          <p:nvCxnSpPr>
            <p:cNvPr id="20" name="Straight Arrow Connector 182"/>
            <p:cNvCxnSpPr/>
            <p:nvPr/>
          </p:nvCxnSpPr>
          <p:spPr>
            <a:xfrm rot="5400000">
              <a:off x="2428860" y="2714619"/>
              <a:ext cx="714381" cy="714380"/>
            </a:xfrm>
            <a:prstGeom prst="straightConnector1">
              <a:avLst/>
            </a:prstGeom>
            <a:ln w="12700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183"/>
            <p:cNvCxnSpPr/>
            <p:nvPr/>
          </p:nvCxnSpPr>
          <p:spPr>
            <a:xfrm rot="16200000" flipH="1">
              <a:off x="3143241" y="2714621"/>
              <a:ext cx="714380" cy="714378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184"/>
            <p:cNvCxnSpPr/>
            <p:nvPr/>
          </p:nvCxnSpPr>
          <p:spPr>
            <a:xfrm rot="10800000" flipV="1">
              <a:off x="3143240" y="2000240"/>
              <a:ext cx="1428762" cy="71438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185"/>
            <p:cNvCxnSpPr/>
            <p:nvPr/>
          </p:nvCxnSpPr>
          <p:spPr>
            <a:xfrm>
              <a:off x="4572002" y="2000240"/>
              <a:ext cx="1428758" cy="714380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186"/>
            <p:cNvCxnSpPr/>
            <p:nvPr/>
          </p:nvCxnSpPr>
          <p:spPr>
            <a:xfrm rot="5400000">
              <a:off x="5286380" y="2714619"/>
              <a:ext cx="714381" cy="714380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187"/>
            <p:cNvCxnSpPr/>
            <p:nvPr/>
          </p:nvCxnSpPr>
          <p:spPr>
            <a:xfrm rot="16200000" flipH="1">
              <a:off x="6000761" y="2714621"/>
              <a:ext cx="714380" cy="714378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188"/>
            <p:cNvCxnSpPr/>
            <p:nvPr/>
          </p:nvCxnSpPr>
          <p:spPr>
            <a:xfrm rot="5400000">
              <a:off x="2428860" y="3429000"/>
              <a:ext cx="1428760" cy="1588"/>
            </a:xfrm>
            <a:prstGeom prst="straightConnector1">
              <a:avLst/>
            </a:prstGeom>
            <a:ln w="12700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189"/>
            <p:cNvCxnSpPr/>
            <p:nvPr/>
          </p:nvCxnSpPr>
          <p:spPr>
            <a:xfrm rot="5400000">
              <a:off x="3500431" y="3071811"/>
              <a:ext cx="2143141" cy="1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190"/>
            <p:cNvCxnSpPr/>
            <p:nvPr/>
          </p:nvCxnSpPr>
          <p:spPr>
            <a:xfrm rot="5400000">
              <a:off x="5286381" y="3428998"/>
              <a:ext cx="1428761" cy="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191"/>
            <p:cNvCxnSpPr/>
            <p:nvPr/>
          </p:nvCxnSpPr>
          <p:spPr>
            <a:xfrm rot="5400000">
              <a:off x="1893076" y="3607594"/>
              <a:ext cx="714380" cy="357192"/>
            </a:xfrm>
            <a:prstGeom prst="straightConnector1">
              <a:avLst/>
            </a:prstGeom>
            <a:ln w="12700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192"/>
            <p:cNvCxnSpPr/>
            <p:nvPr/>
          </p:nvCxnSpPr>
          <p:spPr>
            <a:xfrm rot="16200000" flipH="1">
              <a:off x="2250265" y="3607596"/>
              <a:ext cx="714381" cy="357189"/>
            </a:xfrm>
            <a:prstGeom prst="straightConnector1">
              <a:avLst/>
            </a:prstGeom>
            <a:ln w="12700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193"/>
            <p:cNvCxnSpPr/>
            <p:nvPr/>
          </p:nvCxnSpPr>
          <p:spPr>
            <a:xfrm rot="5400000">
              <a:off x="2071672" y="3786190"/>
              <a:ext cx="714378" cy="2"/>
            </a:xfrm>
            <a:prstGeom prst="straightConnector1">
              <a:avLst/>
            </a:prstGeom>
            <a:ln w="12700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194"/>
            <p:cNvCxnSpPr/>
            <p:nvPr/>
          </p:nvCxnSpPr>
          <p:spPr>
            <a:xfrm rot="5400000">
              <a:off x="3321835" y="3607595"/>
              <a:ext cx="714380" cy="357190"/>
            </a:xfrm>
            <a:prstGeom prst="straightConnector1">
              <a:avLst/>
            </a:prstGeom>
            <a:ln w="12700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195"/>
            <p:cNvCxnSpPr/>
            <p:nvPr/>
          </p:nvCxnSpPr>
          <p:spPr>
            <a:xfrm rot="16200000" flipH="1">
              <a:off x="3679025" y="3607595"/>
              <a:ext cx="714380" cy="35719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196"/>
            <p:cNvCxnSpPr/>
            <p:nvPr/>
          </p:nvCxnSpPr>
          <p:spPr>
            <a:xfrm rot="5400000">
              <a:off x="3500431" y="3786191"/>
              <a:ext cx="714381" cy="1"/>
            </a:xfrm>
            <a:prstGeom prst="straightConnector1">
              <a:avLst/>
            </a:prstGeom>
            <a:ln w="12700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197"/>
            <p:cNvCxnSpPr/>
            <p:nvPr/>
          </p:nvCxnSpPr>
          <p:spPr>
            <a:xfrm rot="5400000">
              <a:off x="4750595" y="3607595"/>
              <a:ext cx="714380" cy="357190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198"/>
            <p:cNvCxnSpPr/>
            <p:nvPr/>
          </p:nvCxnSpPr>
          <p:spPr>
            <a:xfrm rot="16200000" flipH="1">
              <a:off x="5107785" y="3607596"/>
              <a:ext cx="714381" cy="357189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199"/>
            <p:cNvCxnSpPr/>
            <p:nvPr/>
          </p:nvCxnSpPr>
          <p:spPr>
            <a:xfrm rot="5400000">
              <a:off x="4929192" y="3786190"/>
              <a:ext cx="714378" cy="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200"/>
            <p:cNvCxnSpPr/>
            <p:nvPr/>
          </p:nvCxnSpPr>
          <p:spPr>
            <a:xfrm rot="5400000">
              <a:off x="6179356" y="3607594"/>
              <a:ext cx="714380" cy="35719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201"/>
            <p:cNvCxnSpPr/>
            <p:nvPr/>
          </p:nvCxnSpPr>
          <p:spPr>
            <a:xfrm rot="16200000" flipH="1">
              <a:off x="6536545" y="3607595"/>
              <a:ext cx="714380" cy="357190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202"/>
            <p:cNvCxnSpPr/>
            <p:nvPr/>
          </p:nvCxnSpPr>
          <p:spPr>
            <a:xfrm rot="5400000">
              <a:off x="6357951" y="3786191"/>
              <a:ext cx="714381" cy="1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203"/>
            <p:cNvCxnSpPr/>
            <p:nvPr/>
          </p:nvCxnSpPr>
          <p:spPr>
            <a:xfrm rot="5400000">
              <a:off x="3857620" y="2714620"/>
              <a:ext cx="714380" cy="714380"/>
            </a:xfrm>
            <a:prstGeom prst="straightConnector1">
              <a:avLst/>
            </a:prstGeom>
            <a:ln w="12700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204"/>
            <p:cNvCxnSpPr/>
            <p:nvPr/>
          </p:nvCxnSpPr>
          <p:spPr>
            <a:xfrm rot="16200000" flipH="1">
              <a:off x="4572000" y="2714620"/>
              <a:ext cx="714380" cy="714380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212"/>
            <p:cNvCxnSpPr/>
            <p:nvPr/>
          </p:nvCxnSpPr>
          <p:spPr>
            <a:xfrm rot="5400000">
              <a:off x="2607455" y="3607595"/>
              <a:ext cx="714380" cy="357190"/>
            </a:xfrm>
            <a:prstGeom prst="straightConnector1">
              <a:avLst/>
            </a:prstGeom>
            <a:ln w="12700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213"/>
            <p:cNvCxnSpPr/>
            <p:nvPr/>
          </p:nvCxnSpPr>
          <p:spPr>
            <a:xfrm rot="5400000">
              <a:off x="4036216" y="3607594"/>
              <a:ext cx="714380" cy="357192"/>
            </a:xfrm>
            <a:prstGeom prst="straightConnector1">
              <a:avLst/>
            </a:prstGeom>
            <a:ln w="12700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221"/>
            <p:cNvCxnSpPr/>
            <p:nvPr/>
          </p:nvCxnSpPr>
          <p:spPr>
            <a:xfrm rot="5400000">
              <a:off x="5464975" y="3607595"/>
              <a:ext cx="714380" cy="357190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223"/>
            <p:cNvCxnSpPr/>
            <p:nvPr/>
          </p:nvCxnSpPr>
          <p:spPr>
            <a:xfrm rot="16200000" flipH="1">
              <a:off x="2964645" y="3607596"/>
              <a:ext cx="714381" cy="357189"/>
            </a:xfrm>
            <a:prstGeom prst="straightConnector1">
              <a:avLst/>
            </a:prstGeom>
            <a:ln w="12700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252"/>
            <p:cNvCxnSpPr/>
            <p:nvPr/>
          </p:nvCxnSpPr>
          <p:spPr>
            <a:xfrm rot="16200000" flipH="1">
              <a:off x="4393405" y="3607595"/>
              <a:ext cx="714380" cy="357190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253"/>
            <p:cNvCxnSpPr/>
            <p:nvPr/>
          </p:nvCxnSpPr>
          <p:spPr>
            <a:xfrm rot="16200000" flipH="1">
              <a:off x="5822164" y="3607595"/>
              <a:ext cx="714383" cy="357189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正方形/長方形 51"/>
          <p:cNvSpPr/>
          <p:nvPr/>
        </p:nvSpPr>
        <p:spPr>
          <a:xfrm>
            <a:off x="500034" y="1928802"/>
            <a:ext cx="360868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ja-JP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Is it difficult for soft shadow?</a:t>
            </a:r>
            <a:endParaRPr lang="ja-JP" altLang="en-US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3" name="角丸四角形 52"/>
          <p:cNvSpPr/>
          <p:nvPr/>
        </p:nvSpPr>
        <p:spPr bwMode="auto">
          <a:xfrm>
            <a:off x="357158" y="1357298"/>
            <a:ext cx="2788990" cy="42862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rPr>
              <a:t>Cost function</a:t>
            </a:r>
            <a:endParaRPr kumimoji="1" lang="ja-JP" altLang="en-US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428596" y="3500438"/>
            <a:ext cx="374974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ja-JP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Is automatic-approach better?</a:t>
            </a:r>
            <a:endParaRPr lang="ja-JP" altLang="en-US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5" name="角丸四角形 54"/>
          <p:cNvSpPr/>
          <p:nvPr/>
        </p:nvSpPr>
        <p:spPr bwMode="auto">
          <a:xfrm>
            <a:off x="357158" y="3000372"/>
            <a:ext cx="2788990" cy="42862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rPr>
              <a:t>User interaction</a:t>
            </a:r>
            <a:endParaRPr kumimoji="1" lang="ja-JP" altLang="en-US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428596" y="5143512"/>
            <a:ext cx="401263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ja-JP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Does it fall into local minimum?</a:t>
            </a:r>
            <a:endParaRPr lang="ja-JP" altLang="en-US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7" name="角丸四角形 56"/>
          <p:cNvSpPr/>
          <p:nvPr/>
        </p:nvSpPr>
        <p:spPr bwMode="auto">
          <a:xfrm>
            <a:off x="357158" y="4643446"/>
            <a:ext cx="2788990" cy="42862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rPr>
              <a:t>Hierarchical graph cut</a:t>
            </a:r>
            <a:endParaRPr kumimoji="1" lang="ja-JP" altLang="en-US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61" name="右矢印 60"/>
          <p:cNvSpPr/>
          <p:nvPr/>
        </p:nvSpPr>
        <p:spPr bwMode="auto">
          <a:xfrm>
            <a:off x="5643570" y="2071678"/>
            <a:ext cx="214314" cy="285752"/>
          </a:xfrm>
          <a:prstGeom prst="rightArrow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62" name="右矢印 61"/>
          <p:cNvSpPr/>
          <p:nvPr/>
        </p:nvSpPr>
        <p:spPr bwMode="auto">
          <a:xfrm>
            <a:off x="7143768" y="2071678"/>
            <a:ext cx="214314" cy="285752"/>
          </a:xfrm>
          <a:prstGeom prst="rightArrow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kumimoji="1" lang="en-US" altLang="ja-JP" smtClean="0"/>
              <a:t>Daisuke </a:t>
            </a:r>
            <a:r>
              <a:rPr kumimoji="1" lang="en-US" altLang="ja-JP" dirty="0" smtClean="0"/>
              <a:t>Miyazaki 2009</a:t>
            </a:r>
            <a:r>
              <a:rPr kumimoji="1" lang="en-US" altLang="ja-JP" smtClean="0"/>
              <a:t/>
            </a:r>
            <a:br>
              <a:rPr kumimoji="1" lang="en-US" altLang="ja-JP" smtClean="0"/>
            </a:br>
            <a:r>
              <a:rPr kumimoji="1" lang="en-US" altLang="ja-JP" smtClean="0"/>
              <a:t>Creative Commons Attribution 4.0</a:t>
            </a:r>
            <a:br>
              <a:rPr kumimoji="1" lang="en-US" altLang="ja-JP" smtClean="0"/>
            </a:br>
            <a:r>
              <a:rPr lang="en-US" altLang="ja-JP" smtClean="0"/>
              <a:t>International License.</a:t>
            </a:r>
            <a:endParaRPr kumimoji="1" lang="ja-JP" altLang="en-US" dirty="0"/>
          </a:p>
        </p:txBody>
      </p:sp>
      <p:sp>
        <p:nvSpPr>
          <p:cNvPr id="5" name="サブタイトル 4"/>
          <p:cNvSpPr>
            <a:spLocks noGrp="1"/>
          </p:cNvSpPr>
          <p:nvPr>
            <p:ph type="subTitle"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kumimoji="1" lang="en-US" altLang="ja-JP" dirty="0" smtClean="0"/>
              <a:t>http://www.cg.info.hiroshima-cu.ac.jp/</a:t>
            </a:r>
          </a:p>
          <a:p>
            <a:r>
              <a:rPr lang="en-US" altLang="ja-JP" dirty="0" smtClean="0"/>
              <a:t>Daisuke Miyazaki, </a:t>
            </a:r>
            <a:r>
              <a:rPr lang="en-US" altLang="ja-JP" dirty="0" err="1" smtClean="0"/>
              <a:t>Yasuyuki</a:t>
            </a:r>
            <a:r>
              <a:rPr lang="en-US" altLang="ja-JP" dirty="0" smtClean="0"/>
              <a:t> Matsushita, Katsushi </a:t>
            </a:r>
            <a:r>
              <a:rPr lang="en-US" altLang="ja-JP" dirty="0" err="1" smtClean="0"/>
              <a:t>Ikeuchi</a:t>
            </a:r>
            <a:r>
              <a:rPr lang="en-US" altLang="ja-JP" dirty="0" smtClean="0"/>
              <a:t>, "Interactive shadow removal from a single image using hierarchical graph cut," Lecture Notes in Computer Science (Proc. Asian Conference on Computer Vision), vol. 5994, part 1, 2009.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角丸四角形 30"/>
          <p:cNvSpPr/>
          <p:nvPr/>
        </p:nvSpPr>
        <p:spPr bwMode="auto">
          <a:xfrm>
            <a:off x="1000100" y="4929198"/>
            <a:ext cx="7143800" cy="1285884"/>
          </a:xfrm>
          <a:prstGeom prst="round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2" name="角丸四角形 31"/>
          <p:cNvSpPr/>
          <p:nvPr/>
        </p:nvSpPr>
        <p:spPr bwMode="auto">
          <a:xfrm>
            <a:off x="1000100" y="3286124"/>
            <a:ext cx="7143800" cy="1285884"/>
          </a:xfrm>
          <a:prstGeom prst="round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3" name="角丸四角形 32"/>
          <p:cNvSpPr/>
          <p:nvPr/>
        </p:nvSpPr>
        <p:spPr bwMode="auto">
          <a:xfrm>
            <a:off x="928662" y="1357298"/>
            <a:ext cx="7286676" cy="1285884"/>
          </a:xfrm>
          <a:prstGeom prst="round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Prior work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00100" y="1071546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multiple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00100" y="271462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single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71538" y="3000372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automatic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71538" y="4643446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interactive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071538" y="1500174"/>
            <a:ext cx="3322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Weiss 01; Matsushita et al. 04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142976" y="3429000"/>
            <a:ext cx="53785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Finlayson et al. 04; </a:t>
            </a:r>
            <a:r>
              <a:rPr kumimoji="1" lang="en-US" altLang="ja-JP" dirty="0" err="1" smtClean="0"/>
              <a:t>Fredembach</a:t>
            </a:r>
            <a:r>
              <a:rPr kumimoji="1" lang="en-US" altLang="ja-JP" dirty="0" smtClean="0"/>
              <a:t> &amp; Finlayson 06;</a:t>
            </a:r>
          </a:p>
          <a:p>
            <a:r>
              <a:rPr kumimoji="1" lang="en-US" altLang="ja-JP" dirty="0" err="1" smtClean="0"/>
              <a:t>Tappen</a:t>
            </a:r>
            <a:r>
              <a:rPr kumimoji="1" lang="en-US" altLang="ja-JP" dirty="0" smtClean="0"/>
              <a:t> et al. 05; </a:t>
            </a:r>
            <a:r>
              <a:rPr lang="en-US" altLang="ja-JP" dirty="0" smtClean="0"/>
              <a:t>Baba et al. 04; </a:t>
            </a:r>
            <a:r>
              <a:rPr lang="en-US" altLang="ja-JP" dirty="0" err="1" smtClean="0"/>
              <a:t>Arbel</a:t>
            </a:r>
            <a:r>
              <a:rPr lang="en-US" altLang="ja-JP" dirty="0" smtClean="0"/>
              <a:t> &amp; Hel-Or 07;</a:t>
            </a:r>
          </a:p>
          <a:p>
            <a:r>
              <a:rPr lang="en-US" altLang="ja-JP" dirty="0" smtClean="0"/>
              <a:t>Nielsen &amp; Madsen 07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142976" y="5072074"/>
            <a:ext cx="1411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Wu et al. 07</a:t>
            </a:r>
            <a:endParaRPr kumimoji="1" lang="ja-JP" altLang="en-US" dirty="0"/>
          </a:p>
        </p:txBody>
      </p:sp>
      <p:grpSp>
        <p:nvGrpSpPr>
          <p:cNvPr id="26" name="グループ化 25"/>
          <p:cNvGrpSpPr/>
          <p:nvPr/>
        </p:nvGrpSpPr>
        <p:grpSpPr>
          <a:xfrm>
            <a:off x="5214942" y="1428736"/>
            <a:ext cx="493776" cy="1106424"/>
            <a:chOff x="5429256" y="1385304"/>
            <a:chExt cx="493776" cy="1106424"/>
          </a:xfrm>
        </p:grpSpPr>
        <p:sp>
          <p:nvSpPr>
            <p:cNvPr id="17" name="Freeform 15"/>
            <p:cNvSpPr/>
            <p:nvPr/>
          </p:nvSpPr>
          <p:spPr>
            <a:xfrm>
              <a:off x="5429256" y="1714488"/>
              <a:ext cx="493776" cy="777240"/>
            </a:xfrm>
            <a:custGeom>
              <a:avLst/>
              <a:gdLst>
                <a:gd name="connsiteX0" fmla="*/ 0 w 493776"/>
                <a:gd name="connsiteY0" fmla="*/ 137160 h 777240"/>
                <a:gd name="connsiteX1" fmla="*/ 356616 w 493776"/>
                <a:gd name="connsiteY1" fmla="*/ 128016 h 777240"/>
                <a:gd name="connsiteX2" fmla="*/ 493776 w 493776"/>
                <a:gd name="connsiteY2" fmla="*/ 0 h 777240"/>
                <a:gd name="connsiteX3" fmla="*/ 475488 w 493776"/>
                <a:gd name="connsiteY3" fmla="*/ 585216 h 777240"/>
                <a:gd name="connsiteX4" fmla="*/ 356616 w 493776"/>
                <a:gd name="connsiteY4" fmla="*/ 777240 h 777240"/>
                <a:gd name="connsiteX5" fmla="*/ 18288 w 493776"/>
                <a:gd name="connsiteY5" fmla="*/ 777240 h 777240"/>
                <a:gd name="connsiteX6" fmla="*/ 0 w 493776"/>
                <a:gd name="connsiteY6" fmla="*/ 137160 h 77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3776" h="777240">
                  <a:moveTo>
                    <a:pt x="0" y="137160"/>
                  </a:moveTo>
                  <a:lnTo>
                    <a:pt x="356616" y="128016"/>
                  </a:lnTo>
                  <a:lnTo>
                    <a:pt x="493776" y="0"/>
                  </a:lnTo>
                  <a:lnTo>
                    <a:pt x="475488" y="585216"/>
                  </a:lnTo>
                  <a:lnTo>
                    <a:pt x="356616" y="777240"/>
                  </a:lnTo>
                  <a:lnTo>
                    <a:pt x="18288" y="777240"/>
                  </a:lnTo>
                  <a:lnTo>
                    <a:pt x="0" y="13716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ube 14"/>
            <p:cNvSpPr/>
            <p:nvPr/>
          </p:nvSpPr>
          <p:spPr>
            <a:xfrm>
              <a:off x="5456688" y="1385304"/>
              <a:ext cx="457200" cy="457200"/>
            </a:xfrm>
            <a:prstGeom prst="cub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グループ化 26"/>
          <p:cNvGrpSpPr/>
          <p:nvPr/>
        </p:nvGrpSpPr>
        <p:grpSpPr>
          <a:xfrm>
            <a:off x="5929322" y="1428736"/>
            <a:ext cx="868680" cy="969264"/>
            <a:chOff x="6133344" y="1385304"/>
            <a:chExt cx="868680" cy="969264"/>
          </a:xfrm>
        </p:grpSpPr>
        <p:sp>
          <p:nvSpPr>
            <p:cNvPr id="16" name="Freeform 18"/>
            <p:cNvSpPr/>
            <p:nvPr/>
          </p:nvSpPr>
          <p:spPr>
            <a:xfrm>
              <a:off x="6133344" y="1696200"/>
              <a:ext cx="777240" cy="658368"/>
            </a:xfrm>
            <a:custGeom>
              <a:avLst/>
              <a:gdLst>
                <a:gd name="connsiteX0" fmla="*/ 411480 w 777240"/>
                <a:gd name="connsiteY0" fmla="*/ 0 h 658368"/>
                <a:gd name="connsiteX1" fmla="*/ 36576 w 777240"/>
                <a:gd name="connsiteY1" fmla="*/ 347472 h 658368"/>
                <a:gd name="connsiteX2" fmla="*/ 0 w 777240"/>
                <a:gd name="connsiteY2" fmla="*/ 658368 h 658368"/>
                <a:gd name="connsiteX3" fmla="*/ 292608 w 777240"/>
                <a:gd name="connsiteY3" fmla="*/ 658368 h 658368"/>
                <a:gd name="connsiteX4" fmla="*/ 777240 w 777240"/>
                <a:gd name="connsiteY4" fmla="*/ 146304 h 658368"/>
                <a:gd name="connsiteX5" fmla="*/ 402336 w 777240"/>
                <a:gd name="connsiteY5" fmla="*/ 155448 h 658368"/>
                <a:gd name="connsiteX6" fmla="*/ 411480 w 777240"/>
                <a:gd name="connsiteY6" fmla="*/ 0 h 658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7240" h="658368">
                  <a:moveTo>
                    <a:pt x="411480" y="0"/>
                  </a:moveTo>
                  <a:lnTo>
                    <a:pt x="36576" y="347472"/>
                  </a:lnTo>
                  <a:lnTo>
                    <a:pt x="0" y="658368"/>
                  </a:lnTo>
                  <a:lnTo>
                    <a:pt x="292608" y="658368"/>
                  </a:lnTo>
                  <a:lnTo>
                    <a:pt x="777240" y="146304"/>
                  </a:lnTo>
                  <a:lnTo>
                    <a:pt x="402336" y="155448"/>
                  </a:lnTo>
                  <a:lnTo>
                    <a:pt x="41148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ube 17"/>
            <p:cNvSpPr/>
            <p:nvPr/>
          </p:nvSpPr>
          <p:spPr>
            <a:xfrm>
              <a:off x="6544824" y="1385304"/>
              <a:ext cx="457200" cy="457200"/>
            </a:xfrm>
            <a:prstGeom prst="cub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グループ化 27"/>
          <p:cNvGrpSpPr/>
          <p:nvPr/>
        </p:nvGrpSpPr>
        <p:grpSpPr>
          <a:xfrm>
            <a:off x="6929454" y="1785926"/>
            <a:ext cx="1133856" cy="813816"/>
            <a:chOff x="7285488" y="1037832"/>
            <a:chExt cx="1133856" cy="813816"/>
          </a:xfrm>
        </p:grpSpPr>
        <p:sp>
          <p:nvSpPr>
            <p:cNvPr id="15" name="Freeform 22"/>
            <p:cNvSpPr/>
            <p:nvPr/>
          </p:nvSpPr>
          <p:spPr>
            <a:xfrm>
              <a:off x="7623816" y="1037832"/>
              <a:ext cx="795528" cy="813816"/>
            </a:xfrm>
            <a:custGeom>
              <a:avLst/>
              <a:gdLst>
                <a:gd name="connsiteX0" fmla="*/ 0 w 795528"/>
                <a:gd name="connsiteY0" fmla="*/ 338328 h 813816"/>
                <a:gd name="connsiteX1" fmla="*/ 0 w 795528"/>
                <a:gd name="connsiteY1" fmla="*/ 338328 h 813816"/>
                <a:gd name="connsiteX2" fmla="*/ 466344 w 795528"/>
                <a:gd name="connsiteY2" fmla="*/ 0 h 813816"/>
                <a:gd name="connsiteX3" fmla="*/ 731520 w 795528"/>
                <a:gd name="connsiteY3" fmla="*/ 0 h 813816"/>
                <a:gd name="connsiteX4" fmla="*/ 795528 w 795528"/>
                <a:gd name="connsiteY4" fmla="*/ 128016 h 813816"/>
                <a:gd name="connsiteX5" fmla="*/ 27432 w 795528"/>
                <a:gd name="connsiteY5" fmla="*/ 813816 h 813816"/>
                <a:gd name="connsiteX6" fmla="*/ 118872 w 795528"/>
                <a:gd name="connsiteY6" fmla="*/ 649224 h 813816"/>
                <a:gd name="connsiteX7" fmla="*/ 109728 w 795528"/>
                <a:gd name="connsiteY7" fmla="*/ 338328 h 813816"/>
                <a:gd name="connsiteX8" fmla="*/ 0 w 795528"/>
                <a:gd name="connsiteY8" fmla="*/ 338328 h 813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5528" h="813816">
                  <a:moveTo>
                    <a:pt x="0" y="338328"/>
                  </a:moveTo>
                  <a:lnTo>
                    <a:pt x="0" y="338328"/>
                  </a:lnTo>
                  <a:lnTo>
                    <a:pt x="466344" y="0"/>
                  </a:lnTo>
                  <a:lnTo>
                    <a:pt x="731520" y="0"/>
                  </a:lnTo>
                  <a:lnTo>
                    <a:pt x="795528" y="128016"/>
                  </a:lnTo>
                  <a:lnTo>
                    <a:pt x="27432" y="813816"/>
                  </a:lnTo>
                  <a:cubicBezTo>
                    <a:pt x="120417" y="655741"/>
                    <a:pt x="118872" y="718484"/>
                    <a:pt x="118872" y="649224"/>
                  </a:cubicBezTo>
                  <a:lnTo>
                    <a:pt x="109728" y="338328"/>
                  </a:lnTo>
                  <a:lnTo>
                    <a:pt x="0" y="338328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ube 20"/>
            <p:cNvSpPr/>
            <p:nvPr/>
          </p:nvSpPr>
          <p:spPr>
            <a:xfrm>
              <a:off x="7285488" y="1385304"/>
              <a:ext cx="457200" cy="457200"/>
            </a:xfrm>
            <a:prstGeom prst="cub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78" y="3357562"/>
            <a:ext cx="1143008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5000636"/>
            <a:ext cx="1143008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2" y="5000636"/>
            <a:ext cx="1143008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円弧 33"/>
          <p:cNvSpPr/>
          <p:nvPr/>
        </p:nvSpPr>
        <p:spPr bwMode="auto">
          <a:xfrm>
            <a:off x="8001024" y="1285860"/>
            <a:ext cx="285752" cy="285752"/>
          </a:xfrm>
          <a:prstGeom prst="arc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5" name="円弧 34"/>
          <p:cNvSpPr/>
          <p:nvPr/>
        </p:nvSpPr>
        <p:spPr bwMode="auto">
          <a:xfrm rot="5400000">
            <a:off x="8001024" y="2428868"/>
            <a:ext cx="285752" cy="285752"/>
          </a:xfrm>
          <a:prstGeom prst="arc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6" name="円弧 35"/>
          <p:cNvSpPr/>
          <p:nvPr/>
        </p:nvSpPr>
        <p:spPr bwMode="auto">
          <a:xfrm rot="16200000">
            <a:off x="857224" y="1285860"/>
            <a:ext cx="285752" cy="285752"/>
          </a:xfrm>
          <a:prstGeom prst="arc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7" name="円弧 36"/>
          <p:cNvSpPr/>
          <p:nvPr/>
        </p:nvSpPr>
        <p:spPr bwMode="auto">
          <a:xfrm rot="10800000">
            <a:off x="857224" y="2428868"/>
            <a:ext cx="285752" cy="285752"/>
          </a:xfrm>
          <a:prstGeom prst="arc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39" name="直線コネクタ 38"/>
          <p:cNvCxnSpPr>
            <a:endCxn id="34" idx="0"/>
          </p:cNvCxnSpPr>
          <p:nvPr/>
        </p:nvCxnSpPr>
        <p:spPr bwMode="auto">
          <a:xfrm>
            <a:off x="2000232" y="1285860"/>
            <a:ext cx="6143668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円弧 39"/>
          <p:cNvSpPr/>
          <p:nvPr/>
        </p:nvSpPr>
        <p:spPr bwMode="auto">
          <a:xfrm rot="10800000">
            <a:off x="928662" y="6000768"/>
            <a:ext cx="285752" cy="285752"/>
          </a:xfrm>
          <a:prstGeom prst="arc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1" name="円弧 40"/>
          <p:cNvSpPr/>
          <p:nvPr/>
        </p:nvSpPr>
        <p:spPr bwMode="auto">
          <a:xfrm rot="10800000">
            <a:off x="857224" y="6072206"/>
            <a:ext cx="285752" cy="285752"/>
          </a:xfrm>
          <a:prstGeom prst="arc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2" name="円弧 41"/>
          <p:cNvSpPr/>
          <p:nvPr/>
        </p:nvSpPr>
        <p:spPr bwMode="auto">
          <a:xfrm rot="5400000">
            <a:off x="8001023" y="6072206"/>
            <a:ext cx="285752" cy="285752"/>
          </a:xfrm>
          <a:prstGeom prst="arc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3" name="円弧 42"/>
          <p:cNvSpPr/>
          <p:nvPr/>
        </p:nvSpPr>
        <p:spPr bwMode="auto">
          <a:xfrm rot="5400000">
            <a:off x="7929586" y="6000768"/>
            <a:ext cx="285752" cy="285752"/>
          </a:xfrm>
          <a:prstGeom prst="arc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44" name="直線コネクタ 43"/>
          <p:cNvCxnSpPr>
            <a:stCxn id="43" idx="2"/>
            <a:endCxn id="40" idx="0"/>
          </p:cNvCxnSpPr>
          <p:nvPr/>
        </p:nvCxnSpPr>
        <p:spPr bwMode="auto">
          <a:xfrm rot="10800000">
            <a:off x="1071538" y="6286520"/>
            <a:ext cx="7000924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直線コネクタ 46"/>
          <p:cNvCxnSpPr>
            <a:stCxn id="42" idx="2"/>
            <a:endCxn id="41" idx="0"/>
          </p:cNvCxnSpPr>
          <p:nvPr/>
        </p:nvCxnSpPr>
        <p:spPr bwMode="auto">
          <a:xfrm rot="10800000">
            <a:off x="1000101" y="6357958"/>
            <a:ext cx="7143799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円弧 49"/>
          <p:cNvSpPr/>
          <p:nvPr/>
        </p:nvSpPr>
        <p:spPr bwMode="auto">
          <a:xfrm rot="16200000">
            <a:off x="928663" y="4857760"/>
            <a:ext cx="285752" cy="285752"/>
          </a:xfrm>
          <a:prstGeom prst="arc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51" name="直線コネクタ 50"/>
          <p:cNvCxnSpPr>
            <a:stCxn id="50" idx="0"/>
            <a:endCxn id="40" idx="2"/>
          </p:cNvCxnSpPr>
          <p:nvPr/>
        </p:nvCxnSpPr>
        <p:spPr bwMode="auto">
          <a:xfrm rot="5400000">
            <a:off x="357159" y="5572140"/>
            <a:ext cx="1143008" cy="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円弧 53"/>
          <p:cNvSpPr/>
          <p:nvPr/>
        </p:nvSpPr>
        <p:spPr bwMode="auto">
          <a:xfrm>
            <a:off x="7929586" y="4857760"/>
            <a:ext cx="285752" cy="285752"/>
          </a:xfrm>
          <a:prstGeom prst="arc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55" name="直線コネクタ 54"/>
          <p:cNvCxnSpPr>
            <a:endCxn id="54" idx="2"/>
          </p:cNvCxnSpPr>
          <p:nvPr/>
        </p:nvCxnSpPr>
        <p:spPr bwMode="auto">
          <a:xfrm rot="5400000" flipH="1" flipV="1">
            <a:off x="7643834" y="5572140"/>
            <a:ext cx="1143008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直線コネクタ 57"/>
          <p:cNvCxnSpPr/>
          <p:nvPr/>
        </p:nvCxnSpPr>
        <p:spPr bwMode="auto">
          <a:xfrm>
            <a:off x="2357422" y="4857760"/>
            <a:ext cx="571504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円弧 60"/>
          <p:cNvSpPr/>
          <p:nvPr/>
        </p:nvSpPr>
        <p:spPr bwMode="auto">
          <a:xfrm rot="10800000">
            <a:off x="928662" y="4357694"/>
            <a:ext cx="285752" cy="285752"/>
          </a:xfrm>
          <a:prstGeom prst="arc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62" name="円弧 61"/>
          <p:cNvSpPr/>
          <p:nvPr/>
        </p:nvSpPr>
        <p:spPr bwMode="auto">
          <a:xfrm rot="5400000">
            <a:off x="7929585" y="4357694"/>
            <a:ext cx="285752" cy="285752"/>
          </a:xfrm>
          <a:prstGeom prst="arc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63" name="円弧 62"/>
          <p:cNvSpPr/>
          <p:nvPr/>
        </p:nvSpPr>
        <p:spPr bwMode="auto">
          <a:xfrm rot="16200000">
            <a:off x="928663" y="3214686"/>
            <a:ext cx="285752" cy="285752"/>
          </a:xfrm>
          <a:prstGeom prst="arc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64" name="円弧 63"/>
          <p:cNvSpPr/>
          <p:nvPr/>
        </p:nvSpPr>
        <p:spPr bwMode="auto">
          <a:xfrm>
            <a:off x="7929586" y="3214686"/>
            <a:ext cx="285752" cy="285752"/>
          </a:xfrm>
          <a:prstGeom prst="arc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65" name="直線コネクタ 64"/>
          <p:cNvCxnSpPr/>
          <p:nvPr/>
        </p:nvCxnSpPr>
        <p:spPr bwMode="auto">
          <a:xfrm rot="5400000">
            <a:off x="357158" y="3929066"/>
            <a:ext cx="1143008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直線コネクタ 67"/>
          <p:cNvCxnSpPr/>
          <p:nvPr/>
        </p:nvCxnSpPr>
        <p:spPr bwMode="auto">
          <a:xfrm rot="10800000">
            <a:off x="1071538" y="4643446"/>
            <a:ext cx="7000924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直線コネクタ 70"/>
          <p:cNvCxnSpPr>
            <a:stCxn id="64" idx="2"/>
          </p:cNvCxnSpPr>
          <p:nvPr/>
        </p:nvCxnSpPr>
        <p:spPr bwMode="auto">
          <a:xfrm rot="5400000">
            <a:off x="7643834" y="3929066"/>
            <a:ext cx="1143008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直線コネクタ 73"/>
          <p:cNvCxnSpPr>
            <a:endCxn id="64" idx="0"/>
          </p:cNvCxnSpPr>
          <p:nvPr/>
        </p:nvCxnSpPr>
        <p:spPr bwMode="auto">
          <a:xfrm>
            <a:off x="2285984" y="3214686"/>
            <a:ext cx="5786478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7" name="円弧 76"/>
          <p:cNvSpPr/>
          <p:nvPr/>
        </p:nvSpPr>
        <p:spPr bwMode="auto">
          <a:xfrm rot="16200000">
            <a:off x="857224" y="2928934"/>
            <a:ext cx="285752" cy="285752"/>
          </a:xfrm>
          <a:prstGeom prst="arc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78" name="円弧 77"/>
          <p:cNvSpPr/>
          <p:nvPr/>
        </p:nvSpPr>
        <p:spPr bwMode="auto">
          <a:xfrm>
            <a:off x="8001024" y="2928934"/>
            <a:ext cx="285752" cy="285752"/>
          </a:xfrm>
          <a:prstGeom prst="arc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79" name="直線コネクタ 78"/>
          <p:cNvCxnSpPr>
            <a:endCxn id="41" idx="2"/>
          </p:cNvCxnSpPr>
          <p:nvPr/>
        </p:nvCxnSpPr>
        <p:spPr bwMode="auto">
          <a:xfrm rot="5400000">
            <a:off x="-714412" y="4643446"/>
            <a:ext cx="3143272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直線コネクタ 81"/>
          <p:cNvCxnSpPr>
            <a:stCxn id="78" idx="2"/>
          </p:cNvCxnSpPr>
          <p:nvPr/>
        </p:nvCxnSpPr>
        <p:spPr bwMode="auto">
          <a:xfrm rot="5400000">
            <a:off x="6715140" y="4643446"/>
            <a:ext cx="3143272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直線コネクタ 84"/>
          <p:cNvCxnSpPr>
            <a:endCxn id="78" idx="0"/>
          </p:cNvCxnSpPr>
          <p:nvPr/>
        </p:nvCxnSpPr>
        <p:spPr bwMode="auto">
          <a:xfrm>
            <a:off x="1785918" y="2928934"/>
            <a:ext cx="6357982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直線コネクタ 87"/>
          <p:cNvCxnSpPr/>
          <p:nvPr/>
        </p:nvCxnSpPr>
        <p:spPr bwMode="auto">
          <a:xfrm rot="5400000">
            <a:off x="285720" y="2000240"/>
            <a:ext cx="1143008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直線コネクタ 90"/>
          <p:cNvCxnSpPr>
            <a:stCxn id="37" idx="0"/>
          </p:cNvCxnSpPr>
          <p:nvPr/>
        </p:nvCxnSpPr>
        <p:spPr bwMode="auto">
          <a:xfrm>
            <a:off x="1000100" y="2714620"/>
            <a:ext cx="71438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直線コネクタ 93"/>
          <p:cNvCxnSpPr/>
          <p:nvPr/>
        </p:nvCxnSpPr>
        <p:spPr bwMode="auto">
          <a:xfrm rot="5400000">
            <a:off x="7715272" y="2000240"/>
            <a:ext cx="1143008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Contribution</a:t>
            </a:r>
            <a:endParaRPr kumimoji="1" lang="ja-JP" alt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0074" y="1500174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テキスト ボックス 11"/>
          <p:cNvSpPr txBox="1"/>
          <p:nvPr/>
        </p:nvSpPr>
        <p:spPr>
          <a:xfrm>
            <a:off x="5500694" y="250030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Prior</a:t>
            </a:r>
            <a:endParaRPr kumimoji="1" lang="ja-JP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357686" y="2214554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Smoothness</a:t>
            </a:r>
            <a:endParaRPr kumimoji="1" lang="ja-JP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右矢印 13"/>
          <p:cNvSpPr/>
          <p:nvPr/>
        </p:nvSpPr>
        <p:spPr bwMode="auto">
          <a:xfrm>
            <a:off x="6286512" y="2000240"/>
            <a:ext cx="571504" cy="428628"/>
          </a:xfrm>
          <a:prstGeom prst="rightArrow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286644" y="200024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Graph cut</a:t>
            </a:r>
            <a:endParaRPr kumimoji="1" lang="ja-JP" altLang="en-US" dirty="0"/>
          </a:p>
        </p:txBody>
      </p:sp>
      <p:graphicFrame>
        <p:nvGraphicFramePr>
          <p:cNvPr id="32769" name="Object 1"/>
          <p:cNvGraphicFramePr>
            <a:graphicFrameLocks noChangeAspect="1"/>
          </p:cNvGraphicFramePr>
          <p:nvPr/>
        </p:nvGraphicFramePr>
        <p:xfrm>
          <a:off x="4857752" y="3571876"/>
          <a:ext cx="938212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1" name="数式" r:id="rId5" imgW="342720" imgH="203040" progId="Equation.3">
                  <p:embed/>
                </p:oleObj>
              </mc:Choice>
              <mc:Fallback>
                <p:oleObj name="数式" r:id="rId5" imgW="342720" imgH="20304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752" y="3571876"/>
                        <a:ext cx="938212" cy="555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7072330" y="3643314"/>
          <a:ext cx="1528762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2" name="数式" r:id="rId7" imgW="558720" imgH="203040" progId="Equation.3">
                  <p:embed/>
                </p:oleObj>
              </mc:Choice>
              <mc:Fallback>
                <p:oleObj name="数式" r:id="rId7" imgW="558720" imgH="2030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30" y="3643314"/>
                        <a:ext cx="1528762" cy="555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右矢印 16"/>
          <p:cNvSpPr/>
          <p:nvPr/>
        </p:nvSpPr>
        <p:spPr bwMode="auto">
          <a:xfrm>
            <a:off x="6286512" y="3643314"/>
            <a:ext cx="571504" cy="428628"/>
          </a:xfrm>
          <a:prstGeom prst="rightArrow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286248" y="3214686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Alpha expansion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000892" y="5214950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User satisfaction</a:t>
            </a:r>
            <a:endParaRPr kumimoji="1" lang="ja-JP" altLang="en-US" dirty="0"/>
          </a:p>
        </p:txBody>
      </p:sp>
      <p:sp>
        <p:nvSpPr>
          <p:cNvPr id="20" name="右矢印 19"/>
          <p:cNvSpPr/>
          <p:nvPr/>
        </p:nvSpPr>
        <p:spPr bwMode="auto">
          <a:xfrm>
            <a:off x="6286512" y="5214950"/>
            <a:ext cx="571504" cy="428628"/>
          </a:xfrm>
          <a:prstGeom prst="rightArrow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32774" name="Picture 6" descr="C:\Documents and Settings\miyazaki\Local Settings\Temporary Internet Files\Content.IE5\Q5994C0C\MCj03573670000[1].wm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29124" y="4643446"/>
            <a:ext cx="1643074" cy="1413674"/>
          </a:xfrm>
          <a:prstGeom prst="rect">
            <a:avLst/>
          </a:prstGeom>
          <a:noFill/>
        </p:spPr>
      </p:pic>
      <p:sp>
        <p:nvSpPr>
          <p:cNvPr id="29" name="正方形/長方形 28"/>
          <p:cNvSpPr/>
          <p:nvPr/>
        </p:nvSpPr>
        <p:spPr>
          <a:xfrm>
            <a:off x="357158" y="1500174"/>
            <a:ext cx="281198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ja-JP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Markov random field</a:t>
            </a:r>
            <a:endParaRPr lang="ja-JP" altLang="en-US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285720" y="3071810"/>
            <a:ext cx="303159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ja-JP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Hierarchical graph cut</a:t>
            </a:r>
            <a:endParaRPr lang="ja-JP" altLang="en-US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285720" y="4643446"/>
            <a:ext cx="276710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ja-JP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Interactive repairing</a:t>
            </a:r>
            <a:endParaRPr lang="ja-JP" altLang="en-US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2" name="角丸四角形 31"/>
          <p:cNvSpPr/>
          <p:nvPr/>
        </p:nvSpPr>
        <p:spPr bwMode="auto">
          <a:xfrm>
            <a:off x="1000100" y="2214554"/>
            <a:ext cx="1500198" cy="42862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rPr>
              <a:t>Robust</a:t>
            </a: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3" name="角丸四角形 32"/>
          <p:cNvSpPr/>
          <p:nvPr/>
        </p:nvSpPr>
        <p:spPr bwMode="auto">
          <a:xfrm>
            <a:off x="1000100" y="5357826"/>
            <a:ext cx="1500198" cy="42862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rPr>
              <a:t>Intuitive</a:t>
            </a: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1000100" y="3786190"/>
            <a:ext cx="1500198" cy="42862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rPr>
              <a:t>Fast</a:t>
            </a: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36" name="直線コネクタ 35"/>
          <p:cNvCxnSpPr/>
          <p:nvPr/>
        </p:nvCxnSpPr>
        <p:spPr bwMode="auto">
          <a:xfrm>
            <a:off x="285720" y="3000372"/>
            <a:ext cx="857256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39" name="直線コネクタ 38"/>
          <p:cNvCxnSpPr/>
          <p:nvPr/>
        </p:nvCxnSpPr>
        <p:spPr bwMode="auto">
          <a:xfrm>
            <a:off x="285720" y="4572008"/>
            <a:ext cx="857256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41" name="直線コネクタ 40"/>
          <p:cNvCxnSpPr/>
          <p:nvPr/>
        </p:nvCxnSpPr>
        <p:spPr bwMode="auto">
          <a:xfrm>
            <a:off x="285720" y="6142056"/>
            <a:ext cx="857256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42" name="直線コネクタ 41"/>
          <p:cNvCxnSpPr/>
          <p:nvPr/>
        </p:nvCxnSpPr>
        <p:spPr bwMode="auto">
          <a:xfrm>
            <a:off x="357158" y="1428736"/>
            <a:ext cx="857256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Algorithm flow</a:t>
            </a:r>
            <a:endParaRPr kumimoji="1" lang="ja-JP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1273718"/>
            <a:ext cx="2143140" cy="160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0" y="1273718"/>
            <a:ext cx="2143140" cy="160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1273718"/>
            <a:ext cx="2143140" cy="160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52" y="4714884"/>
            <a:ext cx="2143140" cy="160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0430" y="4714884"/>
            <a:ext cx="2143140" cy="160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5008" y="4714884"/>
            <a:ext cx="2143140" cy="160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テキスト ボックス 9"/>
          <p:cNvSpPr txBox="1"/>
          <p:nvPr/>
        </p:nvSpPr>
        <p:spPr>
          <a:xfrm>
            <a:off x="2000232" y="291679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Input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500430" y="2916792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Over-segmentation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000760" y="2916792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Lazy snapping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597609" y="3643314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Shadow removal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000232" y="435769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Initial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000496" y="4357694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Interaction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357950" y="435769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Output</a:t>
            </a:r>
            <a:endParaRPr kumimoji="1" lang="ja-JP" altLang="en-US" dirty="0"/>
          </a:p>
        </p:txBody>
      </p:sp>
      <p:sp>
        <p:nvSpPr>
          <p:cNvPr id="17" name="角丸四角形 16"/>
          <p:cNvSpPr/>
          <p:nvPr/>
        </p:nvSpPr>
        <p:spPr bwMode="auto">
          <a:xfrm>
            <a:off x="3500430" y="3571876"/>
            <a:ext cx="2071702" cy="500066"/>
          </a:xfrm>
          <a:prstGeom prst="round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8" name="左中かっこ 17"/>
          <p:cNvSpPr/>
          <p:nvPr/>
        </p:nvSpPr>
        <p:spPr bwMode="auto">
          <a:xfrm rot="5400000">
            <a:off x="4429124" y="1000108"/>
            <a:ext cx="285752" cy="6572296"/>
          </a:xfrm>
          <a:prstGeom prst="leftBrace">
            <a:avLst>
              <a:gd name="adj1" fmla="val 44523"/>
              <a:gd name="adj2" fmla="val 50000"/>
            </a:avLst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9" name="円/楕円 18"/>
          <p:cNvSpPr/>
          <p:nvPr/>
        </p:nvSpPr>
        <p:spPr bwMode="auto">
          <a:xfrm>
            <a:off x="1214414" y="1214422"/>
            <a:ext cx="428628" cy="42862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rPr>
              <a:t>1</a:t>
            </a: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0" name="円/楕円 19"/>
          <p:cNvSpPr/>
          <p:nvPr/>
        </p:nvSpPr>
        <p:spPr bwMode="auto">
          <a:xfrm>
            <a:off x="3428992" y="1214422"/>
            <a:ext cx="428628" cy="42862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rPr>
              <a:t>2</a:t>
            </a: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1" name="円/楕円 20"/>
          <p:cNvSpPr/>
          <p:nvPr/>
        </p:nvSpPr>
        <p:spPr bwMode="auto">
          <a:xfrm>
            <a:off x="5643570" y="1214422"/>
            <a:ext cx="428628" cy="42862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rPr>
              <a:t>3</a:t>
            </a: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2" name="円/楕円 21"/>
          <p:cNvSpPr/>
          <p:nvPr/>
        </p:nvSpPr>
        <p:spPr bwMode="auto">
          <a:xfrm>
            <a:off x="1214414" y="4643446"/>
            <a:ext cx="428628" cy="42862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rPr>
              <a:t>4</a:t>
            </a: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3" name="円/楕円 22"/>
          <p:cNvSpPr/>
          <p:nvPr/>
        </p:nvSpPr>
        <p:spPr bwMode="auto">
          <a:xfrm>
            <a:off x="3428992" y="4643446"/>
            <a:ext cx="428628" cy="42862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rPr>
              <a:t>5</a:t>
            </a: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4" name="円/楕円 23"/>
          <p:cNvSpPr/>
          <p:nvPr/>
        </p:nvSpPr>
        <p:spPr bwMode="auto">
          <a:xfrm>
            <a:off x="5643570" y="4643446"/>
            <a:ext cx="428628" cy="42862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rPr>
              <a:t>6</a:t>
            </a: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Shadow matte</a:t>
            </a:r>
            <a:endParaRPr kumimoji="1" lang="ja-JP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285860"/>
            <a:ext cx="2500330" cy="187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7950" y="1285860"/>
            <a:ext cx="2500330" cy="187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" name="オブジェクト 7"/>
          <p:cNvGraphicFramePr>
            <a:graphicFrameLocks noChangeAspect="1"/>
          </p:cNvGraphicFramePr>
          <p:nvPr/>
        </p:nvGraphicFramePr>
        <p:xfrm>
          <a:off x="2095500" y="3214688"/>
          <a:ext cx="5062538" cy="78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数式" r:id="rId6" imgW="1307880" imgH="203040" progId="Equation.3">
                  <p:embed/>
                </p:oleObj>
              </mc:Choice>
              <mc:Fallback>
                <p:oleObj name="数式" r:id="rId6" imgW="1307880" imgH="20304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5500" y="3214688"/>
                        <a:ext cx="5062538" cy="785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グループ化 15"/>
          <p:cNvGrpSpPr/>
          <p:nvPr/>
        </p:nvGrpSpPr>
        <p:grpSpPr>
          <a:xfrm>
            <a:off x="2714612" y="4786322"/>
            <a:ext cx="3685624" cy="1428760"/>
            <a:chOff x="3857620" y="4143380"/>
            <a:chExt cx="3685624" cy="1428760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3857620" y="4143380"/>
              <a:ext cx="2890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Prior of </a:t>
              </a:r>
              <a:r>
                <a:rPr kumimoji="1" lang="en-US" altLang="ja-JP" dirty="0" err="1" smtClean="0"/>
                <a:t>shadowless</a:t>
              </a:r>
              <a:r>
                <a:rPr kumimoji="1" lang="en-US" altLang="ja-JP" dirty="0" smtClean="0"/>
                <a:t> image</a:t>
              </a:r>
              <a:endParaRPr kumimoji="1" lang="ja-JP" altLang="en-US" dirty="0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3857620" y="4500570"/>
              <a:ext cx="24801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Prior of shadow image</a:t>
              </a:r>
              <a:endParaRPr kumimoji="1" lang="ja-JP" altLang="en-US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3857620" y="4857760"/>
              <a:ext cx="36856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Smoothness of </a:t>
              </a:r>
              <a:r>
                <a:rPr kumimoji="1" lang="en-US" altLang="ja-JP" dirty="0" err="1" smtClean="0"/>
                <a:t>shadowless</a:t>
              </a:r>
              <a:r>
                <a:rPr kumimoji="1" lang="en-US" altLang="ja-JP" dirty="0" smtClean="0"/>
                <a:t> image</a:t>
              </a:r>
              <a:endParaRPr kumimoji="1" lang="ja-JP" altLang="en-US" dirty="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3857620" y="5202808"/>
              <a:ext cx="3275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Smoothness of shadow image</a:t>
              </a:r>
              <a:endParaRPr kumimoji="1" lang="ja-JP" altLang="en-US" dirty="0"/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3286116" y="1285860"/>
            <a:ext cx="2500330" cy="1875248"/>
            <a:chOff x="3214678" y="1285860"/>
            <a:chExt cx="2857520" cy="214314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214678" y="1285860"/>
              <a:ext cx="2857520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正方形/長方形 11"/>
            <p:cNvSpPr/>
            <p:nvPr/>
          </p:nvSpPr>
          <p:spPr bwMode="auto">
            <a:xfrm>
              <a:off x="3214678" y="1285860"/>
              <a:ext cx="2857520" cy="214314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sp>
        <p:nvSpPr>
          <p:cNvPr id="14" name="等号 13"/>
          <p:cNvSpPr/>
          <p:nvPr/>
        </p:nvSpPr>
        <p:spPr bwMode="auto">
          <a:xfrm>
            <a:off x="2786050" y="2143116"/>
            <a:ext cx="428628" cy="357190"/>
          </a:xfrm>
          <a:prstGeom prst="mathEqual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5" name="乗算記号 14"/>
          <p:cNvSpPr/>
          <p:nvPr/>
        </p:nvSpPr>
        <p:spPr bwMode="auto">
          <a:xfrm>
            <a:off x="5857884" y="2143116"/>
            <a:ext cx="428628" cy="428628"/>
          </a:xfrm>
          <a:prstGeom prst="mathMultiply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7" name="下矢印 16"/>
          <p:cNvSpPr/>
          <p:nvPr/>
        </p:nvSpPr>
        <p:spPr bwMode="auto">
          <a:xfrm>
            <a:off x="4214810" y="4000504"/>
            <a:ext cx="785818" cy="785818"/>
          </a:xfrm>
          <a:prstGeom prst="downArrow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072066" y="421481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Solve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464455"/>
            <a:ext cx="2143140" cy="160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Prior of </a:t>
            </a:r>
            <a:r>
              <a:rPr kumimoji="1" lang="en-US" altLang="ja-JP" dirty="0" err="1" smtClean="0"/>
              <a:t>shadowless</a:t>
            </a:r>
            <a:r>
              <a:rPr kumimoji="1" lang="en-US" altLang="ja-JP" dirty="0" smtClean="0"/>
              <a:t> image</a:t>
            </a:r>
            <a:endParaRPr kumimoji="1" lang="ja-JP" altLang="en-US" dirty="0"/>
          </a:p>
        </p:txBody>
      </p:sp>
      <p:cxnSp>
        <p:nvCxnSpPr>
          <p:cNvPr id="8" name="直線矢印コネクタ 7"/>
          <p:cNvCxnSpPr>
            <a:endCxn id="9" idx="1"/>
          </p:cNvCxnSpPr>
          <p:nvPr/>
        </p:nvCxnSpPr>
        <p:spPr bwMode="auto">
          <a:xfrm>
            <a:off x="1785918" y="1785926"/>
            <a:ext cx="2214578" cy="6847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テキスト ボックス 8"/>
          <p:cNvSpPr txBox="1"/>
          <p:nvPr/>
        </p:nvSpPr>
        <p:spPr>
          <a:xfrm>
            <a:off x="4000496" y="2285992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Likelihood P</a:t>
            </a:r>
            <a:endParaRPr kumimoji="1" lang="ja-JP" altLang="en-US" dirty="0"/>
          </a:p>
        </p:txBody>
      </p:sp>
      <p:cxnSp>
        <p:nvCxnSpPr>
          <p:cNvPr id="13" name="直線矢印コネクタ 12"/>
          <p:cNvCxnSpPr>
            <a:stCxn id="9" idx="1"/>
          </p:cNvCxnSpPr>
          <p:nvPr/>
        </p:nvCxnSpPr>
        <p:spPr bwMode="auto">
          <a:xfrm rot="10800000" flipV="1">
            <a:off x="1357290" y="2470658"/>
            <a:ext cx="2643206" cy="2964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テキスト ボックス 13"/>
          <p:cNvSpPr txBox="1"/>
          <p:nvPr/>
        </p:nvSpPr>
        <p:spPr>
          <a:xfrm>
            <a:off x="3929058" y="557214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appropriate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786578" y="557214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large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714480" y="557214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small</a:t>
            </a:r>
            <a:endParaRPr kumimoji="1" lang="ja-JP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3964785"/>
            <a:ext cx="2143140" cy="160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00760" y="3929066"/>
            <a:ext cx="2190744" cy="1643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00100" y="4000504"/>
            <a:ext cx="2143140" cy="160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169" name="Object 1"/>
          <p:cNvGraphicFramePr>
            <a:graphicFrameLocks noChangeAspect="1"/>
          </p:cNvGraphicFramePr>
          <p:nvPr/>
        </p:nvGraphicFramePr>
        <p:xfrm>
          <a:off x="3500430" y="1198551"/>
          <a:ext cx="2049462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数式" r:id="rId8" imgW="749160" imgH="241200" progId="Equation.3">
                  <p:embed/>
                </p:oleObj>
              </mc:Choice>
              <mc:Fallback>
                <p:oleObj name="数式" r:id="rId8" imgW="749160" imgH="2412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0430" y="1198551"/>
                        <a:ext cx="2049462" cy="658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8" y="2143116"/>
            <a:ext cx="2143140" cy="160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Prior of shadow image</a:t>
            </a:r>
            <a:endParaRPr kumimoji="1" lang="ja-JP" altLang="en-US" dirty="0"/>
          </a:p>
        </p:txBody>
      </p:sp>
      <p:cxnSp>
        <p:nvCxnSpPr>
          <p:cNvPr id="7" name="直線矢印コネクタ 6"/>
          <p:cNvCxnSpPr/>
          <p:nvPr/>
        </p:nvCxnSpPr>
        <p:spPr bwMode="auto">
          <a:xfrm rot="10800000">
            <a:off x="5429256" y="3357562"/>
            <a:ext cx="1357322" cy="1428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直線矢印コネクタ 8"/>
          <p:cNvCxnSpPr/>
          <p:nvPr/>
        </p:nvCxnSpPr>
        <p:spPr bwMode="auto">
          <a:xfrm rot="10800000" flipV="1">
            <a:off x="5857884" y="2571744"/>
            <a:ext cx="1000132" cy="71438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テキスト ボックス 11"/>
          <p:cNvSpPr txBox="1"/>
          <p:nvPr/>
        </p:nvSpPr>
        <p:spPr>
          <a:xfrm>
            <a:off x="285720" y="557214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small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500826" y="557214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large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500430" y="557214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appropriate</a:t>
            </a:r>
            <a:endParaRPr kumimoji="1" lang="ja-JP" altLang="en-U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5286388"/>
            <a:ext cx="142876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14480" y="5286388"/>
            <a:ext cx="142876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72396" y="5286388"/>
            <a:ext cx="142876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7" name="グラフ 16"/>
          <p:cNvGraphicFramePr>
            <a:graphicFrameLocks noGrp="1"/>
          </p:cNvGraphicFramePr>
          <p:nvPr/>
        </p:nvGraphicFramePr>
        <p:xfrm>
          <a:off x="4929190" y="2143116"/>
          <a:ext cx="1428760" cy="1428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8" name="グラフ 17"/>
          <p:cNvGraphicFramePr>
            <a:graphicFrameLocks noGrp="1"/>
          </p:cNvGraphicFramePr>
          <p:nvPr/>
        </p:nvGraphicFramePr>
        <p:xfrm>
          <a:off x="3571868" y="2143116"/>
          <a:ext cx="1428760" cy="1428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9" name="グラフ 18"/>
          <p:cNvGraphicFramePr>
            <a:graphicFrameLocks noGrp="1"/>
          </p:cNvGraphicFramePr>
          <p:nvPr/>
        </p:nvGraphicFramePr>
        <p:xfrm>
          <a:off x="2214546" y="2143116"/>
          <a:ext cx="1428760" cy="1428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7409" name="Object 1"/>
          <p:cNvGraphicFramePr>
            <a:graphicFrameLocks noChangeAspect="1"/>
          </p:cNvGraphicFramePr>
          <p:nvPr/>
        </p:nvGraphicFramePr>
        <p:xfrm>
          <a:off x="214282" y="1214422"/>
          <a:ext cx="3648075" cy="83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" name="数式" r:id="rId11" imgW="1333440" imgH="304560" progId="Equation.3">
                  <p:embed/>
                </p:oleObj>
              </mc:Choice>
              <mc:Fallback>
                <p:oleObj name="数式" r:id="rId11" imgW="1333440" imgH="30456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282" y="1214422"/>
                        <a:ext cx="3648075" cy="833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" name="グループ化 20"/>
          <p:cNvGrpSpPr/>
          <p:nvPr/>
        </p:nvGrpSpPr>
        <p:grpSpPr>
          <a:xfrm>
            <a:off x="214282" y="3857628"/>
            <a:ext cx="2143140" cy="1616243"/>
            <a:chOff x="3857620" y="3428999"/>
            <a:chExt cx="2143140" cy="1616243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857620" y="3428999"/>
              <a:ext cx="2143140" cy="1607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" name="正方形/長方形 19"/>
            <p:cNvSpPr/>
            <p:nvPr/>
          </p:nvSpPr>
          <p:spPr bwMode="auto">
            <a:xfrm>
              <a:off x="3857620" y="3429000"/>
              <a:ext cx="2143140" cy="1616242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3500430" y="3857628"/>
            <a:ext cx="2143140" cy="1616243"/>
            <a:chOff x="3857620" y="3428999"/>
            <a:chExt cx="2143140" cy="1616243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857620" y="3428999"/>
              <a:ext cx="2143140" cy="1607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正方形/長方形 21"/>
            <p:cNvSpPr/>
            <p:nvPr/>
          </p:nvSpPr>
          <p:spPr bwMode="auto">
            <a:xfrm>
              <a:off x="3857620" y="3429000"/>
              <a:ext cx="2143140" cy="1616242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25" name="グループ化 24"/>
          <p:cNvGrpSpPr/>
          <p:nvPr/>
        </p:nvGrpSpPr>
        <p:grpSpPr>
          <a:xfrm>
            <a:off x="6429388" y="3857628"/>
            <a:ext cx="2143140" cy="1608727"/>
            <a:chOff x="6000760" y="2714620"/>
            <a:chExt cx="2143140" cy="1608727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000760" y="2714620"/>
              <a:ext cx="2143140" cy="1607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4" name="正方形/長方形 23"/>
            <p:cNvSpPr/>
            <p:nvPr/>
          </p:nvSpPr>
          <p:spPr bwMode="auto">
            <a:xfrm>
              <a:off x="6000760" y="2714621"/>
              <a:ext cx="2143140" cy="1608726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sp>
        <p:nvSpPr>
          <p:cNvPr id="32" name="テキスト ボックス 31"/>
          <p:cNvSpPr txBox="1"/>
          <p:nvPr/>
        </p:nvSpPr>
        <p:spPr>
          <a:xfrm>
            <a:off x="5000628" y="342900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L0.7-Norm</a:t>
            </a:r>
            <a:endParaRPr kumimoji="1" lang="ja-JP" altLang="en-US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3786182" y="342900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L1-Norm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428860" y="342900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L2-Norm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Smoothness of </a:t>
            </a:r>
            <a:r>
              <a:rPr kumimoji="1" lang="en-US" altLang="ja-JP" dirty="0" err="1" smtClean="0"/>
              <a:t>shadowless</a:t>
            </a:r>
            <a:r>
              <a:rPr kumimoji="1" lang="en-US" altLang="ja-JP" dirty="0" smtClean="0"/>
              <a:t> image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714480" y="507207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small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786578" y="507207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large</a:t>
            </a:r>
            <a:endParaRPr kumimoji="1" lang="ja-JP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3429000"/>
            <a:ext cx="2119306" cy="1589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00" y="3429000"/>
            <a:ext cx="2143140" cy="160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145" name="Object 1"/>
          <p:cNvGraphicFramePr>
            <a:graphicFrameLocks noChangeAspect="1"/>
          </p:cNvGraphicFramePr>
          <p:nvPr/>
        </p:nvGraphicFramePr>
        <p:xfrm>
          <a:off x="4000496" y="1857364"/>
          <a:ext cx="1111250" cy="83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数式" r:id="rId6" imgW="406080" imgH="304560" progId="Equation.3">
                  <p:embed/>
                </p:oleObj>
              </mc:Choice>
              <mc:Fallback>
                <p:oleObj name="数式" r:id="rId6" imgW="406080" imgH="30456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496" y="1857364"/>
                        <a:ext cx="1111250" cy="833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3429000"/>
            <a:ext cx="2143140" cy="160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テキスト ボックス 11"/>
          <p:cNvSpPr txBox="1"/>
          <p:nvPr/>
        </p:nvSpPr>
        <p:spPr>
          <a:xfrm>
            <a:off x="3929058" y="5072074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appropriate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cu03">
  <a:themeElements>
    <a:clrScheme name="ユーザー定義 6">
      <a:dk1>
        <a:srgbClr val="000000"/>
      </a:dk1>
      <a:lt1>
        <a:srgbClr val="FFFFFF"/>
      </a:lt1>
      <a:dk2>
        <a:srgbClr val="202060"/>
      </a:dk2>
      <a:lt2>
        <a:srgbClr val="A1D8E6"/>
      </a:lt2>
      <a:accent1>
        <a:srgbClr val="A0A0E0"/>
      </a:accent1>
      <a:accent2>
        <a:srgbClr val="004098"/>
      </a:accent2>
      <a:accent3>
        <a:srgbClr val="008040"/>
      </a:accent3>
      <a:accent4>
        <a:srgbClr val="802020"/>
      </a:accent4>
      <a:accent5>
        <a:srgbClr val="FFC060"/>
      </a:accent5>
      <a:accent6>
        <a:srgbClr val="FFC0E0"/>
      </a:accent6>
      <a:hlink>
        <a:srgbClr val="E0C0A0"/>
      </a:hlink>
      <a:folHlink>
        <a:srgbClr val="C080C0"/>
      </a:folHlink>
    </a:clrScheme>
    <a:fontScheme name="1_pbv01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1_pbv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bv0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bv0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bv0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bv0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bv0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bv0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bv0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bv0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bv0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bv0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bv0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bv01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4AA215"/>
        </a:accent1>
        <a:accent2>
          <a:srgbClr val="EAF4E3"/>
        </a:accent2>
        <a:accent3>
          <a:srgbClr val="FFFFFF"/>
        </a:accent3>
        <a:accent4>
          <a:srgbClr val="000000"/>
        </a:accent4>
        <a:accent5>
          <a:srgbClr val="B1CEAA"/>
        </a:accent5>
        <a:accent6>
          <a:srgbClr val="D4DDCE"/>
        </a:accent6>
        <a:hlink>
          <a:srgbClr val="8ACC53"/>
        </a:hlink>
        <a:folHlink>
          <a:srgbClr val="FAAA5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bv01 14">
        <a:dk1>
          <a:srgbClr val="000000"/>
        </a:dk1>
        <a:lt1>
          <a:srgbClr val="FFFFFF"/>
        </a:lt1>
        <a:dk2>
          <a:srgbClr val="C0C0C0"/>
        </a:dk2>
        <a:lt2>
          <a:srgbClr val="808080"/>
        </a:lt2>
        <a:accent1>
          <a:srgbClr val="4AA215"/>
        </a:accent1>
        <a:accent2>
          <a:srgbClr val="EAF4E3"/>
        </a:accent2>
        <a:accent3>
          <a:srgbClr val="FFFFFF"/>
        </a:accent3>
        <a:accent4>
          <a:srgbClr val="000000"/>
        </a:accent4>
        <a:accent5>
          <a:srgbClr val="B1CEAA"/>
        </a:accent5>
        <a:accent6>
          <a:srgbClr val="D4DDCE"/>
        </a:accent6>
        <a:hlink>
          <a:srgbClr val="8ACC53"/>
        </a:hlink>
        <a:folHlink>
          <a:srgbClr val="FAAA5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bv01 15">
        <a:dk1>
          <a:srgbClr val="000000"/>
        </a:dk1>
        <a:lt1>
          <a:srgbClr val="FFFFFF"/>
        </a:lt1>
        <a:dk2>
          <a:srgbClr val="0242C2"/>
        </a:dk2>
        <a:lt2>
          <a:srgbClr val="808080"/>
        </a:lt2>
        <a:accent1>
          <a:srgbClr val="4AA215"/>
        </a:accent1>
        <a:accent2>
          <a:srgbClr val="EAF4E3"/>
        </a:accent2>
        <a:accent3>
          <a:srgbClr val="FFFFFF"/>
        </a:accent3>
        <a:accent4>
          <a:srgbClr val="000000"/>
        </a:accent4>
        <a:accent5>
          <a:srgbClr val="B1CEAA"/>
        </a:accent5>
        <a:accent6>
          <a:srgbClr val="D4DDCE"/>
        </a:accent6>
        <a:hlink>
          <a:srgbClr val="8ACC53"/>
        </a:hlink>
        <a:folHlink>
          <a:srgbClr val="FAAA5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bv01 16">
        <a:dk1>
          <a:srgbClr val="000000"/>
        </a:dk1>
        <a:lt1>
          <a:srgbClr val="FFFFFF"/>
        </a:lt1>
        <a:dk2>
          <a:srgbClr val="0242C2"/>
        </a:dk2>
        <a:lt2>
          <a:srgbClr val="808080"/>
        </a:lt2>
        <a:accent1>
          <a:srgbClr val="4AA215"/>
        </a:accent1>
        <a:accent2>
          <a:srgbClr val="EAF4E3"/>
        </a:accent2>
        <a:accent3>
          <a:srgbClr val="FFFFFF"/>
        </a:accent3>
        <a:accent4>
          <a:srgbClr val="000000"/>
        </a:accent4>
        <a:accent5>
          <a:srgbClr val="B1CEAA"/>
        </a:accent5>
        <a:accent6>
          <a:srgbClr val="D4DDCE"/>
        </a:accent6>
        <a:hlink>
          <a:srgbClr val="8ACC53"/>
        </a:hlink>
        <a:folHlink>
          <a:srgbClr val="EF700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hcu03</Template>
  <TotalTime>1397</TotalTime>
  <Words>3936</Words>
  <Application>Microsoft Office PowerPoint</Application>
  <PresentationFormat>画面に合わせる (4:3)</PresentationFormat>
  <Paragraphs>523</Paragraphs>
  <Slides>25</Slides>
  <Notes>25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32" baseType="lpstr">
      <vt:lpstr>ＭＳ Ｐゴシック</vt:lpstr>
      <vt:lpstr>Arial</vt:lpstr>
      <vt:lpstr>Calibri</vt:lpstr>
      <vt:lpstr>Symbol</vt:lpstr>
      <vt:lpstr>Times New Roman</vt:lpstr>
      <vt:lpstr>hcu03</vt:lpstr>
      <vt:lpstr>数式</vt:lpstr>
      <vt:lpstr>Interactive shadow removal from a single image using hierarchical graph cut</vt:lpstr>
      <vt:lpstr>Motivation</vt:lpstr>
      <vt:lpstr>Prior work</vt:lpstr>
      <vt:lpstr>Contribution</vt:lpstr>
      <vt:lpstr>Algorithm flow</vt:lpstr>
      <vt:lpstr>Shadow matte</vt:lpstr>
      <vt:lpstr>Prior of shadowless image</vt:lpstr>
      <vt:lpstr>Prior of shadow image</vt:lpstr>
      <vt:lpstr>Smoothness of shadowless image</vt:lpstr>
      <vt:lpstr>Smoothness of shadow image</vt:lpstr>
      <vt:lpstr>Interactive parameter optimization</vt:lpstr>
      <vt:lpstr>Approach based on alpha expansion</vt:lpstr>
      <vt:lpstr>Hierarchical structure</vt:lpstr>
      <vt:lpstr>Graph construction example</vt:lpstr>
      <vt:lpstr>Algorithm</vt:lpstr>
      <vt:lpstr>Output of Hierarchical graph cut</vt:lpstr>
      <vt:lpstr>Speed of hierarchical graph cut</vt:lpstr>
      <vt:lpstr>Incremental improvement</vt:lpstr>
      <vt:lpstr>Natural images</vt:lpstr>
      <vt:lpstr>Natural images</vt:lpstr>
      <vt:lpstr>Natural images</vt:lpstr>
      <vt:lpstr>Aerial images</vt:lpstr>
      <vt:lpstr>Conclusions</vt:lpstr>
      <vt:lpstr>Discussions</vt:lpstr>
      <vt:lpstr>Daisuke Miyazaki 2009 Creative Commons Attribution 4.0 International License.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Interactive shadow removal from a single image using hierarchical graph cut</dc:title>
  <dc:creator>Daisuke Miyazaki, Yasuyuki Matsushita, Katsushi Ikeuchi</dc:creator>
  <cp:lastModifiedBy>Daisuke Miyazaki</cp:lastModifiedBy>
  <cp:revision>388</cp:revision>
  <dcterms:modified xsi:type="dcterms:W3CDTF">2016-03-25T00:56:15Z</dcterms:modified>
</cp:coreProperties>
</file>