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4"/>
  </p:notesMasterIdLst>
  <p:sldIdLst>
    <p:sldId id="523" r:id="rId2"/>
    <p:sldId id="548" r:id="rId3"/>
    <p:sldId id="550" r:id="rId4"/>
    <p:sldId id="763" r:id="rId5"/>
    <p:sldId id="873" r:id="rId6"/>
    <p:sldId id="710" r:id="rId7"/>
    <p:sldId id="814" r:id="rId8"/>
    <p:sldId id="815" r:id="rId9"/>
    <p:sldId id="816" r:id="rId10"/>
    <p:sldId id="759" r:id="rId11"/>
    <p:sldId id="721" r:id="rId12"/>
    <p:sldId id="722" r:id="rId13"/>
    <p:sldId id="723" r:id="rId14"/>
    <p:sldId id="724" r:id="rId15"/>
    <p:sldId id="725" r:id="rId16"/>
    <p:sldId id="535" r:id="rId17"/>
    <p:sldId id="878" r:id="rId18"/>
    <p:sldId id="903" r:id="rId19"/>
    <p:sldId id="386" r:id="rId20"/>
    <p:sldId id="844" r:id="rId21"/>
    <p:sldId id="537" r:id="rId22"/>
    <p:sldId id="538" r:id="rId23"/>
    <p:sldId id="536" r:id="rId24"/>
    <p:sldId id="789" r:id="rId25"/>
    <p:sldId id="598" r:id="rId26"/>
    <p:sldId id="599" r:id="rId27"/>
    <p:sldId id="744" r:id="rId28"/>
    <p:sldId id="855" r:id="rId29"/>
    <p:sldId id="528" r:id="rId30"/>
    <p:sldId id="719" r:id="rId31"/>
    <p:sldId id="530" r:id="rId32"/>
    <p:sldId id="531" r:id="rId33"/>
    <p:sldId id="532" r:id="rId34"/>
    <p:sldId id="742" r:id="rId35"/>
    <p:sldId id="843" r:id="rId36"/>
    <p:sldId id="902" r:id="rId37"/>
    <p:sldId id="682" r:id="rId38"/>
    <p:sldId id="258" r:id="rId39"/>
    <p:sldId id="276" r:id="rId40"/>
    <p:sldId id="884" r:id="rId41"/>
    <p:sldId id="885" r:id="rId42"/>
    <p:sldId id="558" r:id="rId43"/>
    <p:sldId id="552" r:id="rId44"/>
    <p:sldId id="904" r:id="rId45"/>
    <p:sldId id="569" r:id="rId46"/>
    <p:sldId id="828" r:id="rId47"/>
    <p:sldId id="905" r:id="rId48"/>
    <p:sldId id="856" r:id="rId49"/>
    <p:sldId id="886" r:id="rId50"/>
    <p:sldId id="887" r:id="rId51"/>
    <p:sldId id="589" r:id="rId52"/>
    <p:sldId id="592" r:id="rId53"/>
    <p:sldId id="752" r:id="rId54"/>
    <p:sldId id="737" r:id="rId55"/>
    <p:sldId id="593" r:id="rId56"/>
    <p:sldId id="597" r:id="rId57"/>
    <p:sldId id="831" r:id="rId58"/>
    <p:sldId id="898" r:id="rId59"/>
    <p:sldId id="899" r:id="rId60"/>
    <p:sldId id="900" r:id="rId61"/>
    <p:sldId id="901" r:id="rId62"/>
    <p:sldId id="858" r:id="rId63"/>
    <p:sldId id="517" r:id="rId64"/>
    <p:sldId id="518" r:id="rId65"/>
    <p:sldId id="521" r:id="rId66"/>
    <p:sldId id="890" r:id="rId67"/>
    <p:sldId id="802" r:id="rId68"/>
    <p:sldId id="760" r:id="rId69"/>
    <p:sldId id="891" r:id="rId70"/>
    <p:sldId id="892" r:id="rId71"/>
    <p:sldId id="804" r:id="rId72"/>
    <p:sldId id="808" r:id="rId73"/>
    <p:sldId id="872" r:id="rId74"/>
    <p:sldId id="893" r:id="rId75"/>
    <p:sldId id="809" r:id="rId76"/>
    <p:sldId id="894" r:id="rId77"/>
    <p:sldId id="811" r:id="rId78"/>
    <p:sldId id="812" r:id="rId79"/>
    <p:sldId id="813" r:id="rId80"/>
    <p:sldId id="707" r:id="rId81"/>
    <p:sldId id="906" r:id="rId82"/>
    <p:sldId id="702" r:id="rId83"/>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99FF"/>
    <a:srgbClr val="FFFFCC"/>
    <a:srgbClr val="E6E6E6"/>
    <a:srgbClr val="06B025"/>
    <a:srgbClr val="202060"/>
    <a:srgbClr val="993300"/>
    <a:srgbClr val="663300"/>
    <a:srgbClr val="FF8100"/>
    <a:srgbClr val="4A2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94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C:\!work\2020-05\2020-05-27\active\047miyazaki\003figure\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work\2020-05\2020-05-27\active\047miyazaki\003figure\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tx1"/>
              </a:solidFill>
              <a:round/>
            </a:ln>
            <a:effectLst/>
          </c:spPr>
          <c:marker>
            <c:symbol val="none"/>
          </c:marker>
          <c:val>
            <c:numRef>
              <c:f>Sheet1!$F$6:$F$96</c:f>
              <c:numCache>
                <c:formatCode>General</c:formatCode>
                <c:ptCount val="91"/>
                <c:pt idx="0">
                  <c:v>0</c:v>
                </c:pt>
                <c:pt idx="1">
                  <c:v>1.6925194910494193E-5</c:v>
                </c:pt>
                <c:pt idx="2">
                  <c:v>6.7724846483347532E-5</c:v>
                </c:pt>
                <c:pt idx="3">
                  <c:v>1.5247121356208528E-4</c:v>
                </c:pt>
                <c:pt idx="4">
                  <c:v>2.7128492212679615E-4</c:v>
                </c:pt>
                <c:pt idx="5">
                  <c:v>4.2433525776298725E-4</c:v>
                </c:pt>
                <c:pt idx="6">
                  <c:v>6.1184057633397024E-4</c:v>
                </c:pt>
                <c:pt idx="7">
                  <c:v>8.3406883407725159E-4</c:v>
                </c:pt>
                <c:pt idx="8">
                  <c:v>1.0913382386931836E-3</c:v>
                </c:pt>
                <c:pt idx="9">
                  <c:v>1.3840180233542841E-3</c:v>
                </c:pt>
                <c:pt idx="10">
                  <c:v>1.7125293459151719E-3</c:v>
                </c:pt>
                <c:pt idx="11">
                  <c:v>2.077346315968539E-3</c:v>
                </c:pt>
                <c:pt idx="12">
                  <c:v>2.4789971527560558E-3</c:v>
                </c:pt>
                <c:pt idx="13">
                  <c:v>2.9180654773102192E-3</c:v>
                </c:pt>
                <c:pt idx="14">
                  <c:v>3.3951917425803181E-3</c:v>
                </c:pt>
                <c:pt idx="15">
                  <c:v>3.9110748056705663E-3</c:v>
                </c:pt>
                <c:pt idx="16">
                  <c:v>4.466473646700924E-3</c:v>
                </c:pt>
                <c:pt idx="17">
                  <c:v>5.0622092391867136E-3</c:v>
                </c:pt>
                <c:pt idx="18">
                  <c:v>5.6991665772276453E-3</c:v>
                </c:pt>
                <c:pt idx="19">
                  <c:v>6.3782968651786807E-3</c:v>
                </c:pt>
                <c:pt idx="20">
                  <c:v>7.1006198758839607E-3</c:v>
                </c:pt>
                <c:pt idx="21">
                  <c:v>7.867226483936748E-3</c:v>
                </c:pt>
                <c:pt idx="22">
                  <c:v>8.6792813808340315E-3</c:v>
                </c:pt>
                <c:pt idx="23">
                  <c:v>9.5380259792800862E-3</c:v>
                </c:pt>
                <c:pt idx="24">
                  <c:v>1.0444781514282325E-2</c:v>
                </c:pt>
                <c:pt idx="25">
                  <c:v>1.1400952349064835E-2</c:v>
                </c:pt>
                <c:pt idx="26">
                  <c:v>1.2408029494189182E-2</c:v>
                </c:pt>
                <c:pt idx="27">
                  <c:v>1.346759434862874E-2</c:v>
                </c:pt>
                <c:pt idx="28">
                  <c:v>1.4581322671876116E-2</c:v>
                </c:pt>
                <c:pt idx="29">
                  <c:v>1.5750988796470279E-2</c:v>
                </c:pt>
                <c:pt idx="30">
                  <c:v>1.6978470090605449E-2</c:v>
                </c:pt>
                <c:pt idx="31">
                  <c:v>1.8265751680726465E-2</c:v>
                </c:pt>
                <c:pt idx="32">
                  <c:v>1.9614931444199016E-2</c:v>
                </c:pt>
                <c:pt idx="33">
                  <c:v>2.1028225282277064E-2</c:v>
                </c:pt>
                <c:pt idx="34">
                  <c:v>2.2507972683657052E-2</c:v>
                </c:pt>
                <c:pt idx="35">
                  <c:v>2.4056642588882834E-2</c:v>
                </c:pt>
                <c:pt idx="36">
                  <c:v>2.5676839565758058E-2</c:v>
                </c:pt>
                <c:pt idx="37">
                  <c:v>2.7371310305689102E-2</c:v>
                </c:pt>
                <c:pt idx="38">
                  <c:v>2.9142950450526676E-2</c:v>
                </c:pt>
                <c:pt idx="39">
                  <c:v>3.0994811758960166E-2</c:v>
                </c:pt>
                <c:pt idx="40">
                  <c:v>3.2930109620829297E-2</c:v>
                </c:pt>
                <c:pt idx="41">
                  <c:v>3.4952230926826616E-2</c:v>
                </c:pt>
                <c:pt idx="42">
                  <c:v>3.7064742299936629E-2</c:v>
                </c:pt>
                <c:pt idx="43">
                  <c:v>3.9271398693563268E-2</c:v>
                </c:pt>
                <c:pt idx="44">
                  <c:v>4.1576152359597961E-2</c:v>
                </c:pt>
                <c:pt idx="45">
                  <c:v>4.3983162187631826E-2</c:v>
                </c:pt>
                <c:pt idx="46">
                  <c:v>4.6496803414073827E-2</c:v>
                </c:pt>
                <c:pt idx="47">
                  <c:v>4.9121677697045542E-2</c:v>
                </c:pt>
                <c:pt idx="48">
                  <c:v>5.1862623549527344E-2</c:v>
                </c:pt>
                <c:pt idx="49">
                  <c:v>5.4724727119261823E-2</c:v>
                </c:pt>
                <c:pt idx="50">
                  <c:v>5.7713333299311685E-2</c:v>
                </c:pt>
                <c:pt idx="51">
                  <c:v>6.0834057147831244E-2</c:v>
                </c:pt>
                <c:pt idx="52">
                  <c:v>6.4092795589465609E-2</c:v>
                </c:pt>
                <c:pt idx="53">
                  <c:v>6.7495739363731044E-2</c:v>
                </c:pt>
                <c:pt idx="54">
                  <c:v>7.1049385177649915E-2</c:v>
                </c:pt>
                <c:pt idx="55">
                  <c:v>7.4760548010686392E-2</c:v>
                </c:pt>
                <c:pt idx="56">
                  <c:v>7.8636373509532925E-2</c:v>
                </c:pt>
                <c:pt idx="57">
                  <c:v>8.2684350398360806E-2</c:v>
                </c:pt>
                <c:pt idx="58">
                  <c:v>8.6912322816626308E-2</c:v>
                </c:pt>
                <c:pt idx="59">
                  <c:v>9.1328502481223331E-2</c:v>
                </c:pt>
                <c:pt idx="60">
                  <c:v>9.5941480552480973E-2</c:v>
                </c:pt>
                <c:pt idx="61">
                  <c:v>0.10076023906401529</c:v>
                </c:pt>
                <c:pt idx="62">
                  <c:v>0.105794161754482</c:v>
                </c:pt>
                <c:pt idx="63">
                  <c:v>0.11105304411458329</c:v>
                </c:pt>
                <c:pt idx="64">
                  <c:v>0.11654710243494085</c:v>
                </c:pt>
                <c:pt idx="65">
                  <c:v>0.12228698160931778</c:v>
                </c:pt>
                <c:pt idx="66">
                  <c:v>0.12828376141279244</c:v>
                </c:pt>
                <c:pt idx="67">
                  <c:v>0.13454896093544663</c:v>
                </c:pt>
                <c:pt idx="68">
                  <c:v>0.14109454080848224</c:v>
                </c:pt>
                <c:pt idx="69">
                  <c:v>0.14793290281096425</c:v>
                </c:pt>
                <c:pt idx="70">
                  <c:v>0.15507688639108602</c:v>
                </c:pt>
                <c:pt idx="71">
                  <c:v>0.1625397615754364</c:v>
                </c:pt>
                <c:pt idx="72">
                  <c:v>0.17033521767267162</c:v>
                </c:pt>
                <c:pt idx="73">
                  <c:v>0.17847734710370125</c:v>
                </c:pt>
                <c:pt idx="74">
                  <c:v>0.18698062360844614</c:v>
                </c:pt>
                <c:pt idx="75">
                  <c:v>0.19585987398892596</c:v>
                </c:pt>
                <c:pt idx="76">
                  <c:v>0.20513024244946687</c:v>
                </c:pt>
                <c:pt idx="77">
                  <c:v>0.21480714648688079</c:v>
                </c:pt>
                <c:pt idx="78">
                  <c:v>0.22490622316648193</c:v>
                </c:pt>
                <c:pt idx="79">
                  <c:v>0.23544326449391395</c:v>
                </c:pt>
                <c:pt idx="80">
                  <c:v>0.24643414045852982</c:v>
                </c:pt>
                <c:pt idx="81">
                  <c:v>0.25789470818253019</c:v>
                </c:pt>
                <c:pt idx="82">
                  <c:v>0.26984070546293404</c:v>
                </c:pt>
                <c:pt idx="83">
                  <c:v>0.28228762684328157</c:v>
                </c:pt>
                <c:pt idx="84">
                  <c:v>0.29525058020238687</c:v>
                </c:pt>
                <c:pt idx="85">
                  <c:v>0.30874412170344723</c:v>
                </c:pt>
                <c:pt idx="86">
                  <c:v>0.32278206681501198</c:v>
                </c:pt>
                <c:pt idx="87">
                  <c:v>0.33737727500434805</c:v>
                </c:pt>
                <c:pt idx="88">
                  <c:v>0.35254140562466568</c:v>
                </c:pt>
                <c:pt idx="89">
                  <c:v>0.36828464248430121</c:v>
                </c:pt>
                <c:pt idx="90">
                  <c:v>0.38461538461538453</c:v>
                </c:pt>
              </c:numCache>
            </c:numRef>
          </c:val>
          <c:smooth val="1"/>
          <c:extLst>
            <c:ext xmlns:c16="http://schemas.microsoft.com/office/drawing/2014/chart" uri="{C3380CC4-5D6E-409C-BE32-E72D297353CC}">
              <c16:uniqueId val="{00000000-9101-412B-B5A4-7AB887CA8389}"/>
            </c:ext>
          </c:extLst>
        </c:ser>
        <c:dLbls>
          <c:showLegendKey val="0"/>
          <c:showVal val="0"/>
          <c:showCatName val="0"/>
          <c:showSerName val="0"/>
          <c:showPercent val="0"/>
          <c:showBubbleSize val="0"/>
        </c:dLbls>
        <c:smooth val="0"/>
        <c:axId val="502426352"/>
        <c:axId val="502427600"/>
      </c:lineChart>
      <c:catAx>
        <c:axId val="502426352"/>
        <c:scaling>
          <c:orientation val="minMax"/>
        </c:scaling>
        <c:delete val="0"/>
        <c:axPos val="b"/>
        <c:majorGridlines>
          <c:spPr>
            <a:ln w="9525" cap="flat" cmpd="sng" algn="ctr">
              <a:noFill/>
              <a:round/>
            </a:ln>
            <a:effectLst/>
          </c:spPr>
        </c:majorGridlines>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7600"/>
        <c:crosses val="autoZero"/>
        <c:auto val="1"/>
        <c:lblAlgn val="ctr"/>
        <c:lblOffset val="100"/>
        <c:noMultiLvlLbl val="0"/>
      </c:catAx>
      <c:valAx>
        <c:axId val="502427600"/>
        <c:scaling>
          <c:orientation val="minMax"/>
          <c:max val="1"/>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6352"/>
        <c:crosses val="autoZero"/>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tx1"/>
              </a:solidFill>
              <a:round/>
            </a:ln>
            <a:effectLst/>
          </c:spPr>
          <c:marker>
            <c:symbol val="none"/>
          </c:marker>
          <c:val>
            <c:numRef>
              <c:f>Sheet1!$F$6:$F$96</c:f>
              <c:numCache>
                <c:formatCode>General</c:formatCode>
                <c:ptCount val="91"/>
                <c:pt idx="0">
                  <c:v>0</c:v>
                </c:pt>
                <c:pt idx="1">
                  <c:v>1.6925194910494193E-5</c:v>
                </c:pt>
                <c:pt idx="2">
                  <c:v>6.7724846483347532E-5</c:v>
                </c:pt>
                <c:pt idx="3">
                  <c:v>1.5247121356208528E-4</c:v>
                </c:pt>
                <c:pt idx="4">
                  <c:v>2.7128492212679615E-4</c:v>
                </c:pt>
                <c:pt idx="5">
                  <c:v>4.2433525776298725E-4</c:v>
                </c:pt>
                <c:pt idx="6">
                  <c:v>6.1184057633397024E-4</c:v>
                </c:pt>
                <c:pt idx="7">
                  <c:v>8.3406883407725159E-4</c:v>
                </c:pt>
                <c:pt idx="8">
                  <c:v>1.0913382386931836E-3</c:v>
                </c:pt>
                <c:pt idx="9">
                  <c:v>1.3840180233542841E-3</c:v>
                </c:pt>
                <c:pt idx="10">
                  <c:v>1.7125293459151719E-3</c:v>
                </c:pt>
                <c:pt idx="11">
                  <c:v>2.077346315968539E-3</c:v>
                </c:pt>
                <c:pt idx="12">
                  <c:v>2.4789971527560558E-3</c:v>
                </c:pt>
                <c:pt idx="13">
                  <c:v>2.9180654773102192E-3</c:v>
                </c:pt>
                <c:pt idx="14">
                  <c:v>3.3951917425803181E-3</c:v>
                </c:pt>
                <c:pt idx="15">
                  <c:v>3.9110748056705663E-3</c:v>
                </c:pt>
                <c:pt idx="16">
                  <c:v>4.466473646700924E-3</c:v>
                </c:pt>
                <c:pt idx="17">
                  <c:v>5.0622092391867136E-3</c:v>
                </c:pt>
                <c:pt idx="18">
                  <c:v>5.6991665772276453E-3</c:v>
                </c:pt>
                <c:pt idx="19">
                  <c:v>6.3782968651786807E-3</c:v>
                </c:pt>
                <c:pt idx="20">
                  <c:v>7.1006198758839607E-3</c:v>
                </c:pt>
                <c:pt idx="21">
                  <c:v>7.867226483936748E-3</c:v>
                </c:pt>
                <c:pt idx="22">
                  <c:v>8.6792813808340315E-3</c:v>
                </c:pt>
                <c:pt idx="23">
                  <c:v>9.5380259792800862E-3</c:v>
                </c:pt>
                <c:pt idx="24">
                  <c:v>1.0444781514282325E-2</c:v>
                </c:pt>
                <c:pt idx="25">
                  <c:v>1.1400952349064835E-2</c:v>
                </c:pt>
                <c:pt idx="26">
                  <c:v>1.2408029494189182E-2</c:v>
                </c:pt>
                <c:pt idx="27">
                  <c:v>1.346759434862874E-2</c:v>
                </c:pt>
                <c:pt idx="28">
                  <c:v>1.4581322671876116E-2</c:v>
                </c:pt>
                <c:pt idx="29">
                  <c:v>1.5750988796470279E-2</c:v>
                </c:pt>
                <c:pt idx="30">
                  <c:v>1.6978470090605449E-2</c:v>
                </c:pt>
                <c:pt idx="31">
                  <c:v>1.8265751680726465E-2</c:v>
                </c:pt>
                <c:pt idx="32">
                  <c:v>1.9614931444199016E-2</c:v>
                </c:pt>
                <c:pt idx="33">
                  <c:v>2.1028225282277064E-2</c:v>
                </c:pt>
                <c:pt idx="34">
                  <c:v>2.2507972683657052E-2</c:v>
                </c:pt>
                <c:pt idx="35">
                  <c:v>2.4056642588882834E-2</c:v>
                </c:pt>
                <c:pt idx="36">
                  <c:v>2.5676839565758058E-2</c:v>
                </c:pt>
                <c:pt idx="37">
                  <c:v>2.7371310305689102E-2</c:v>
                </c:pt>
                <c:pt idx="38">
                  <c:v>2.9142950450526676E-2</c:v>
                </c:pt>
                <c:pt idx="39">
                  <c:v>3.0994811758960166E-2</c:v>
                </c:pt>
                <c:pt idx="40">
                  <c:v>3.2930109620829297E-2</c:v>
                </c:pt>
                <c:pt idx="41">
                  <c:v>3.4952230926826616E-2</c:v>
                </c:pt>
                <c:pt idx="42">
                  <c:v>3.7064742299936629E-2</c:v>
                </c:pt>
                <c:pt idx="43">
                  <c:v>3.9271398693563268E-2</c:v>
                </c:pt>
                <c:pt idx="44">
                  <c:v>4.1576152359597961E-2</c:v>
                </c:pt>
                <c:pt idx="45">
                  <c:v>4.3983162187631826E-2</c:v>
                </c:pt>
                <c:pt idx="46">
                  <c:v>4.6496803414073827E-2</c:v>
                </c:pt>
                <c:pt idx="47">
                  <c:v>4.9121677697045542E-2</c:v>
                </c:pt>
                <c:pt idx="48">
                  <c:v>5.1862623549527344E-2</c:v>
                </c:pt>
                <c:pt idx="49">
                  <c:v>5.4724727119261823E-2</c:v>
                </c:pt>
                <c:pt idx="50">
                  <c:v>5.7713333299311685E-2</c:v>
                </c:pt>
                <c:pt idx="51">
                  <c:v>6.0834057147831244E-2</c:v>
                </c:pt>
                <c:pt idx="52">
                  <c:v>6.4092795589465609E-2</c:v>
                </c:pt>
                <c:pt idx="53">
                  <c:v>6.7495739363731044E-2</c:v>
                </c:pt>
                <c:pt idx="54">
                  <c:v>7.1049385177649915E-2</c:v>
                </c:pt>
                <c:pt idx="55">
                  <c:v>7.4760548010686392E-2</c:v>
                </c:pt>
                <c:pt idx="56">
                  <c:v>7.8636373509532925E-2</c:v>
                </c:pt>
                <c:pt idx="57">
                  <c:v>8.2684350398360806E-2</c:v>
                </c:pt>
                <c:pt idx="58">
                  <c:v>8.6912322816626308E-2</c:v>
                </c:pt>
                <c:pt idx="59">
                  <c:v>9.1328502481223331E-2</c:v>
                </c:pt>
                <c:pt idx="60">
                  <c:v>9.5941480552480973E-2</c:v>
                </c:pt>
                <c:pt idx="61">
                  <c:v>0.10076023906401529</c:v>
                </c:pt>
                <c:pt idx="62">
                  <c:v>0.105794161754482</c:v>
                </c:pt>
                <c:pt idx="63">
                  <c:v>0.11105304411458329</c:v>
                </c:pt>
                <c:pt idx="64">
                  <c:v>0.11654710243494085</c:v>
                </c:pt>
                <c:pt idx="65">
                  <c:v>0.12228698160931778</c:v>
                </c:pt>
                <c:pt idx="66">
                  <c:v>0.12828376141279244</c:v>
                </c:pt>
                <c:pt idx="67">
                  <c:v>0.13454896093544663</c:v>
                </c:pt>
                <c:pt idx="68">
                  <c:v>0.14109454080848224</c:v>
                </c:pt>
                <c:pt idx="69">
                  <c:v>0.14793290281096425</c:v>
                </c:pt>
                <c:pt idx="70">
                  <c:v>0.15507688639108602</c:v>
                </c:pt>
                <c:pt idx="71">
                  <c:v>0.1625397615754364</c:v>
                </c:pt>
                <c:pt idx="72">
                  <c:v>0.17033521767267162</c:v>
                </c:pt>
                <c:pt idx="73">
                  <c:v>0.17847734710370125</c:v>
                </c:pt>
                <c:pt idx="74">
                  <c:v>0.18698062360844614</c:v>
                </c:pt>
                <c:pt idx="75">
                  <c:v>0.19585987398892596</c:v>
                </c:pt>
                <c:pt idx="76">
                  <c:v>0.20513024244946687</c:v>
                </c:pt>
                <c:pt idx="77">
                  <c:v>0.21480714648688079</c:v>
                </c:pt>
                <c:pt idx="78">
                  <c:v>0.22490622316648193</c:v>
                </c:pt>
                <c:pt idx="79">
                  <c:v>0.23544326449391395</c:v>
                </c:pt>
                <c:pt idx="80">
                  <c:v>0.24643414045852982</c:v>
                </c:pt>
                <c:pt idx="81">
                  <c:v>0.25789470818253019</c:v>
                </c:pt>
                <c:pt idx="82">
                  <c:v>0.26984070546293404</c:v>
                </c:pt>
                <c:pt idx="83">
                  <c:v>0.28228762684328157</c:v>
                </c:pt>
                <c:pt idx="84">
                  <c:v>0.29525058020238687</c:v>
                </c:pt>
                <c:pt idx="85">
                  <c:v>0.30874412170344723</c:v>
                </c:pt>
                <c:pt idx="86">
                  <c:v>0.32278206681501198</c:v>
                </c:pt>
                <c:pt idx="87">
                  <c:v>0.33737727500434805</c:v>
                </c:pt>
                <c:pt idx="88">
                  <c:v>0.35254140562466568</c:v>
                </c:pt>
                <c:pt idx="89">
                  <c:v>0.36828464248430121</c:v>
                </c:pt>
                <c:pt idx="90">
                  <c:v>0.38461538461538453</c:v>
                </c:pt>
              </c:numCache>
            </c:numRef>
          </c:val>
          <c:smooth val="1"/>
          <c:extLst>
            <c:ext xmlns:c16="http://schemas.microsoft.com/office/drawing/2014/chart" uri="{C3380CC4-5D6E-409C-BE32-E72D297353CC}">
              <c16:uniqueId val="{00000000-4C54-403A-A640-8BFE41C166BC}"/>
            </c:ext>
          </c:extLst>
        </c:ser>
        <c:dLbls>
          <c:showLegendKey val="0"/>
          <c:showVal val="0"/>
          <c:showCatName val="0"/>
          <c:showSerName val="0"/>
          <c:showPercent val="0"/>
          <c:showBubbleSize val="0"/>
        </c:dLbls>
        <c:smooth val="0"/>
        <c:axId val="502426352"/>
        <c:axId val="502427600"/>
      </c:lineChart>
      <c:catAx>
        <c:axId val="502426352"/>
        <c:scaling>
          <c:orientation val="minMax"/>
        </c:scaling>
        <c:delete val="0"/>
        <c:axPos val="b"/>
        <c:majorGridlines>
          <c:spPr>
            <a:ln w="9525" cap="flat" cmpd="sng" algn="ctr">
              <a:noFill/>
              <a:round/>
            </a:ln>
            <a:effectLst/>
          </c:spPr>
        </c:majorGridlines>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7600"/>
        <c:crosses val="autoZero"/>
        <c:auto val="1"/>
        <c:lblAlgn val="ctr"/>
        <c:lblOffset val="100"/>
        <c:noMultiLvlLbl val="0"/>
      </c:catAx>
      <c:valAx>
        <c:axId val="502427600"/>
        <c:scaling>
          <c:orientation val="minMax"/>
          <c:max val="1"/>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426352"/>
        <c:crosses val="autoZero"/>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chemeClr val="tx1"/>
              </a:solidFill>
              <a:round/>
            </a:ln>
            <a:effectLst/>
          </c:spPr>
          <c:marker>
            <c:symbol val="none"/>
          </c:marker>
          <c:val>
            <c:numRef>
              <c:f>数値!$C$3:$C$93</c:f>
              <c:numCache>
                <c:formatCode>General</c:formatCode>
                <c:ptCount val="91"/>
                <c:pt idx="0">
                  <c:v>0</c:v>
                </c:pt>
                <c:pt idx="1">
                  <c:v>3.5841050838440806E-4</c:v>
                </c:pt>
                <c:pt idx="2">
                  <c:v>1.4340865236403904E-3</c:v>
                </c:pt>
                <c:pt idx="3">
                  <c:v>3.2283585807943763E-3</c:v>
                </c:pt>
                <c:pt idx="4">
                  <c:v>5.7434343894965682E-3</c:v>
                </c:pt>
                <c:pt idx="5">
                  <c:v>8.9823838348444974E-3</c:v>
                </c:pt>
                <c:pt idx="6">
                  <c:v>1.2949117524612695E-2</c:v>
                </c:pt>
                <c:pt idx="7">
                  <c:v>1.7648358424942567E-2</c:v>
                </c:pt>
                <c:pt idx="8">
                  <c:v>2.30856059901609E-2</c:v>
                </c:pt>
                <c:pt idx="9">
                  <c:v>2.9267092052195437E-2</c:v>
                </c:pt>
                <c:pt idx="10">
                  <c:v>3.6199727590622101E-2</c:v>
                </c:pt>
                <c:pt idx="11">
                  <c:v>4.3891039355563349E-2</c:v>
                </c:pt>
                <c:pt idx="12">
                  <c:v>5.2349095162680138E-2</c:v>
                </c:pt>
                <c:pt idx="13">
                  <c:v>6.1582416523057182E-2</c:v>
                </c:pt>
                <c:pt idx="14">
                  <c:v>7.1599877112152724E-2</c:v>
                </c:pt>
                <c:pt idx="15">
                  <c:v>8.2410585423168883E-2</c:v>
                </c:pt>
                <c:pt idx="16">
                  <c:v>9.4023749794103453E-2</c:v>
                </c:pt>
                <c:pt idx="17">
                  <c:v>0.10644852384832644</c:v>
                </c:pt>
                <c:pt idx="18">
                  <c:v>0.11969383025106287</c:v>
                </c:pt>
                <c:pt idx="19">
                  <c:v>0.13376816056542556</c:v>
                </c:pt>
                <c:pt idx="20">
                  <c:v>0.14867934890017462</c:v>
                </c:pt>
                <c:pt idx="21">
                  <c:v>0.16443431698777489</c:v>
                </c:pt>
                <c:pt idx="22">
                  <c:v>0.1810387883284108</c:v>
                </c:pt>
                <c:pt idx="23">
                  <c:v>0.19849696909877967</c:v>
                </c:pt>
                <c:pt idx="24">
                  <c:v>0.21681119367173093</c:v>
                </c:pt>
                <c:pt idx="25">
                  <c:v>0.23598153284498083</c:v>
                </c:pt>
                <c:pt idx="26">
                  <c:v>0.25600536325768875</c:v>
                </c:pt>
                <c:pt idx="27">
                  <c:v>0.27687689700863671</c:v>
                </c:pt>
                <c:pt idx="28">
                  <c:v>0.29858667120696897</c:v>
                </c:pt>
                <c:pt idx="29">
                  <c:v>0.32112099811492922</c:v>
                </c:pt>
                <c:pt idx="30">
                  <c:v>0.34446137771041097</c:v>
                </c:pt>
                <c:pt idx="31">
                  <c:v>0.36858387593195024</c:v>
                </c:pt>
                <c:pt idx="32">
                  <c:v>0.39345847359184938</c:v>
                </c:pt>
                <c:pt idx="33">
                  <c:v>0.41904839296830115</c:v>
                </c:pt>
                <c:pt idx="34">
                  <c:v>0.44530941141662095</c:v>
                </c:pt>
                <c:pt idx="35">
                  <c:v>0.47218917395827276</c:v>
                </c:pt>
                <c:pt idx="36">
                  <c:v>0.49962651967755695</c:v>
                </c:pt>
                <c:pt idx="37">
                  <c:v>0.52755083981525097</c:v>
                </c:pt>
                <c:pt idx="38">
                  <c:v>0.55588148859855024</c:v>
                </c:pt>
                <c:pt idx="39">
                  <c:v>0.58452727095153623</c:v>
                </c:pt>
                <c:pt idx="40">
                  <c:v>0.61338603411291726</c:v>
                </c:pt>
                <c:pt idx="41">
                  <c:v>0.64234439262830567</c:v>
                </c:pt>
                <c:pt idx="42">
                  <c:v>0.67127761792394303</c:v>
                </c:pt>
                <c:pt idx="43">
                  <c:v>0.70004972441715596</c:v>
                </c:pt>
                <c:pt idx="44">
                  <c:v>0.72851378356815466</c:v>
                </c:pt>
                <c:pt idx="45">
                  <c:v>0.75651249512371765</c:v>
                </c:pt>
                <c:pt idx="46">
                  <c:v>0.78387904077283455</c:v>
                </c:pt>
                <c:pt idx="47">
                  <c:v>0.81043823931989978</c:v>
                </c:pt>
                <c:pt idx="48">
                  <c:v>0.83600801417860948</c:v>
                </c:pt>
                <c:pt idx="49">
                  <c:v>0.86040117353796663</c:v>
                </c:pt>
                <c:pt idx="50">
                  <c:v>0.88342749116702901</c:v>
                </c:pt>
                <c:pt idx="51">
                  <c:v>0.90489606192604344</c:v>
                </c:pt>
                <c:pt idx="52">
                  <c:v>0.9246178912686186</c:v>
                </c:pt>
                <c:pt idx="53">
                  <c:v>0.94240866318076522</c:v>
                </c:pt>
                <c:pt idx="54">
                  <c:v>0.95809161709468293</c:v>
                </c:pt>
                <c:pt idx="55">
                  <c:v>0.97150045241651162</c:v>
                </c:pt>
                <c:pt idx="56">
                  <c:v>0.98248217049676811</c:v>
                </c:pt>
                <c:pt idx="57">
                  <c:v>0.99089975912124473</c:v>
                </c:pt>
                <c:pt idx="58">
                  <c:v>0.99663462465953834</c:v>
                </c:pt>
                <c:pt idx="59">
                  <c:v>0.99958868230492159</c:v>
                </c:pt>
                <c:pt idx="60">
                  <c:v>0.99968602539825457</c:v>
                </c:pt>
                <c:pt idx="61">
                  <c:v>0.99687411023569117</c:v>
                </c:pt>
                <c:pt idx="62">
                  <c:v>0.99112441217183211</c:v>
                </c:pt>
                <c:pt idx="63">
                  <c:v>0.98243253103708617</c:v>
                </c:pt>
                <c:pt idx="64">
                  <c:v>0.97081774742229265</c:v>
                </c:pt>
                <c:pt idx="65">
                  <c:v>0.95632205466024067</c:v>
                </c:pt>
                <c:pt idx="66">
                  <c:v>0.93900871280614107</c:v>
                </c:pt>
                <c:pt idx="67">
                  <c:v>0.91896038922896772</c:v>
                </c:pt>
                <c:pt idx="68">
                  <c:v>0.89627696452546768</c:v>
                </c:pt>
                <c:pt idx="69">
                  <c:v>0.87107309170447711</c:v>
                </c:pt>
                <c:pt idx="70">
                  <c:v>0.84347560073347283</c:v>
                </c:pt>
                <c:pt idx="71">
                  <c:v>0.81362083977483102</c:v>
                </c:pt>
                <c:pt idx="72">
                  <c:v>0.78165203930098626</c:v>
                </c:pt>
                <c:pt idx="73">
                  <c:v>0.74771677656365132</c:v>
                </c:pt>
                <c:pt idx="74">
                  <c:v>0.71196460655956539</c:v>
                </c:pt>
                <c:pt idx="75">
                  <c:v>0.67454491269467909</c:v>
                </c:pt>
                <c:pt idx="76">
                  <c:v>0.63560501677095593</c:v>
                </c:pt>
                <c:pt idx="77">
                  <c:v>0.59528857456185047</c:v>
                </c:pt>
                <c:pt idx="78">
                  <c:v>0.55373427079735305</c:v>
                </c:pt>
                <c:pt idx="79">
                  <c:v>0.51107481635258578</c:v>
                </c:pt>
                <c:pt idx="80">
                  <c:v>0.46743624113981136</c:v>
                </c:pt>
                <c:pt idx="81">
                  <c:v>0.42293746878092492</c:v>
                </c:pt>
                <c:pt idx="82">
                  <c:v>0.3776901535750149</c:v>
                </c:pt>
                <c:pt idx="83">
                  <c:v>0.33179875644550882</c:v>
                </c:pt>
                <c:pt idx="84">
                  <c:v>0.28536083424346664</c:v>
                </c:pt>
                <c:pt idx="85">
                  <c:v>0.23846751573714275</c:v>
                </c:pt>
                <c:pt idx="86">
                  <c:v>0.19120413755029539</c:v>
                </c:pt>
                <c:pt idx="87">
                  <c:v>0.14365101394035021</c:v>
                </c:pt>
                <c:pt idx="88">
                  <c:v>9.5884315366966177E-2</c:v>
                </c:pt>
                <c:pt idx="89">
                  <c:v>4.7977032054819249E-2</c:v>
                </c:pt>
                <c:pt idx="90">
                  <c:v>1.6653345369377356E-16</c:v>
                </c:pt>
              </c:numCache>
            </c:numRef>
          </c:val>
          <c:smooth val="0"/>
          <c:extLst>
            <c:ext xmlns:c16="http://schemas.microsoft.com/office/drawing/2014/chart" uri="{C3380CC4-5D6E-409C-BE32-E72D297353CC}">
              <c16:uniqueId val="{00000000-5FDF-4A71-BDA3-3E2D21D14DD4}"/>
            </c:ext>
          </c:extLst>
        </c:ser>
        <c:dLbls>
          <c:showLegendKey val="0"/>
          <c:showVal val="0"/>
          <c:showCatName val="0"/>
          <c:showSerName val="0"/>
          <c:showPercent val="0"/>
          <c:showBubbleSize val="0"/>
        </c:dLbls>
        <c:smooth val="0"/>
        <c:axId val="1739408271"/>
        <c:axId val="1739409935"/>
      </c:lineChart>
      <c:catAx>
        <c:axId val="1739408271"/>
        <c:scaling>
          <c:orientation val="minMax"/>
        </c:scaling>
        <c:delete val="1"/>
        <c:axPos val="b"/>
        <c:majorTickMark val="none"/>
        <c:minorTickMark val="none"/>
        <c:tickLblPos val="nextTo"/>
        <c:crossAx val="1739409935"/>
        <c:crosses val="autoZero"/>
        <c:auto val="1"/>
        <c:lblAlgn val="ctr"/>
        <c:lblOffset val="100"/>
        <c:noMultiLvlLbl val="0"/>
      </c:catAx>
      <c:valAx>
        <c:axId val="1739409935"/>
        <c:scaling>
          <c:orientation val="minMax"/>
          <c:max val="1"/>
        </c:scaling>
        <c:delete val="1"/>
        <c:axPos val="l"/>
        <c:majorGridlines>
          <c:spPr>
            <a:ln w="12700" cap="flat" cmpd="sng" algn="ctr">
              <a:solidFill>
                <a:schemeClr val="tx1"/>
              </a:solidFill>
              <a:round/>
            </a:ln>
            <a:effectLst/>
          </c:spPr>
        </c:majorGridlines>
        <c:numFmt formatCode="General" sourceLinked="1"/>
        <c:majorTickMark val="none"/>
        <c:minorTickMark val="none"/>
        <c:tickLblPos val="nextTo"/>
        <c:crossAx val="1739408271"/>
        <c:crosses val="autoZero"/>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5" Type="http://schemas.openxmlformats.org/officeDocument/2006/relationships/image" Target="../media/image22.emf"/><Relationship Id="rId4"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95.emf"/><Relationship Id="rId3" Type="http://schemas.openxmlformats.org/officeDocument/2006/relationships/image" Target="../media/image85.emf"/><Relationship Id="rId7" Type="http://schemas.openxmlformats.org/officeDocument/2006/relationships/image" Target="../media/image89.emf"/><Relationship Id="rId12" Type="http://schemas.openxmlformats.org/officeDocument/2006/relationships/image" Target="../media/image94.emf"/><Relationship Id="rId2" Type="http://schemas.openxmlformats.org/officeDocument/2006/relationships/image" Target="../media/image84.emf"/><Relationship Id="rId1" Type="http://schemas.openxmlformats.org/officeDocument/2006/relationships/image" Target="../media/image83.emf"/><Relationship Id="rId6" Type="http://schemas.openxmlformats.org/officeDocument/2006/relationships/image" Target="../media/image88.emf"/><Relationship Id="rId11" Type="http://schemas.openxmlformats.org/officeDocument/2006/relationships/image" Target="../media/image93.emf"/><Relationship Id="rId5" Type="http://schemas.openxmlformats.org/officeDocument/2006/relationships/image" Target="../media/image87.emf"/><Relationship Id="rId10" Type="http://schemas.openxmlformats.org/officeDocument/2006/relationships/image" Target="../media/image92.emf"/><Relationship Id="rId4" Type="http://schemas.openxmlformats.org/officeDocument/2006/relationships/image" Target="../media/image86.emf"/><Relationship Id="rId9" Type="http://schemas.openxmlformats.org/officeDocument/2006/relationships/image" Target="../media/image9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BD243BF-AB2D-49DA-94BE-7014B51C858D}" type="datetimeFigureOut">
              <a:rPr kumimoji="1" lang="ja-JP" altLang="en-US" smtClean="0"/>
              <a:pPr/>
              <a:t>2021/5/18</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33957D2-4131-42E4-924D-0ED8DDBFBA4D}" type="slidenum">
              <a:rPr kumimoji="1" lang="ja-JP" altLang="en-US" smtClean="0"/>
              <a:pPr/>
              <a:t>‹#›</a:t>
            </a:fld>
            <a:endParaRPr kumimoji="1" lang="ja-JP" altLang="en-US"/>
          </a:p>
        </p:txBody>
      </p:sp>
    </p:spTree>
    <p:extLst>
      <p:ext uri="{BB962C8B-B14F-4D97-AF65-F5344CB8AC3E}">
        <p14:creationId xmlns:p14="http://schemas.microsoft.com/office/powerpoint/2010/main" val="3425423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F691FBD6-BE3B-42C7-92BE-2F2770243758}" type="slidenum">
              <a:rPr lang="en-US" altLang="ja-JP" smtClean="0"/>
              <a:pPr>
                <a:defRPr/>
              </a:pPr>
              <a:t>2</a:t>
            </a:fld>
            <a:endParaRPr lang="en-US" altLang="ja-JP"/>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a:t>Here is the separated result.</a:t>
            </a:r>
            <a:endParaRPr lang="en-US" altLang="ja-JP"/>
          </a:p>
        </p:txBody>
      </p:sp>
    </p:spTree>
    <p:extLst>
      <p:ext uri="{BB962C8B-B14F-4D97-AF65-F5344CB8AC3E}">
        <p14:creationId xmlns:p14="http://schemas.microsoft.com/office/powerpoint/2010/main" val="11270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E11B30-2156-4FEE-B071-A2355E7ADF12}" type="slidenum">
              <a:rPr lang="en-US" altLang="ja-JP"/>
              <a:pPr/>
              <a:t>14</a:t>
            </a:fld>
            <a:endParaRPr lang="en-US" altLang="ja-JP"/>
          </a:p>
        </p:txBody>
      </p:sp>
      <p:sp>
        <p:nvSpPr>
          <p:cNvPr id="64819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r>
              <a:rPr lang="en-US" altLang="ja-JP"/>
              <a:t>the observed intensity changes sinusoidally depending on the angle of the rotation of the linear polarizer set in front of the camera. here, i is the whole intensity, id is the intensity of diffuse reflection, and is is the intensity of specular reflection. imax is the maximum intensity observed while rotating the linear polarizer of the camera. imin is the minimum intensity observed while rotating the linear polarizer of the camera. the specular reflection component and the diffuse reflection component is easily calculated by these equations by using imax and imin observed by rotating the linear polarizer of the camera.</a:t>
            </a:r>
          </a:p>
        </p:txBody>
      </p:sp>
    </p:spTree>
    <p:extLst>
      <p:ext uri="{BB962C8B-B14F-4D97-AF65-F5344CB8AC3E}">
        <p14:creationId xmlns:p14="http://schemas.microsoft.com/office/powerpoint/2010/main" val="122489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F691FBD6-BE3B-42C7-92BE-2F2770243758}" type="slidenum">
              <a:rPr lang="en-US" altLang="ja-JP" smtClean="0"/>
              <a:pPr>
                <a:defRPr/>
              </a:pPr>
              <a:t>15</a:t>
            </a:fld>
            <a:endParaRPr lang="en-US" altLang="ja-JP"/>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a:t>Here is the separated result.</a:t>
            </a:r>
            <a:endParaRPr lang="en-US" altLang="ja-JP"/>
          </a:p>
        </p:txBody>
      </p:sp>
    </p:spTree>
    <p:extLst>
      <p:ext uri="{BB962C8B-B14F-4D97-AF65-F5344CB8AC3E}">
        <p14:creationId xmlns:p14="http://schemas.microsoft.com/office/powerpoint/2010/main" val="336250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46FEF-2914-44E3-B4D9-11DE3FAD779A}" type="slidenum">
              <a:rPr lang="en-US" altLang="ja-JP"/>
              <a:pPr/>
              <a:t>82</a:t>
            </a:fld>
            <a:endParaRPr lang="en-US" altLang="ja-JP"/>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269854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6223" y="2484428"/>
            <a:ext cx="1944217" cy="1944217"/>
          </a:xfrm>
          <a:prstGeom prst="rect">
            <a:avLst/>
          </a:prstGeom>
        </p:spPr>
      </p:pic>
      <p:sp>
        <p:nvSpPr>
          <p:cNvPr id="6" name="Freeform 13"/>
          <p:cNvSpPr>
            <a:spLocks/>
          </p:cNvSpPr>
          <p:nvPr/>
        </p:nvSpPr>
        <p:spPr bwMode="auto">
          <a:xfrm>
            <a:off x="6763901" y="6637338"/>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7" name="Text Box 14"/>
          <p:cNvSpPr txBox="1">
            <a:spLocks noChangeArrowheads="1"/>
          </p:cNvSpPr>
          <p:nvPr/>
        </p:nvSpPr>
        <p:spPr bwMode="auto">
          <a:xfrm>
            <a:off x="6870264" y="6572250"/>
            <a:ext cx="2310248" cy="246221"/>
          </a:xfrm>
          <a:prstGeom prst="rect">
            <a:avLst/>
          </a:prstGeom>
          <a:noFill/>
          <a:ln w="12700" algn="ctr">
            <a:noFill/>
            <a:miter lim="800000"/>
            <a:headEnd/>
            <a:tailEnd/>
          </a:ln>
          <a:effectLst/>
        </p:spPr>
        <p:txBody>
          <a:bodyPr wrap="none">
            <a:spAutoFit/>
          </a:bodyPr>
          <a:lstStyle/>
          <a:p>
            <a:pPr fontAlgn="auto">
              <a:spcBef>
                <a:spcPts val="0"/>
              </a:spcBef>
              <a:spcAft>
                <a:spcPts val="0"/>
              </a:spcAft>
              <a:defRPr/>
            </a:pPr>
            <a:r>
              <a:rPr lang="en-US" altLang="ja-JP" sz="1000" b="1" dirty="0">
                <a:solidFill>
                  <a:schemeClr val="tx1"/>
                </a:solidFill>
                <a:latin typeface="+mn-lt"/>
                <a:ea typeface="+mn-ea"/>
              </a:rPr>
              <a:t>http://ime.info.hiroshima-cu.ac.jp/</a:t>
            </a:r>
          </a:p>
        </p:txBody>
      </p:sp>
      <p:sp>
        <p:nvSpPr>
          <p:cNvPr id="8" name="Text Box 15"/>
          <p:cNvSpPr txBox="1">
            <a:spLocks noChangeArrowheads="1"/>
          </p:cNvSpPr>
          <p:nvPr/>
        </p:nvSpPr>
        <p:spPr bwMode="auto">
          <a:xfrm>
            <a:off x="6357430" y="6326188"/>
            <a:ext cx="2751074" cy="246221"/>
          </a:xfrm>
          <a:prstGeom prst="rect">
            <a:avLst/>
          </a:prstGeom>
          <a:noFill/>
          <a:ln w="12700" algn="ctr">
            <a:noFill/>
            <a:miter lim="800000"/>
            <a:headEnd/>
            <a:tailEnd/>
          </a:ln>
          <a:effectLst/>
        </p:spPr>
        <p:txBody>
          <a:bodyPr wrap="none">
            <a:spAutoFit/>
          </a:bodyPr>
          <a:lstStyle/>
          <a:p>
            <a:pPr fontAlgn="auto">
              <a:spcBef>
                <a:spcPts val="0"/>
              </a:spcBef>
              <a:spcAft>
                <a:spcPts val="0"/>
              </a:spcAft>
              <a:defRPr/>
            </a:pPr>
            <a:r>
              <a:rPr lang="en-US" altLang="ja-JP" sz="1000" dirty="0">
                <a:solidFill>
                  <a:schemeClr val="tx1"/>
                </a:solidFill>
                <a:latin typeface="+mn-lt"/>
                <a:ea typeface="+mn-ea"/>
              </a:rPr>
              <a:t>IMECG Laboratory, Hiroshima City University</a:t>
            </a:r>
          </a:p>
        </p:txBody>
      </p:sp>
      <p:sp>
        <p:nvSpPr>
          <p:cNvPr id="480263" name="Rectangle 7"/>
          <p:cNvSpPr>
            <a:spLocks noGrp="1" noChangeArrowheads="1"/>
          </p:cNvSpPr>
          <p:nvPr>
            <p:ph type="ctrTitle" sz="quarter"/>
          </p:nvPr>
        </p:nvSpPr>
        <p:spPr>
          <a:xfrm>
            <a:off x="714348" y="1071546"/>
            <a:ext cx="7715304" cy="1428760"/>
          </a:xfrm>
          <a:noFill/>
        </p:spPr>
        <p:txBody>
          <a:bodyPr/>
          <a:lstStyle>
            <a:lvl1pPr algn="ctr">
              <a:defRPr>
                <a:solidFill>
                  <a:schemeClr val="tx1"/>
                </a:solidFill>
              </a:defRPr>
            </a:lvl1pPr>
          </a:lstStyle>
          <a:p>
            <a:r>
              <a:rPr lang="ja-JP" altLang="en-US" dirty="0"/>
              <a:t>マスタ タイトルの書式設定</a:t>
            </a:r>
          </a:p>
        </p:txBody>
      </p:sp>
      <p:sp>
        <p:nvSpPr>
          <p:cNvPr id="480264" name="Rectangle 8"/>
          <p:cNvSpPr>
            <a:spLocks noGrp="1" noChangeArrowheads="1"/>
          </p:cNvSpPr>
          <p:nvPr>
            <p:ph type="subTitle" sz="quarter" idx="1"/>
          </p:nvPr>
        </p:nvSpPr>
        <p:spPr>
          <a:xfrm>
            <a:off x="1314432" y="4352934"/>
            <a:ext cx="6515135" cy="1719272"/>
          </a:xfrm>
          <a:prstGeom prst="rect">
            <a:avLst/>
          </a:prstGeom>
        </p:spPr>
        <p:txBody>
          <a:bodyPr/>
          <a:lstStyle>
            <a:lvl1pPr marL="0" indent="0" algn="ctr">
              <a:buFontTx/>
              <a:buNone/>
              <a:defRPr>
                <a:solidFill>
                  <a:schemeClr val="tx1"/>
                </a:solidFill>
              </a:defRPr>
            </a:lvl1pPr>
          </a:lstStyle>
          <a:p>
            <a:r>
              <a:rPr lang="ja-JP" altLang="en-US"/>
              <a:t>マスタ サブタイトルの書式設定</a:t>
            </a:r>
            <a:endParaRPr lang="ja-JP" altLang="en-US" dirty="0"/>
          </a:p>
        </p:txBody>
      </p:sp>
      <p:sp>
        <p:nvSpPr>
          <p:cNvPr id="10" name="Rectangle 4"/>
          <p:cNvSpPr>
            <a:spLocks noGrp="1" noChangeArrowheads="1"/>
          </p:cNvSpPr>
          <p:nvPr>
            <p:ph type="dt" sz="half" idx="10"/>
          </p:nvPr>
        </p:nvSpPr>
        <p:spPr>
          <a:xfrm>
            <a:off x="0" y="6577013"/>
            <a:ext cx="4210050" cy="280987"/>
          </a:xfrm>
        </p:spPr>
        <p:txBody>
          <a:bodyPr/>
          <a:lstStyle>
            <a:lvl1pPr>
              <a:defRPr smtClean="0">
                <a:solidFill>
                  <a:schemeClr val="tx1"/>
                </a:solidFill>
              </a:defRPr>
            </a:lvl1pPr>
          </a:lstStyle>
          <a:p>
            <a:pPr>
              <a:defRPr/>
            </a:pPr>
            <a:fld id="{801B213A-E006-46F4-BD39-17399AE16CED}" type="datetimeFigureOut">
              <a:rPr lang="ja-JP" altLang="en-US" smtClean="0"/>
              <a:pPr>
                <a:defRPr/>
              </a:pPr>
              <a:t>2021/5/18</a:t>
            </a:fld>
            <a:endParaRPr lang="ja-JP" altLang="en-US"/>
          </a:p>
        </p:txBody>
      </p:sp>
      <p:sp>
        <p:nvSpPr>
          <p:cNvPr id="11" name="Rectangle 5"/>
          <p:cNvSpPr>
            <a:spLocks noGrp="1" noChangeArrowheads="1"/>
          </p:cNvSpPr>
          <p:nvPr>
            <p:ph type="ftr" sz="quarter" idx="11"/>
          </p:nvPr>
        </p:nvSpPr>
        <p:spPr>
          <a:xfrm>
            <a:off x="0" y="6286500"/>
            <a:ext cx="4210050" cy="285750"/>
          </a:xfrm>
        </p:spPr>
        <p:txBody>
          <a:bodyPr/>
          <a:lstStyle>
            <a:lvl1pPr algn="l">
              <a:defRPr>
                <a:solidFill>
                  <a:schemeClr val="tx1"/>
                </a:solidFill>
              </a:defRPr>
            </a:lvl1pPr>
          </a:lstStyle>
          <a:p>
            <a:pPr>
              <a:defRPr/>
            </a:pPr>
            <a:endParaRPr lang="ja-JP" altLang="en-US" dirty="0"/>
          </a:p>
        </p:txBody>
      </p:sp>
      <p:sp>
        <p:nvSpPr>
          <p:cNvPr id="12" name="Rectangle 6"/>
          <p:cNvSpPr>
            <a:spLocks noGrp="1" noChangeArrowheads="1"/>
          </p:cNvSpPr>
          <p:nvPr>
            <p:ph type="sldNum" sz="quarter" idx="12"/>
          </p:nvPr>
        </p:nvSpPr>
        <p:spPr>
          <a:xfrm>
            <a:off x="4214813" y="6572250"/>
            <a:ext cx="723900" cy="285750"/>
          </a:xfrm>
        </p:spPr>
        <p:txBody>
          <a:bodyPr/>
          <a:lstStyle>
            <a:lvl1pPr algn="ctr">
              <a:defRPr smtClean="0">
                <a:solidFill>
                  <a:schemeClr val="tx1"/>
                </a:solidFill>
              </a:defRPr>
            </a:lvl1pPr>
          </a:lstStyle>
          <a:p>
            <a:pPr>
              <a:defRPr/>
            </a:pPr>
            <a:fld id="{F7BB7DA4-AC5E-43D3-B942-28C0CC73DDDB}" type="slidenum">
              <a:rPr lang="ja-JP" altLang="en-US" smtClean="0"/>
              <a:pPr>
                <a:defRPr/>
              </a:pPr>
              <a:t>‹#›</a:t>
            </a:fld>
            <a:endParaRPr lang="ja-JP" altLang="en-US"/>
          </a:p>
        </p:txBody>
      </p:sp>
      <p:grpSp>
        <p:nvGrpSpPr>
          <p:cNvPr id="14" name="グループ化 13"/>
          <p:cNvGrpSpPr/>
          <p:nvPr userDrawn="1"/>
        </p:nvGrpSpPr>
        <p:grpSpPr>
          <a:xfrm>
            <a:off x="0" y="2636912"/>
            <a:ext cx="9144000" cy="72008"/>
            <a:chOff x="0" y="3140968"/>
            <a:chExt cx="9144000" cy="72008"/>
          </a:xfrm>
        </p:grpSpPr>
        <p:cxnSp>
          <p:nvCxnSpPr>
            <p:cNvPr id="13" name="直線コネクタ 12"/>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0" name="直線コネクタ 19"/>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21" name="直線コネクタ 20"/>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grpSp>
        <p:nvGrpSpPr>
          <p:cNvPr id="23" name="グループ化 22"/>
          <p:cNvGrpSpPr/>
          <p:nvPr userDrawn="1"/>
        </p:nvGrpSpPr>
        <p:grpSpPr>
          <a:xfrm>
            <a:off x="0" y="836712"/>
            <a:ext cx="9144000" cy="72008"/>
            <a:chOff x="0" y="3140968"/>
            <a:chExt cx="9144000" cy="72008"/>
          </a:xfrm>
        </p:grpSpPr>
        <p:cxnSp>
          <p:nvCxnSpPr>
            <p:cNvPr id="24" name="直線コネクタ 23"/>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5" name="直線コネクタ 24"/>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26" name="直線コネクタ 25"/>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grpSp>
        <p:nvGrpSpPr>
          <p:cNvPr id="27" name="グループ化 26"/>
          <p:cNvGrpSpPr/>
          <p:nvPr userDrawn="1"/>
        </p:nvGrpSpPr>
        <p:grpSpPr>
          <a:xfrm>
            <a:off x="0" y="6237312"/>
            <a:ext cx="9144000" cy="72008"/>
            <a:chOff x="0" y="3140968"/>
            <a:chExt cx="9144000" cy="72008"/>
          </a:xfrm>
        </p:grpSpPr>
        <p:cxnSp>
          <p:nvCxnSpPr>
            <p:cNvPr id="28" name="直線コネクタ 27"/>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直線コネクタ 28"/>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30" name="直線コネクタ 29"/>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319088" y="1347788"/>
            <a:ext cx="8505825" cy="4795837"/>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831A18D5-5950-477B-9560-A82F3E332125}"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8BC799B0-F7AD-4EF4-9F8E-45E3B29D27B0}" type="datetimeFigureOut">
              <a:rPr lang="ja-JP" altLang="en-US" smtClean="0"/>
              <a:pPr>
                <a:defRPr/>
              </a:pPr>
              <a:t>2021/5/18</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7038" y="277813"/>
            <a:ext cx="2205037"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61925" y="277813"/>
            <a:ext cx="6462713"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BACBC009-7113-40F1-AF03-6F0E73645A7D}"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5DD6FEC6-7BEE-4E7A-9323-3ADB2892F2D3}" type="datetimeFigureOut">
              <a:rPr lang="ja-JP" altLang="en-US" smtClean="0"/>
              <a:pPr>
                <a:defRPr/>
              </a:pPr>
              <a:t>2021/5/18</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10" name="テキスト プレースホルダ 9"/>
          <p:cNvSpPr>
            <a:spLocks noGrp="1"/>
          </p:cNvSpPr>
          <p:nvPr>
            <p:ph type="body" sz="quarter" idx="13"/>
          </p:nvPr>
        </p:nvSpPr>
        <p:spPr>
          <a:xfrm>
            <a:off x="251520" y="548680"/>
            <a:ext cx="8640960" cy="475252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6"/>
          <p:cNvSpPr>
            <a:spLocks noGrp="1" noChangeArrowheads="1"/>
          </p:cNvSpPr>
          <p:nvPr>
            <p:ph type="ftr" sz="quarter" idx="14"/>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5"/>
          </p:nvPr>
        </p:nvSpPr>
        <p:spPr>
          <a:ln/>
        </p:spPr>
        <p:txBody>
          <a:bodyPr/>
          <a:lstStyle>
            <a:lvl1pPr>
              <a:defRPr/>
            </a:lvl1pPr>
          </a:lstStyle>
          <a:p>
            <a:pPr>
              <a:defRPr/>
            </a:pPr>
            <a:fld id="{0697A8F6-EF20-48FE-AA57-62A576C75CC1}" type="slidenum">
              <a:rPr lang="ja-JP" altLang="en-US" smtClean="0"/>
              <a:pPr>
                <a:defRPr/>
              </a:pPr>
              <a:t>‹#›</a:t>
            </a:fld>
            <a:endParaRPr lang="ja-JP" altLang="en-US"/>
          </a:p>
        </p:txBody>
      </p:sp>
      <p:sp>
        <p:nvSpPr>
          <p:cNvPr id="6" name="Rectangle 15"/>
          <p:cNvSpPr>
            <a:spLocks noGrp="1" noChangeArrowheads="1"/>
          </p:cNvSpPr>
          <p:nvPr>
            <p:ph type="dt" sz="half" idx="16"/>
          </p:nvPr>
        </p:nvSpPr>
        <p:spPr>
          <a:ln/>
        </p:spPr>
        <p:txBody>
          <a:bodyPr/>
          <a:lstStyle>
            <a:lvl1pPr>
              <a:defRPr/>
            </a:lvl1pPr>
          </a:lstStyle>
          <a:p>
            <a:pPr>
              <a:defRPr/>
            </a:pPr>
            <a:fld id="{5067A440-694A-427D-9D72-5FC952363F1B}" type="datetimeFigureOut">
              <a:rPr lang="ja-JP" altLang="en-US" smtClean="0"/>
              <a:pPr>
                <a:defRPr/>
              </a:pPr>
              <a:t>2021/5/18</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474DEEDF-45C2-40DF-A8E8-DF91742398B6}"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A62ED4C2-658A-4740-863C-A0AD793C40DF}" type="datetimeFigureOut">
              <a:rPr lang="ja-JP" altLang="en-US" smtClean="0"/>
              <a:pPr>
                <a:defRPr/>
              </a:pPr>
              <a:t>2021/5/18</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341313" y="530770"/>
            <a:ext cx="4154487" cy="47704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530770"/>
            <a:ext cx="4154488" cy="47704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BCF49DEC-5CE3-45CD-8452-6D125966B4D5}"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C70A50B0-A0EA-44A7-BBB7-A21B8F6C68F4}" type="datetimeFigureOut">
              <a:rPr lang="ja-JP" altLang="en-US" smtClean="0"/>
              <a:pPr>
                <a:defRPr/>
              </a:pPr>
              <a:t>2021/5/18</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8" name="Rectangle 17"/>
          <p:cNvSpPr>
            <a:spLocks noGrp="1" noChangeArrowheads="1"/>
          </p:cNvSpPr>
          <p:nvPr>
            <p:ph type="sldNum" sz="quarter" idx="11"/>
          </p:nvPr>
        </p:nvSpPr>
        <p:spPr>
          <a:ln/>
        </p:spPr>
        <p:txBody>
          <a:bodyPr/>
          <a:lstStyle>
            <a:lvl1pPr>
              <a:defRPr/>
            </a:lvl1pPr>
          </a:lstStyle>
          <a:p>
            <a:pPr>
              <a:defRPr/>
            </a:pPr>
            <a:fld id="{06ECA805-6877-43F6-8E5A-81838EB3502F}" type="slidenum">
              <a:rPr lang="ja-JP" altLang="en-US" smtClean="0"/>
              <a:pPr>
                <a:defRPr/>
              </a:pPr>
              <a:t>‹#›</a:t>
            </a:fld>
            <a:endParaRPr lang="ja-JP" altLang="en-US"/>
          </a:p>
        </p:txBody>
      </p:sp>
      <p:sp>
        <p:nvSpPr>
          <p:cNvPr id="9" name="Rectangle 15"/>
          <p:cNvSpPr>
            <a:spLocks noGrp="1" noChangeArrowheads="1"/>
          </p:cNvSpPr>
          <p:nvPr>
            <p:ph type="dt" sz="half" idx="12"/>
          </p:nvPr>
        </p:nvSpPr>
        <p:spPr>
          <a:ln/>
        </p:spPr>
        <p:txBody>
          <a:bodyPr/>
          <a:lstStyle>
            <a:lvl1pPr>
              <a:defRPr/>
            </a:lvl1pPr>
          </a:lstStyle>
          <a:p>
            <a:pPr>
              <a:defRPr/>
            </a:pPr>
            <a:fld id="{DCC89AA3-059B-4219-9BCE-A747B3373ADD}" type="datetimeFigureOut">
              <a:rPr lang="ja-JP" altLang="en-US" smtClean="0"/>
              <a:pPr>
                <a:defRPr/>
              </a:pPr>
              <a:t>2021/5/18</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4" name="Rectangle 17"/>
          <p:cNvSpPr>
            <a:spLocks noGrp="1" noChangeArrowheads="1"/>
          </p:cNvSpPr>
          <p:nvPr>
            <p:ph type="sldNum" sz="quarter" idx="11"/>
          </p:nvPr>
        </p:nvSpPr>
        <p:spPr>
          <a:ln/>
        </p:spPr>
        <p:txBody>
          <a:bodyPr/>
          <a:lstStyle>
            <a:lvl1pPr>
              <a:defRPr/>
            </a:lvl1pPr>
          </a:lstStyle>
          <a:p>
            <a:pPr>
              <a:defRPr/>
            </a:pPr>
            <a:fld id="{ED95632F-AB8A-46D7-9DDC-BA5C937ECD01}" type="slidenum">
              <a:rPr lang="ja-JP" altLang="en-US" smtClean="0"/>
              <a:pPr>
                <a:defRPr/>
              </a:pPr>
              <a:t>‹#›</a:t>
            </a:fld>
            <a:endParaRPr lang="ja-JP" altLang="en-US"/>
          </a:p>
        </p:txBody>
      </p:sp>
      <p:sp>
        <p:nvSpPr>
          <p:cNvPr id="5" name="Rectangle 15"/>
          <p:cNvSpPr>
            <a:spLocks noGrp="1" noChangeArrowheads="1"/>
          </p:cNvSpPr>
          <p:nvPr>
            <p:ph type="dt" sz="half" idx="12"/>
          </p:nvPr>
        </p:nvSpPr>
        <p:spPr>
          <a:ln/>
        </p:spPr>
        <p:txBody>
          <a:bodyPr/>
          <a:lstStyle>
            <a:lvl1pPr>
              <a:defRPr/>
            </a:lvl1pPr>
          </a:lstStyle>
          <a:p>
            <a:pPr>
              <a:defRPr/>
            </a:pPr>
            <a:fld id="{0E61DC9E-484F-4509-B189-33A1D1C80B96}" type="datetimeFigureOut">
              <a:rPr lang="ja-JP" altLang="en-US" smtClean="0"/>
              <a:pPr>
                <a:defRPr/>
              </a:pPr>
              <a:t>2021/5/18</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3" name="Rectangle 17"/>
          <p:cNvSpPr>
            <a:spLocks noGrp="1" noChangeArrowheads="1"/>
          </p:cNvSpPr>
          <p:nvPr>
            <p:ph type="sldNum" sz="quarter" idx="11"/>
          </p:nvPr>
        </p:nvSpPr>
        <p:spPr>
          <a:ln/>
        </p:spPr>
        <p:txBody>
          <a:bodyPr/>
          <a:lstStyle>
            <a:lvl1pPr>
              <a:defRPr/>
            </a:lvl1pPr>
          </a:lstStyle>
          <a:p>
            <a:pPr>
              <a:defRPr/>
            </a:pPr>
            <a:fld id="{885C2DA5-7F05-47B6-A6A2-878CB9D2CC45}" type="slidenum">
              <a:rPr lang="ja-JP" altLang="en-US" smtClean="0"/>
              <a:pPr>
                <a:defRPr/>
              </a:pPr>
              <a:t>‹#›</a:t>
            </a:fld>
            <a:endParaRPr lang="ja-JP" altLang="en-US"/>
          </a:p>
        </p:txBody>
      </p:sp>
      <p:sp>
        <p:nvSpPr>
          <p:cNvPr id="4" name="Rectangle 15"/>
          <p:cNvSpPr>
            <a:spLocks noGrp="1" noChangeArrowheads="1"/>
          </p:cNvSpPr>
          <p:nvPr>
            <p:ph type="dt" sz="half" idx="12"/>
          </p:nvPr>
        </p:nvSpPr>
        <p:spPr>
          <a:ln/>
        </p:spPr>
        <p:txBody>
          <a:bodyPr/>
          <a:lstStyle>
            <a:lvl1pPr>
              <a:defRPr/>
            </a:lvl1pPr>
          </a:lstStyle>
          <a:p>
            <a:pPr>
              <a:defRPr/>
            </a:pPr>
            <a:fld id="{280D101C-9CB7-4FA0-A8E5-522E8879543B}" type="datetimeFigureOut">
              <a:rPr lang="ja-JP" altLang="en-US" smtClean="0"/>
              <a:pPr>
                <a:defRPr/>
              </a:pPr>
              <a:t>2021/5/18</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3EE03B95-04A9-456A-9020-D60B651AEEFF}"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0918F80E-7D5C-47BA-9919-FE3CC83BAA44}" type="datetimeFigureOut">
              <a:rPr lang="ja-JP" altLang="en-US" smtClean="0"/>
              <a:pPr>
                <a:defRPr/>
              </a:pPr>
              <a:t>2021/5/18</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5F4D4405-D244-49D9-A721-2DCBBF0406E7}"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8BC4E2F6-69E5-4670-816C-93C9FBCB3DDC}" type="datetimeFigureOut">
              <a:rPr lang="ja-JP" altLang="en-US" smtClean="0"/>
              <a:pPr>
                <a:defRPr/>
              </a:pPr>
              <a:t>2021/5/18</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グループ化 26"/>
          <p:cNvGrpSpPr/>
          <p:nvPr userDrawn="1"/>
        </p:nvGrpSpPr>
        <p:grpSpPr>
          <a:xfrm>
            <a:off x="0" y="404664"/>
            <a:ext cx="9144000" cy="72008"/>
            <a:chOff x="0" y="3140968"/>
            <a:chExt cx="9144000" cy="72008"/>
          </a:xfrm>
        </p:grpSpPr>
        <p:cxnSp>
          <p:nvCxnSpPr>
            <p:cNvPr id="28" name="直線コネクタ 27"/>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直線コネクタ 28"/>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30" name="直線コネクタ 29"/>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sp>
        <p:nvSpPr>
          <p:cNvPr id="479241" name="Freeform 9"/>
          <p:cNvSpPr>
            <a:spLocks/>
          </p:cNvSpPr>
          <p:nvPr/>
        </p:nvSpPr>
        <p:spPr bwMode="auto">
          <a:xfrm>
            <a:off x="6110456" y="62912"/>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479242" name="Text Box 10"/>
          <p:cNvSpPr txBox="1">
            <a:spLocks noChangeArrowheads="1"/>
          </p:cNvSpPr>
          <p:nvPr/>
        </p:nvSpPr>
        <p:spPr bwMode="auto">
          <a:xfrm>
            <a:off x="6012160" y="182611"/>
            <a:ext cx="2520280" cy="246221"/>
          </a:xfrm>
          <a:prstGeom prst="rect">
            <a:avLst/>
          </a:prstGeom>
          <a:noFill/>
          <a:ln w="12700" algn="ctr">
            <a:noFill/>
            <a:miter lim="800000"/>
            <a:headEnd/>
            <a:tailEnd/>
          </a:ln>
          <a:effectLst/>
        </p:spPr>
        <p:txBody>
          <a:bodyPr wrap="square">
            <a:spAutoFit/>
          </a:bodyPr>
          <a:lstStyle/>
          <a:p>
            <a:pPr fontAlgn="auto">
              <a:spcBef>
                <a:spcPts val="0"/>
              </a:spcBef>
              <a:spcAft>
                <a:spcPts val="0"/>
              </a:spcAft>
              <a:defRPr/>
            </a:pPr>
            <a:r>
              <a:rPr lang="en-US" altLang="ja-JP" sz="1000" b="1" dirty="0">
                <a:solidFill>
                  <a:schemeClr val="tx1"/>
                </a:solidFill>
                <a:latin typeface="+mn-lt"/>
                <a:ea typeface="+mn-ea"/>
              </a:rPr>
              <a:t>http://ime.info.hiroshima-cu.ac.jp/</a:t>
            </a:r>
          </a:p>
        </p:txBody>
      </p:sp>
      <p:sp>
        <p:nvSpPr>
          <p:cNvPr id="479248" name="Rectangle 16"/>
          <p:cNvSpPr>
            <a:spLocks noGrp="1" noChangeArrowheads="1"/>
          </p:cNvSpPr>
          <p:nvPr>
            <p:ph type="ftr" sz="quarter" idx="3"/>
          </p:nvPr>
        </p:nvSpPr>
        <p:spPr bwMode="auto">
          <a:xfrm>
            <a:off x="0" y="48"/>
            <a:ext cx="3929063" cy="214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b="1">
                <a:solidFill>
                  <a:schemeClr val="tx1"/>
                </a:solidFill>
                <a:latin typeface="+mn-lt"/>
                <a:ea typeface="+mn-ea"/>
              </a:defRPr>
            </a:lvl1pPr>
          </a:lstStyle>
          <a:p>
            <a:pPr>
              <a:defRPr/>
            </a:pPr>
            <a:endParaRPr lang="ja-JP" altLang="en-US" dirty="0"/>
          </a:p>
        </p:txBody>
      </p:sp>
      <p:sp>
        <p:nvSpPr>
          <p:cNvPr id="479249" name="Rectangle 17"/>
          <p:cNvSpPr>
            <a:spLocks noGrp="1" noChangeArrowheads="1"/>
          </p:cNvSpPr>
          <p:nvPr>
            <p:ph type="sldNum" sz="quarter" idx="4"/>
          </p:nvPr>
        </p:nvSpPr>
        <p:spPr bwMode="auto">
          <a:xfrm>
            <a:off x="4071938" y="99488"/>
            <a:ext cx="1000125"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b="1" smtClean="0">
                <a:solidFill>
                  <a:schemeClr val="tx1"/>
                </a:solidFill>
                <a:latin typeface="+mn-lt"/>
                <a:ea typeface="+mn-ea"/>
              </a:defRPr>
            </a:lvl1pPr>
          </a:lstStyle>
          <a:p>
            <a:pPr>
              <a:defRPr/>
            </a:pPr>
            <a:fld id="{3576F30B-F367-4DFC-95FE-32BA78DC264B}" type="slidenum">
              <a:rPr lang="ja-JP" altLang="en-US" smtClean="0"/>
              <a:pPr>
                <a:defRPr/>
              </a:pPr>
              <a:t>‹#›</a:t>
            </a:fld>
            <a:endParaRPr lang="ja-JP" altLang="en-US"/>
          </a:p>
        </p:txBody>
      </p:sp>
      <p:sp>
        <p:nvSpPr>
          <p:cNvPr id="479247" name="Rectangle 15"/>
          <p:cNvSpPr>
            <a:spLocks noGrp="1" noChangeArrowheads="1"/>
          </p:cNvSpPr>
          <p:nvPr>
            <p:ph type="dt" sz="half" idx="2"/>
          </p:nvPr>
        </p:nvSpPr>
        <p:spPr bwMode="auto">
          <a:xfrm>
            <a:off x="0" y="214361"/>
            <a:ext cx="3929063" cy="214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b="1" smtClean="0">
                <a:solidFill>
                  <a:schemeClr val="tx1"/>
                </a:solidFill>
                <a:latin typeface="+mn-lt"/>
                <a:ea typeface="+mn-ea"/>
              </a:defRPr>
            </a:lvl1pPr>
          </a:lstStyle>
          <a:p>
            <a:pPr>
              <a:defRPr/>
            </a:pPr>
            <a:fld id="{0F4350F4-C3B1-46D8-8B6E-9DA37E672316}" type="datetimeFigureOut">
              <a:rPr lang="ja-JP" altLang="en-US" smtClean="0"/>
              <a:pPr>
                <a:defRPr/>
              </a:pPr>
              <a:t>2021/5/18</a:t>
            </a:fld>
            <a:endParaRPr lang="ja-JP" altLang="en-US"/>
          </a:p>
        </p:txBody>
      </p:sp>
      <p:sp>
        <p:nvSpPr>
          <p:cNvPr id="479243" name="Text Box 11"/>
          <p:cNvSpPr txBox="1">
            <a:spLocks noChangeArrowheads="1"/>
          </p:cNvSpPr>
          <p:nvPr/>
        </p:nvSpPr>
        <p:spPr bwMode="auto">
          <a:xfrm>
            <a:off x="6399030" y="48"/>
            <a:ext cx="2349434" cy="246221"/>
          </a:xfrm>
          <a:prstGeom prst="rect">
            <a:avLst/>
          </a:prstGeom>
          <a:noFill/>
          <a:ln w="12700" algn="ctr">
            <a:noFill/>
            <a:miter lim="800000"/>
            <a:headEnd/>
            <a:tailEnd/>
          </a:ln>
          <a:effectLst/>
        </p:spPr>
        <p:txBody>
          <a:bodyPr wrap="square">
            <a:spAutoFit/>
          </a:bodyPr>
          <a:lstStyle/>
          <a:p>
            <a:pPr fontAlgn="auto">
              <a:spcBef>
                <a:spcPts val="0"/>
              </a:spcBef>
              <a:spcAft>
                <a:spcPts val="0"/>
              </a:spcAft>
              <a:defRPr/>
            </a:pPr>
            <a:r>
              <a:rPr lang="en-US" altLang="ja-JP" sz="1000" dirty="0">
                <a:solidFill>
                  <a:schemeClr val="tx1"/>
                </a:solidFill>
                <a:latin typeface="+mn-lt"/>
                <a:ea typeface="+mn-ea"/>
              </a:rPr>
              <a:t>IMECG Lab, Hiroshima City University</a:t>
            </a:r>
          </a:p>
        </p:txBody>
      </p:sp>
      <p:sp>
        <p:nvSpPr>
          <p:cNvPr id="1036" name="テキスト プレースホルダ 13"/>
          <p:cNvSpPr>
            <a:spLocks noGrp="1"/>
          </p:cNvSpPr>
          <p:nvPr>
            <p:ph type="body" idx="1"/>
          </p:nvPr>
        </p:nvSpPr>
        <p:spPr bwMode="auto">
          <a:xfrm>
            <a:off x="251520" y="548680"/>
            <a:ext cx="8640960"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 name="Freeform 9"/>
          <p:cNvSpPr>
            <a:spLocks/>
          </p:cNvSpPr>
          <p:nvPr/>
        </p:nvSpPr>
        <p:spPr bwMode="auto">
          <a:xfrm>
            <a:off x="6290288" y="62912"/>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1033" name="Rectangle 13"/>
          <p:cNvSpPr>
            <a:spLocks noGrp="1" noChangeArrowheads="1"/>
          </p:cNvSpPr>
          <p:nvPr>
            <p:ph type="title"/>
          </p:nvPr>
        </p:nvSpPr>
        <p:spPr bwMode="auto">
          <a:xfrm>
            <a:off x="251520" y="5517232"/>
            <a:ext cx="8640960" cy="1071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grpSp>
        <p:nvGrpSpPr>
          <p:cNvPr id="8" name="グループ化 7"/>
          <p:cNvGrpSpPr/>
          <p:nvPr userDrawn="1"/>
        </p:nvGrpSpPr>
        <p:grpSpPr>
          <a:xfrm>
            <a:off x="8745710" y="-43"/>
            <a:ext cx="395536" cy="402922"/>
            <a:chOff x="9621838" y="2052638"/>
            <a:chExt cx="1530351" cy="1558926"/>
          </a:xfrm>
        </p:grpSpPr>
        <p:sp>
          <p:nvSpPr>
            <p:cNvPr id="5" name="Freeform 5"/>
            <p:cNvSpPr>
              <a:spLocks/>
            </p:cNvSpPr>
            <p:nvPr userDrawn="1"/>
          </p:nvSpPr>
          <p:spPr bwMode="auto">
            <a:xfrm>
              <a:off x="10553701" y="2052638"/>
              <a:ext cx="447675" cy="1004888"/>
            </a:xfrm>
            <a:custGeom>
              <a:avLst/>
              <a:gdLst>
                <a:gd name="T0" fmla="*/ 4 w 119"/>
                <a:gd name="T1" fmla="*/ 219 h 267"/>
                <a:gd name="T2" fmla="*/ 4 w 119"/>
                <a:gd name="T3" fmla="*/ 178 h 267"/>
                <a:gd name="T4" fmla="*/ 24 w 119"/>
                <a:gd name="T5" fmla="*/ 15 h 267"/>
                <a:gd name="T6" fmla="*/ 80 w 119"/>
                <a:gd name="T7" fmla="*/ 0 h 267"/>
                <a:gd name="T8" fmla="*/ 16 w 119"/>
                <a:gd name="T9" fmla="*/ 183 h 267"/>
                <a:gd name="T10" fmla="*/ 11 w 119"/>
                <a:gd name="T11" fmla="*/ 215 h 267"/>
                <a:gd name="T12" fmla="*/ 41 w 119"/>
                <a:gd name="T13" fmla="*/ 228 h 267"/>
                <a:gd name="T14" fmla="*/ 119 w 119"/>
                <a:gd name="T15" fmla="*/ 245 h 267"/>
                <a:gd name="T16" fmla="*/ 97 w 119"/>
                <a:gd name="T17" fmla="*/ 267 h 267"/>
                <a:gd name="T18" fmla="*/ 39 w 119"/>
                <a:gd name="T19" fmla="*/ 241 h 267"/>
                <a:gd name="T20" fmla="*/ 4 w 119"/>
                <a:gd name="T21" fmla="*/ 21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267">
                  <a:moveTo>
                    <a:pt x="4" y="219"/>
                  </a:moveTo>
                  <a:cubicBezTo>
                    <a:pt x="0" y="212"/>
                    <a:pt x="1" y="204"/>
                    <a:pt x="4" y="178"/>
                  </a:cubicBezTo>
                  <a:cubicBezTo>
                    <a:pt x="24" y="15"/>
                    <a:pt x="24" y="15"/>
                    <a:pt x="24" y="15"/>
                  </a:cubicBezTo>
                  <a:cubicBezTo>
                    <a:pt x="80" y="0"/>
                    <a:pt x="80" y="0"/>
                    <a:pt x="80" y="0"/>
                  </a:cubicBezTo>
                  <a:cubicBezTo>
                    <a:pt x="80" y="0"/>
                    <a:pt x="80" y="0"/>
                    <a:pt x="16" y="183"/>
                  </a:cubicBezTo>
                  <a:cubicBezTo>
                    <a:pt x="9" y="203"/>
                    <a:pt x="9" y="210"/>
                    <a:pt x="11" y="215"/>
                  </a:cubicBezTo>
                  <a:cubicBezTo>
                    <a:pt x="14" y="219"/>
                    <a:pt x="20" y="223"/>
                    <a:pt x="41" y="228"/>
                  </a:cubicBezTo>
                  <a:cubicBezTo>
                    <a:pt x="119" y="245"/>
                    <a:pt x="119" y="245"/>
                    <a:pt x="119" y="245"/>
                  </a:cubicBezTo>
                  <a:cubicBezTo>
                    <a:pt x="97" y="267"/>
                    <a:pt x="97" y="267"/>
                    <a:pt x="97" y="267"/>
                  </a:cubicBezTo>
                  <a:cubicBezTo>
                    <a:pt x="97" y="267"/>
                    <a:pt x="97" y="267"/>
                    <a:pt x="39" y="241"/>
                  </a:cubicBezTo>
                  <a:cubicBezTo>
                    <a:pt x="16" y="230"/>
                    <a:pt x="8" y="227"/>
                    <a:pt x="4" y="219"/>
                  </a:cubicBezTo>
                  <a:close/>
                </a:path>
              </a:pathLst>
            </a:custGeom>
            <a:solidFill>
              <a:srgbClr val="D4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Freeform 6"/>
            <p:cNvSpPr>
              <a:spLocks/>
            </p:cNvSpPr>
            <p:nvPr userDrawn="1"/>
          </p:nvSpPr>
          <p:spPr bwMode="auto">
            <a:xfrm>
              <a:off x="10191751" y="2952751"/>
              <a:ext cx="960438" cy="658813"/>
            </a:xfrm>
            <a:custGeom>
              <a:avLst/>
              <a:gdLst>
                <a:gd name="T0" fmla="*/ 88 w 255"/>
                <a:gd name="T1" fmla="*/ 0 h 175"/>
                <a:gd name="T2" fmla="*/ 124 w 255"/>
                <a:gd name="T3" fmla="*/ 21 h 175"/>
                <a:gd name="T4" fmla="*/ 255 w 255"/>
                <a:gd name="T5" fmla="*/ 119 h 175"/>
                <a:gd name="T6" fmla="*/ 240 w 255"/>
                <a:gd name="T7" fmla="*/ 175 h 175"/>
                <a:gd name="T8" fmla="*/ 113 w 255"/>
                <a:gd name="T9" fmla="*/ 29 h 175"/>
                <a:gd name="T10" fmla="*/ 88 w 255"/>
                <a:gd name="T11" fmla="*/ 9 h 175"/>
                <a:gd name="T12" fmla="*/ 62 w 255"/>
                <a:gd name="T13" fmla="*/ 28 h 175"/>
                <a:gd name="T14" fmla="*/ 8 w 255"/>
                <a:gd name="T15" fmla="*/ 86 h 175"/>
                <a:gd name="T16" fmla="*/ 0 w 255"/>
                <a:gd name="T17" fmla="*/ 57 h 175"/>
                <a:gd name="T18" fmla="*/ 52 w 255"/>
                <a:gd name="T19" fmla="*/ 20 h 175"/>
                <a:gd name="T20" fmla="*/ 88 w 255"/>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75">
                  <a:moveTo>
                    <a:pt x="88" y="0"/>
                  </a:moveTo>
                  <a:cubicBezTo>
                    <a:pt x="96" y="0"/>
                    <a:pt x="103" y="5"/>
                    <a:pt x="124" y="21"/>
                  </a:cubicBezTo>
                  <a:cubicBezTo>
                    <a:pt x="255" y="119"/>
                    <a:pt x="255" y="119"/>
                    <a:pt x="255" y="119"/>
                  </a:cubicBezTo>
                  <a:cubicBezTo>
                    <a:pt x="240" y="175"/>
                    <a:pt x="240" y="175"/>
                    <a:pt x="240" y="175"/>
                  </a:cubicBezTo>
                  <a:cubicBezTo>
                    <a:pt x="240" y="175"/>
                    <a:pt x="240" y="175"/>
                    <a:pt x="113" y="29"/>
                  </a:cubicBezTo>
                  <a:cubicBezTo>
                    <a:pt x="99" y="12"/>
                    <a:pt x="94" y="9"/>
                    <a:pt x="88" y="9"/>
                  </a:cubicBezTo>
                  <a:cubicBezTo>
                    <a:pt x="83" y="9"/>
                    <a:pt x="77" y="12"/>
                    <a:pt x="62" y="28"/>
                  </a:cubicBezTo>
                  <a:cubicBezTo>
                    <a:pt x="8" y="86"/>
                    <a:pt x="8" y="86"/>
                    <a:pt x="8" y="86"/>
                  </a:cubicBezTo>
                  <a:cubicBezTo>
                    <a:pt x="0" y="57"/>
                    <a:pt x="0" y="57"/>
                    <a:pt x="0" y="57"/>
                  </a:cubicBezTo>
                  <a:cubicBezTo>
                    <a:pt x="0" y="57"/>
                    <a:pt x="0" y="57"/>
                    <a:pt x="52" y="20"/>
                  </a:cubicBezTo>
                  <a:cubicBezTo>
                    <a:pt x="73" y="5"/>
                    <a:pt x="80" y="0"/>
                    <a:pt x="88" y="0"/>
                  </a:cubicBezTo>
                  <a:close/>
                </a:path>
              </a:pathLst>
            </a:custGeom>
            <a:solidFill>
              <a:srgbClr val="58A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Freeform 7"/>
            <p:cNvSpPr>
              <a:spLocks/>
            </p:cNvSpPr>
            <p:nvPr userDrawn="1"/>
          </p:nvSpPr>
          <p:spPr bwMode="auto">
            <a:xfrm>
              <a:off x="9621838" y="2451101"/>
              <a:ext cx="874713" cy="746125"/>
            </a:xfrm>
            <a:custGeom>
              <a:avLst/>
              <a:gdLst>
                <a:gd name="T0" fmla="*/ 228 w 232"/>
                <a:gd name="T1" fmla="*/ 113 h 198"/>
                <a:gd name="T2" fmla="*/ 192 w 232"/>
                <a:gd name="T3" fmla="*/ 133 h 198"/>
                <a:gd name="T4" fmla="*/ 41 w 232"/>
                <a:gd name="T5" fmla="*/ 198 h 198"/>
                <a:gd name="T6" fmla="*/ 0 w 232"/>
                <a:gd name="T7" fmla="*/ 157 h 198"/>
                <a:gd name="T8" fmla="*/ 191 w 232"/>
                <a:gd name="T9" fmla="*/ 120 h 198"/>
                <a:gd name="T10" fmla="*/ 220 w 232"/>
                <a:gd name="T11" fmla="*/ 109 h 198"/>
                <a:gd name="T12" fmla="*/ 217 w 232"/>
                <a:gd name="T13" fmla="*/ 77 h 198"/>
                <a:gd name="T14" fmla="*/ 193 w 232"/>
                <a:gd name="T15" fmla="*/ 0 h 198"/>
                <a:gd name="T16" fmla="*/ 223 w 232"/>
                <a:gd name="T17" fmla="*/ 8 h 198"/>
                <a:gd name="T18" fmla="*/ 229 w 232"/>
                <a:gd name="T19" fmla="*/ 72 h 198"/>
                <a:gd name="T20" fmla="*/ 228 w 232"/>
                <a:gd name="T21" fmla="*/ 11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98">
                  <a:moveTo>
                    <a:pt x="228" y="113"/>
                  </a:moveTo>
                  <a:cubicBezTo>
                    <a:pt x="224" y="120"/>
                    <a:pt x="216" y="123"/>
                    <a:pt x="192" y="133"/>
                  </a:cubicBezTo>
                  <a:cubicBezTo>
                    <a:pt x="41" y="198"/>
                    <a:pt x="41" y="198"/>
                    <a:pt x="41" y="198"/>
                  </a:cubicBezTo>
                  <a:cubicBezTo>
                    <a:pt x="0" y="157"/>
                    <a:pt x="0" y="157"/>
                    <a:pt x="0" y="157"/>
                  </a:cubicBezTo>
                  <a:cubicBezTo>
                    <a:pt x="0" y="157"/>
                    <a:pt x="0" y="157"/>
                    <a:pt x="191" y="120"/>
                  </a:cubicBezTo>
                  <a:cubicBezTo>
                    <a:pt x="212" y="116"/>
                    <a:pt x="218" y="114"/>
                    <a:pt x="220" y="109"/>
                  </a:cubicBezTo>
                  <a:cubicBezTo>
                    <a:pt x="223" y="104"/>
                    <a:pt x="223" y="97"/>
                    <a:pt x="217" y="77"/>
                  </a:cubicBezTo>
                  <a:cubicBezTo>
                    <a:pt x="193" y="0"/>
                    <a:pt x="193" y="0"/>
                    <a:pt x="193" y="0"/>
                  </a:cubicBezTo>
                  <a:cubicBezTo>
                    <a:pt x="223" y="8"/>
                    <a:pt x="223" y="8"/>
                    <a:pt x="223" y="8"/>
                  </a:cubicBezTo>
                  <a:cubicBezTo>
                    <a:pt x="223" y="8"/>
                    <a:pt x="223" y="8"/>
                    <a:pt x="229" y="72"/>
                  </a:cubicBezTo>
                  <a:cubicBezTo>
                    <a:pt x="231" y="97"/>
                    <a:pt x="232" y="106"/>
                    <a:pt x="228" y="113"/>
                  </a:cubicBezTo>
                  <a:close/>
                </a:path>
              </a:pathLst>
            </a:custGeom>
            <a:solidFill>
              <a:srgbClr val="53A2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正方形/長方形 8"/>
          <p:cNvSpPr/>
          <p:nvPr userDrawn="1"/>
        </p:nvSpPr>
        <p:spPr bwMode="auto">
          <a:xfrm>
            <a:off x="251520" y="5517232"/>
            <a:ext cx="8640960" cy="1080120"/>
          </a:xfrm>
          <a:prstGeom prst="rect">
            <a:avLst/>
          </a:prstGeom>
          <a:noFill/>
          <a:ln w="127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32" name="正方形/長方形 31"/>
          <p:cNvSpPr/>
          <p:nvPr userDrawn="1"/>
        </p:nvSpPr>
        <p:spPr bwMode="auto">
          <a:xfrm>
            <a:off x="216187" y="5480557"/>
            <a:ext cx="8712968" cy="1152128"/>
          </a:xfrm>
          <a:prstGeom prst="rect">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33" name="正方形/長方形 32"/>
          <p:cNvSpPr/>
          <p:nvPr userDrawn="1"/>
        </p:nvSpPr>
        <p:spPr bwMode="auto">
          <a:xfrm>
            <a:off x="179512" y="5445224"/>
            <a:ext cx="8784976" cy="1224136"/>
          </a:xfrm>
          <a:prstGeom prst="rect">
            <a:avLst/>
          </a:prstGeom>
          <a:noFill/>
          <a:ln w="127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fontAlgn="base" hangingPunct="1">
        <a:spcBef>
          <a:spcPct val="0"/>
        </a:spcBef>
        <a:spcAft>
          <a:spcPct val="0"/>
        </a:spcAft>
        <a:defRPr kumimoji="1" sz="3200" b="1">
          <a:solidFill>
            <a:schemeClr val="tx1"/>
          </a:solidFill>
          <a:latin typeface="+mj-lt"/>
          <a:ea typeface="+mj-ea"/>
          <a:cs typeface="+mj-cs"/>
        </a:defRPr>
      </a:lvl1pPr>
      <a:lvl2pPr algn="l" rtl="0" eaLnBrk="1" fontAlgn="base" hangingPunct="1">
        <a:spcBef>
          <a:spcPct val="0"/>
        </a:spcBef>
        <a:spcAft>
          <a:spcPct val="0"/>
        </a:spcAft>
        <a:defRPr kumimoji="1" sz="3200" b="1">
          <a:solidFill>
            <a:schemeClr val="bg1"/>
          </a:solidFill>
          <a:latin typeface="Arial" charset="0"/>
          <a:ea typeface="ＭＳ Ｐゴシック" pitchFamily="50" charset="-128"/>
        </a:defRPr>
      </a:lvl2pPr>
      <a:lvl3pPr algn="l" rtl="0" eaLnBrk="1" fontAlgn="base" hangingPunct="1">
        <a:spcBef>
          <a:spcPct val="0"/>
        </a:spcBef>
        <a:spcAft>
          <a:spcPct val="0"/>
        </a:spcAft>
        <a:defRPr kumimoji="1" sz="3200" b="1">
          <a:solidFill>
            <a:schemeClr val="bg1"/>
          </a:solidFill>
          <a:latin typeface="Arial" charset="0"/>
          <a:ea typeface="ＭＳ Ｐゴシック" pitchFamily="50" charset="-128"/>
        </a:defRPr>
      </a:lvl3pPr>
      <a:lvl4pPr algn="l" rtl="0" eaLnBrk="1" fontAlgn="base" hangingPunct="1">
        <a:spcBef>
          <a:spcPct val="0"/>
        </a:spcBef>
        <a:spcAft>
          <a:spcPct val="0"/>
        </a:spcAft>
        <a:defRPr kumimoji="1" sz="3200" b="1">
          <a:solidFill>
            <a:schemeClr val="bg1"/>
          </a:solidFill>
          <a:latin typeface="Arial" charset="0"/>
          <a:ea typeface="ＭＳ Ｐゴシック" pitchFamily="50" charset="-128"/>
        </a:defRPr>
      </a:lvl4pPr>
      <a:lvl5pPr algn="l" rtl="0" eaLnBrk="1" fontAlgn="base" hangingPunct="1">
        <a:spcBef>
          <a:spcPct val="0"/>
        </a:spcBef>
        <a:spcAft>
          <a:spcPct val="0"/>
        </a:spcAft>
        <a:defRPr kumimoji="1" sz="3200" b="1">
          <a:solidFill>
            <a:schemeClr val="bg1"/>
          </a:solidFill>
          <a:latin typeface="Arial" charset="0"/>
          <a:ea typeface="ＭＳ Ｐゴシック" pitchFamily="50" charset="-128"/>
        </a:defRPr>
      </a:lvl5pPr>
      <a:lvl6pPr marL="4572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6pPr>
      <a:lvl7pPr marL="9144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7pPr>
      <a:lvl8pPr marL="13716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8pPr>
      <a:lvl9pPr marL="18288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2.emf"/><Relationship Id="rId3" Type="http://schemas.openxmlformats.org/officeDocument/2006/relationships/notesSlide" Target="../notesSlides/notesSlide2.xml"/><Relationship Id="rId7" Type="http://schemas.openxmlformats.org/officeDocument/2006/relationships/image" Target="../media/image19.emf"/><Relationship Id="rId12"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1.emf"/><Relationship Id="rId5" Type="http://schemas.openxmlformats.org/officeDocument/2006/relationships/image" Target="../media/image18.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 Id="rId5" Type="http://schemas.openxmlformats.org/officeDocument/2006/relationships/image" Target="../media/image61.jp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86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gif"/></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80.wmf"/><Relationship Id="rId5" Type="http://schemas.openxmlformats.org/officeDocument/2006/relationships/oleObject" Target="../embeddings/oleObject11.bin"/><Relationship Id="rId10" Type="http://schemas.openxmlformats.org/officeDocument/2006/relationships/image" Target="../media/image82.wmf"/><Relationship Id="rId4" Type="http://schemas.openxmlformats.org/officeDocument/2006/relationships/image" Target="../media/image79.wmf"/><Relationship Id="rId9" Type="http://schemas.openxmlformats.org/officeDocument/2006/relationships/oleObject" Target="../embeddings/oleObject13.bin"/></Relationships>
</file>

<file path=ppt/slides/_rels/slide54.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oleObject" Target="../embeddings/oleObject19.bin"/><Relationship Id="rId18" Type="http://schemas.openxmlformats.org/officeDocument/2006/relationships/image" Target="../media/image90.emf"/><Relationship Id="rId26" Type="http://schemas.openxmlformats.org/officeDocument/2006/relationships/image" Target="../media/image94.emf"/><Relationship Id="rId3" Type="http://schemas.openxmlformats.org/officeDocument/2006/relationships/oleObject" Target="../embeddings/oleObject14.bin"/><Relationship Id="rId21" Type="http://schemas.openxmlformats.org/officeDocument/2006/relationships/oleObject" Target="../embeddings/oleObject23.bin"/><Relationship Id="rId7" Type="http://schemas.openxmlformats.org/officeDocument/2006/relationships/oleObject" Target="../embeddings/oleObject16.bin"/><Relationship Id="rId12" Type="http://schemas.openxmlformats.org/officeDocument/2006/relationships/image" Target="../media/image87.emf"/><Relationship Id="rId17" Type="http://schemas.openxmlformats.org/officeDocument/2006/relationships/oleObject" Target="../embeddings/oleObject21.bin"/><Relationship Id="rId25" Type="http://schemas.openxmlformats.org/officeDocument/2006/relationships/oleObject" Target="../embeddings/oleObject25.bin"/><Relationship Id="rId2" Type="http://schemas.openxmlformats.org/officeDocument/2006/relationships/slideLayout" Target="../slideLayouts/slideLayout6.xml"/><Relationship Id="rId16" Type="http://schemas.openxmlformats.org/officeDocument/2006/relationships/image" Target="../media/image89.emf"/><Relationship Id="rId20" Type="http://schemas.openxmlformats.org/officeDocument/2006/relationships/image" Target="../media/image91.emf"/><Relationship Id="rId1" Type="http://schemas.openxmlformats.org/officeDocument/2006/relationships/vmlDrawing" Target="../drawings/vmlDrawing5.vml"/><Relationship Id="rId6" Type="http://schemas.openxmlformats.org/officeDocument/2006/relationships/image" Target="../media/image84.emf"/><Relationship Id="rId11" Type="http://schemas.openxmlformats.org/officeDocument/2006/relationships/oleObject" Target="../embeddings/oleObject18.bin"/><Relationship Id="rId24" Type="http://schemas.openxmlformats.org/officeDocument/2006/relationships/image" Target="../media/image93.emf"/><Relationship Id="rId5" Type="http://schemas.openxmlformats.org/officeDocument/2006/relationships/oleObject" Target="../embeddings/oleObject15.bin"/><Relationship Id="rId15" Type="http://schemas.openxmlformats.org/officeDocument/2006/relationships/oleObject" Target="../embeddings/oleObject20.bin"/><Relationship Id="rId23" Type="http://schemas.openxmlformats.org/officeDocument/2006/relationships/oleObject" Target="../embeddings/oleObject24.bin"/><Relationship Id="rId28" Type="http://schemas.openxmlformats.org/officeDocument/2006/relationships/image" Target="../media/image95.emf"/><Relationship Id="rId10" Type="http://schemas.openxmlformats.org/officeDocument/2006/relationships/image" Target="../media/image86.emf"/><Relationship Id="rId19" Type="http://schemas.openxmlformats.org/officeDocument/2006/relationships/oleObject" Target="../embeddings/oleObject22.bin"/><Relationship Id="rId4" Type="http://schemas.openxmlformats.org/officeDocument/2006/relationships/image" Target="../media/image83.emf"/><Relationship Id="rId9" Type="http://schemas.openxmlformats.org/officeDocument/2006/relationships/oleObject" Target="../embeddings/oleObject17.bin"/><Relationship Id="rId14" Type="http://schemas.openxmlformats.org/officeDocument/2006/relationships/image" Target="../media/image88.emf"/><Relationship Id="rId22" Type="http://schemas.openxmlformats.org/officeDocument/2006/relationships/image" Target="../media/image92.emf"/><Relationship Id="rId27" Type="http://schemas.openxmlformats.org/officeDocument/2006/relationships/oleObject" Target="../embeddings/oleObject26.bin"/></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sz="quarter"/>
          </p:nvPr>
        </p:nvSpPr>
        <p:spPr/>
        <p:txBody>
          <a:bodyPr/>
          <a:lstStyle/>
          <a:p>
            <a:r>
              <a:rPr lang="ja-JP" altLang="en-US" dirty="0"/>
              <a:t>画像分野における偏光の活用</a:t>
            </a:r>
          </a:p>
        </p:txBody>
      </p:sp>
      <p:sp>
        <p:nvSpPr>
          <p:cNvPr id="3" name="サブタイトル 2"/>
          <p:cNvSpPr>
            <a:spLocks noGrp="1"/>
          </p:cNvSpPr>
          <p:nvPr>
            <p:ph type="subTitle" sz="quarter" idx="1"/>
          </p:nvPr>
        </p:nvSpPr>
        <p:spPr/>
        <p:txBody>
          <a:bodyPr/>
          <a:lstStyle/>
          <a:p>
            <a:r>
              <a:rPr kumimoji="1" lang="ja-JP" altLang="en-US"/>
              <a:t>宮崎大輔</a:t>
            </a:r>
          </a:p>
        </p:txBody>
      </p:sp>
      <p:pic>
        <p:nvPicPr>
          <p:cNvPr id="4" name="Picture 2" descr="C:\!work\2014-02\2014-02-28\2014-03-03コニカミノルタ\写真\写真.jpg"/>
          <p:cNvPicPr>
            <a:picLocks noChangeAspect="1" noChangeArrowheads="1"/>
          </p:cNvPicPr>
          <p:nvPr/>
        </p:nvPicPr>
        <p:blipFill>
          <a:blip r:embed="rId2"/>
          <a:srcRect/>
          <a:stretch>
            <a:fillRect/>
          </a:stretch>
        </p:blipFill>
        <p:spPr bwMode="auto">
          <a:xfrm>
            <a:off x="3347864" y="2852936"/>
            <a:ext cx="2448272" cy="3264362"/>
          </a:xfrm>
          <a:prstGeom prst="rect">
            <a:avLst/>
          </a:prstGeom>
          <a:noFill/>
        </p:spPr>
      </p:pic>
    </p:spTree>
    <p:extLst>
      <p:ext uri="{BB962C8B-B14F-4D97-AF65-F5344CB8AC3E}">
        <p14:creationId xmlns:p14="http://schemas.microsoft.com/office/powerpoint/2010/main" val="250491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5516563"/>
            <a:ext cx="8642350" cy="1071562"/>
          </a:xfrm>
        </p:spPr>
        <p:txBody>
          <a:bodyPr/>
          <a:lstStyle/>
          <a:p>
            <a:r>
              <a:rPr kumimoji="1" lang="ja-JP" altLang="en-US"/>
              <a:t>偏光カメラ</a:t>
            </a:r>
          </a:p>
        </p:txBody>
      </p:sp>
      <p:sp>
        <p:nvSpPr>
          <p:cNvPr id="3" name="テキスト ボックス 2"/>
          <p:cNvSpPr txBox="1"/>
          <p:nvPr/>
        </p:nvSpPr>
        <p:spPr>
          <a:xfrm>
            <a:off x="6300192" y="692696"/>
            <a:ext cx="2326278" cy="369332"/>
          </a:xfrm>
          <a:prstGeom prst="rect">
            <a:avLst/>
          </a:prstGeom>
          <a:noFill/>
        </p:spPr>
        <p:txBody>
          <a:bodyPr wrap="none" rtlCol="0">
            <a:spAutoFit/>
          </a:bodyPr>
          <a:lstStyle/>
          <a:p>
            <a:r>
              <a:rPr kumimoji="1" lang="en-US" altLang="ja-JP" dirty="0"/>
              <a:t>Sony</a:t>
            </a:r>
            <a:r>
              <a:rPr kumimoji="1" lang="ja-JP" altLang="en-US" dirty="0" err="1"/>
              <a:t>の偏光撮</a:t>
            </a:r>
            <a:r>
              <a:rPr kumimoji="1" lang="ja-JP" altLang="en-US" dirty="0"/>
              <a:t>像素子</a:t>
            </a:r>
          </a:p>
        </p:txBody>
      </p:sp>
      <p:pic>
        <p:nvPicPr>
          <p:cNvPr id="7" name="図 6"/>
          <p:cNvPicPr>
            <a:picLocks noChangeAspect="1"/>
          </p:cNvPicPr>
          <p:nvPr/>
        </p:nvPicPr>
        <p:blipFill>
          <a:blip r:embed="rId2"/>
          <a:stretch>
            <a:fillRect/>
          </a:stretch>
        </p:blipFill>
        <p:spPr>
          <a:xfrm>
            <a:off x="6012160" y="1268759"/>
            <a:ext cx="2880320" cy="4075631"/>
          </a:xfrm>
          <a:prstGeom prst="rect">
            <a:avLst/>
          </a:prstGeom>
        </p:spPr>
      </p:pic>
      <p:grpSp>
        <p:nvGrpSpPr>
          <p:cNvPr id="8" name="Group 1293">
            <a:extLst>
              <a:ext uri="{FF2B5EF4-FFF2-40B4-BE49-F238E27FC236}">
                <a16:creationId xmlns:a16="http://schemas.microsoft.com/office/drawing/2014/main" id="{67BF7910-4EFC-4D24-A527-B18FD6A9D253}"/>
              </a:ext>
            </a:extLst>
          </p:cNvPr>
          <p:cNvGrpSpPr>
            <a:grpSpLocks/>
          </p:cNvGrpSpPr>
          <p:nvPr/>
        </p:nvGrpSpPr>
        <p:grpSpPr bwMode="auto">
          <a:xfrm>
            <a:off x="2620888" y="764704"/>
            <a:ext cx="2743200" cy="3657600"/>
            <a:chOff x="3312" y="864"/>
            <a:chExt cx="1728" cy="2304"/>
          </a:xfrm>
        </p:grpSpPr>
        <p:grpSp>
          <p:nvGrpSpPr>
            <p:cNvPr id="9" name="Group 1247">
              <a:extLst>
                <a:ext uri="{FF2B5EF4-FFF2-40B4-BE49-F238E27FC236}">
                  <a16:creationId xmlns:a16="http://schemas.microsoft.com/office/drawing/2014/main" id="{E9A41E88-E45B-422D-95D0-8986DC89864E}"/>
                </a:ext>
              </a:extLst>
            </p:cNvPr>
            <p:cNvGrpSpPr>
              <a:grpSpLocks/>
            </p:cNvGrpSpPr>
            <p:nvPr/>
          </p:nvGrpSpPr>
          <p:grpSpPr bwMode="auto">
            <a:xfrm>
              <a:off x="3312" y="864"/>
              <a:ext cx="432" cy="576"/>
              <a:chOff x="3744" y="864"/>
              <a:chExt cx="432" cy="576"/>
            </a:xfrm>
          </p:grpSpPr>
          <p:sp>
            <p:nvSpPr>
              <p:cNvPr id="55" name="AutoShape 1151">
                <a:extLst>
                  <a:ext uri="{FF2B5EF4-FFF2-40B4-BE49-F238E27FC236}">
                    <a16:creationId xmlns:a16="http://schemas.microsoft.com/office/drawing/2014/main" id="{C7158DBE-7BE4-4F15-AB49-311B48E3B3CC}"/>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6" name="AutoShape 1153">
                <a:extLst>
                  <a:ext uri="{FF2B5EF4-FFF2-40B4-BE49-F238E27FC236}">
                    <a16:creationId xmlns:a16="http://schemas.microsoft.com/office/drawing/2014/main" id="{EDCE763D-E439-4FB3-94DB-413C029C5FE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0" name="Group 1248">
              <a:extLst>
                <a:ext uri="{FF2B5EF4-FFF2-40B4-BE49-F238E27FC236}">
                  <a16:creationId xmlns:a16="http://schemas.microsoft.com/office/drawing/2014/main" id="{F56BEB22-32D9-4B44-A68D-A708A53C1D5C}"/>
                </a:ext>
              </a:extLst>
            </p:cNvPr>
            <p:cNvGrpSpPr>
              <a:grpSpLocks/>
            </p:cNvGrpSpPr>
            <p:nvPr/>
          </p:nvGrpSpPr>
          <p:grpSpPr bwMode="auto">
            <a:xfrm>
              <a:off x="3312" y="1296"/>
              <a:ext cx="432" cy="576"/>
              <a:chOff x="3744" y="864"/>
              <a:chExt cx="432" cy="576"/>
            </a:xfrm>
          </p:grpSpPr>
          <p:sp>
            <p:nvSpPr>
              <p:cNvPr id="53" name="AutoShape 1249">
                <a:extLst>
                  <a:ext uri="{FF2B5EF4-FFF2-40B4-BE49-F238E27FC236}">
                    <a16:creationId xmlns:a16="http://schemas.microsoft.com/office/drawing/2014/main" id="{BDA5DF32-024A-4789-9B9D-9F9C1F7D7223}"/>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4" name="AutoShape 1250">
                <a:extLst>
                  <a:ext uri="{FF2B5EF4-FFF2-40B4-BE49-F238E27FC236}">
                    <a16:creationId xmlns:a16="http://schemas.microsoft.com/office/drawing/2014/main" id="{362F38DC-956B-4A5C-AE06-C17EACFDAA5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1" name="Group 1251">
              <a:extLst>
                <a:ext uri="{FF2B5EF4-FFF2-40B4-BE49-F238E27FC236}">
                  <a16:creationId xmlns:a16="http://schemas.microsoft.com/office/drawing/2014/main" id="{C74A6F4F-57A4-4062-A22D-A9894A0285E4}"/>
                </a:ext>
              </a:extLst>
            </p:cNvPr>
            <p:cNvGrpSpPr>
              <a:grpSpLocks/>
            </p:cNvGrpSpPr>
            <p:nvPr/>
          </p:nvGrpSpPr>
          <p:grpSpPr bwMode="auto">
            <a:xfrm>
              <a:off x="3312" y="1728"/>
              <a:ext cx="432" cy="576"/>
              <a:chOff x="3744" y="864"/>
              <a:chExt cx="432" cy="576"/>
            </a:xfrm>
          </p:grpSpPr>
          <p:sp>
            <p:nvSpPr>
              <p:cNvPr id="51" name="AutoShape 1252">
                <a:extLst>
                  <a:ext uri="{FF2B5EF4-FFF2-40B4-BE49-F238E27FC236}">
                    <a16:creationId xmlns:a16="http://schemas.microsoft.com/office/drawing/2014/main" id="{B2EB28ED-95AD-46C1-A7FA-9C84AE0BDDDC}"/>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2" name="AutoShape 1253">
                <a:extLst>
                  <a:ext uri="{FF2B5EF4-FFF2-40B4-BE49-F238E27FC236}">
                    <a16:creationId xmlns:a16="http://schemas.microsoft.com/office/drawing/2014/main" id="{3B79B104-9BD5-4BBA-99AF-1F9BD550805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2" name="Group 1254">
              <a:extLst>
                <a:ext uri="{FF2B5EF4-FFF2-40B4-BE49-F238E27FC236}">
                  <a16:creationId xmlns:a16="http://schemas.microsoft.com/office/drawing/2014/main" id="{ACCF6D28-0991-4F77-9739-06A416F3F86E}"/>
                </a:ext>
              </a:extLst>
            </p:cNvPr>
            <p:cNvGrpSpPr>
              <a:grpSpLocks/>
            </p:cNvGrpSpPr>
            <p:nvPr/>
          </p:nvGrpSpPr>
          <p:grpSpPr bwMode="auto">
            <a:xfrm>
              <a:off x="3312" y="2160"/>
              <a:ext cx="432" cy="576"/>
              <a:chOff x="3744" y="864"/>
              <a:chExt cx="432" cy="576"/>
            </a:xfrm>
          </p:grpSpPr>
          <p:sp>
            <p:nvSpPr>
              <p:cNvPr id="49" name="AutoShape 1255">
                <a:extLst>
                  <a:ext uri="{FF2B5EF4-FFF2-40B4-BE49-F238E27FC236}">
                    <a16:creationId xmlns:a16="http://schemas.microsoft.com/office/drawing/2014/main" id="{27DB27BC-F6AC-4175-9EF3-D4CE2BB31E9B}"/>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0" name="AutoShape 1256">
                <a:extLst>
                  <a:ext uri="{FF2B5EF4-FFF2-40B4-BE49-F238E27FC236}">
                    <a16:creationId xmlns:a16="http://schemas.microsoft.com/office/drawing/2014/main" id="{5E6A9C3F-969A-443E-9534-8B57258CCFE3}"/>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3" name="Group 1257">
              <a:extLst>
                <a:ext uri="{FF2B5EF4-FFF2-40B4-BE49-F238E27FC236}">
                  <a16:creationId xmlns:a16="http://schemas.microsoft.com/office/drawing/2014/main" id="{8113A8A6-046B-48F1-B9CF-B3C66CF7D8B6}"/>
                </a:ext>
              </a:extLst>
            </p:cNvPr>
            <p:cNvGrpSpPr>
              <a:grpSpLocks/>
            </p:cNvGrpSpPr>
            <p:nvPr/>
          </p:nvGrpSpPr>
          <p:grpSpPr bwMode="auto">
            <a:xfrm>
              <a:off x="3744" y="1008"/>
              <a:ext cx="432" cy="576"/>
              <a:chOff x="3744" y="864"/>
              <a:chExt cx="432" cy="576"/>
            </a:xfrm>
          </p:grpSpPr>
          <p:sp>
            <p:nvSpPr>
              <p:cNvPr id="47" name="AutoShape 1258">
                <a:extLst>
                  <a:ext uri="{FF2B5EF4-FFF2-40B4-BE49-F238E27FC236}">
                    <a16:creationId xmlns:a16="http://schemas.microsoft.com/office/drawing/2014/main" id="{080665FD-1658-4832-B9D3-7130EA90EDD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8" name="AutoShape 1259">
                <a:extLst>
                  <a:ext uri="{FF2B5EF4-FFF2-40B4-BE49-F238E27FC236}">
                    <a16:creationId xmlns:a16="http://schemas.microsoft.com/office/drawing/2014/main" id="{68BB7E2A-0D25-4C84-88EF-FA6A153F57FB}"/>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4" name="Group 1260">
              <a:extLst>
                <a:ext uri="{FF2B5EF4-FFF2-40B4-BE49-F238E27FC236}">
                  <a16:creationId xmlns:a16="http://schemas.microsoft.com/office/drawing/2014/main" id="{F23CD171-6C23-478A-8476-4FF135D8DD9B}"/>
                </a:ext>
              </a:extLst>
            </p:cNvPr>
            <p:cNvGrpSpPr>
              <a:grpSpLocks/>
            </p:cNvGrpSpPr>
            <p:nvPr/>
          </p:nvGrpSpPr>
          <p:grpSpPr bwMode="auto">
            <a:xfrm>
              <a:off x="3744" y="1440"/>
              <a:ext cx="432" cy="576"/>
              <a:chOff x="3744" y="864"/>
              <a:chExt cx="432" cy="576"/>
            </a:xfrm>
          </p:grpSpPr>
          <p:sp>
            <p:nvSpPr>
              <p:cNvPr id="45" name="AutoShape 1261">
                <a:extLst>
                  <a:ext uri="{FF2B5EF4-FFF2-40B4-BE49-F238E27FC236}">
                    <a16:creationId xmlns:a16="http://schemas.microsoft.com/office/drawing/2014/main" id="{59936594-16EF-40FB-8174-7DB357345F9A}"/>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6" name="AutoShape 1262">
                <a:extLst>
                  <a:ext uri="{FF2B5EF4-FFF2-40B4-BE49-F238E27FC236}">
                    <a16:creationId xmlns:a16="http://schemas.microsoft.com/office/drawing/2014/main" id="{75F8B198-6623-47D4-AEEE-420B81CCE7AE}"/>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5" name="Group 1263">
              <a:extLst>
                <a:ext uri="{FF2B5EF4-FFF2-40B4-BE49-F238E27FC236}">
                  <a16:creationId xmlns:a16="http://schemas.microsoft.com/office/drawing/2014/main" id="{436DBE8D-FA12-4659-91BB-58BEF6DF228F}"/>
                </a:ext>
              </a:extLst>
            </p:cNvPr>
            <p:cNvGrpSpPr>
              <a:grpSpLocks/>
            </p:cNvGrpSpPr>
            <p:nvPr/>
          </p:nvGrpSpPr>
          <p:grpSpPr bwMode="auto">
            <a:xfrm>
              <a:off x="3744" y="1872"/>
              <a:ext cx="432" cy="576"/>
              <a:chOff x="3744" y="864"/>
              <a:chExt cx="432" cy="576"/>
            </a:xfrm>
          </p:grpSpPr>
          <p:sp>
            <p:nvSpPr>
              <p:cNvPr id="43" name="AutoShape 1264">
                <a:extLst>
                  <a:ext uri="{FF2B5EF4-FFF2-40B4-BE49-F238E27FC236}">
                    <a16:creationId xmlns:a16="http://schemas.microsoft.com/office/drawing/2014/main" id="{6EA49138-D203-4EA6-8B2A-EAEA8778E3CA}"/>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4" name="AutoShape 1265">
                <a:extLst>
                  <a:ext uri="{FF2B5EF4-FFF2-40B4-BE49-F238E27FC236}">
                    <a16:creationId xmlns:a16="http://schemas.microsoft.com/office/drawing/2014/main" id="{8BED40DD-D29C-40BD-850D-8D51F8F7F70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6" name="Group 1266">
              <a:extLst>
                <a:ext uri="{FF2B5EF4-FFF2-40B4-BE49-F238E27FC236}">
                  <a16:creationId xmlns:a16="http://schemas.microsoft.com/office/drawing/2014/main" id="{744440C8-C876-4AD9-BDE5-11EBC49524F4}"/>
                </a:ext>
              </a:extLst>
            </p:cNvPr>
            <p:cNvGrpSpPr>
              <a:grpSpLocks/>
            </p:cNvGrpSpPr>
            <p:nvPr/>
          </p:nvGrpSpPr>
          <p:grpSpPr bwMode="auto">
            <a:xfrm>
              <a:off x="3744" y="2304"/>
              <a:ext cx="432" cy="576"/>
              <a:chOff x="3744" y="864"/>
              <a:chExt cx="432" cy="576"/>
            </a:xfrm>
          </p:grpSpPr>
          <p:sp>
            <p:nvSpPr>
              <p:cNvPr id="41" name="AutoShape 1267">
                <a:extLst>
                  <a:ext uri="{FF2B5EF4-FFF2-40B4-BE49-F238E27FC236}">
                    <a16:creationId xmlns:a16="http://schemas.microsoft.com/office/drawing/2014/main" id="{5B44DDA0-EC88-4107-B9CB-EC7E8758284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2" name="AutoShape 1268">
                <a:extLst>
                  <a:ext uri="{FF2B5EF4-FFF2-40B4-BE49-F238E27FC236}">
                    <a16:creationId xmlns:a16="http://schemas.microsoft.com/office/drawing/2014/main" id="{64FD540B-7A95-4891-868B-6E8D1684A384}"/>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7" name="Group 1269">
              <a:extLst>
                <a:ext uri="{FF2B5EF4-FFF2-40B4-BE49-F238E27FC236}">
                  <a16:creationId xmlns:a16="http://schemas.microsoft.com/office/drawing/2014/main" id="{6725779D-7E54-41CC-A284-BF0B95A8CF0F}"/>
                </a:ext>
              </a:extLst>
            </p:cNvPr>
            <p:cNvGrpSpPr>
              <a:grpSpLocks/>
            </p:cNvGrpSpPr>
            <p:nvPr/>
          </p:nvGrpSpPr>
          <p:grpSpPr bwMode="auto">
            <a:xfrm>
              <a:off x="4176" y="1152"/>
              <a:ext cx="432" cy="576"/>
              <a:chOff x="3744" y="864"/>
              <a:chExt cx="432" cy="576"/>
            </a:xfrm>
          </p:grpSpPr>
          <p:sp>
            <p:nvSpPr>
              <p:cNvPr id="39" name="AutoShape 1270">
                <a:extLst>
                  <a:ext uri="{FF2B5EF4-FFF2-40B4-BE49-F238E27FC236}">
                    <a16:creationId xmlns:a16="http://schemas.microsoft.com/office/drawing/2014/main" id="{93845B63-A5DB-4FA4-ABF8-2520B2AAE222}"/>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40" name="AutoShape 1271">
                <a:extLst>
                  <a:ext uri="{FF2B5EF4-FFF2-40B4-BE49-F238E27FC236}">
                    <a16:creationId xmlns:a16="http://schemas.microsoft.com/office/drawing/2014/main" id="{0E09BF01-3DAD-4630-87AD-194D4D96F5A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8" name="Group 1272">
              <a:extLst>
                <a:ext uri="{FF2B5EF4-FFF2-40B4-BE49-F238E27FC236}">
                  <a16:creationId xmlns:a16="http://schemas.microsoft.com/office/drawing/2014/main" id="{36B4A519-15FC-4292-8A1C-1D44FD3198E2}"/>
                </a:ext>
              </a:extLst>
            </p:cNvPr>
            <p:cNvGrpSpPr>
              <a:grpSpLocks/>
            </p:cNvGrpSpPr>
            <p:nvPr/>
          </p:nvGrpSpPr>
          <p:grpSpPr bwMode="auto">
            <a:xfrm>
              <a:off x="4176" y="1584"/>
              <a:ext cx="432" cy="576"/>
              <a:chOff x="3744" y="864"/>
              <a:chExt cx="432" cy="576"/>
            </a:xfrm>
          </p:grpSpPr>
          <p:sp>
            <p:nvSpPr>
              <p:cNvPr id="37" name="AutoShape 1273">
                <a:extLst>
                  <a:ext uri="{FF2B5EF4-FFF2-40B4-BE49-F238E27FC236}">
                    <a16:creationId xmlns:a16="http://schemas.microsoft.com/office/drawing/2014/main" id="{C5E7FE2C-8532-41B7-9596-D64A36CAA18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8" name="AutoShape 1274">
                <a:extLst>
                  <a:ext uri="{FF2B5EF4-FFF2-40B4-BE49-F238E27FC236}">
                    <a16:creationId xmlns:a16="http://schemas.microsoft.com/office/drawing/2014/main" id="{B09AADE9-8864-4B8B-B8A5-1BA6F89E6556}"/>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9" name="Group 1275">
              <a:extLst>
                <a:ext uri="{FF2B5EF4-FFF2-40B4-BE49-F238E27FC236}">
                  <a16:creationId xmlns:a16="http://schemas.microsoft.com/office/drawing/2014/main" id="{8600D248-4512-4710-ACB0-FB4FCB87654B}"/>
                </a:ext>
              </a:extLst>
            </p:cNvPr>
            <p:cNvGrpSpPr>
              <a:grpSpLocks/>
            </p:cNvGrpSpPr>
            <p:nvPr/>
          </p:nvGrpSpPr>
          <p:grpSpPr bwMode="auto">
            <a:xfrm>
              <a:off x="4176" y="2016"/>
              <a:ext cx="432" cy="576"/>
              <a:chOff x="3744" y="864"/>
              <a:chExt cx="432" cy="576"/>
            </a:xfrm>
          </p:grpSpPr>
          <p:sp>
            <p:nvSpPr>
              <p:cNvPr id="35" name="AutoShape 1276">
                <a:extLst>
                  <a:ext uri="{FF2B5EF4-FFF2-40B4-BE49-F238E27FC236}">
                    <a16:creationId xmlns:a16="http://schemas.microsoft.com/office/drawing/2014/main" id="{6489C15D-59C8-4844-A298-D08271861B20}"/>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6" name="AutoShape 1277">
                <a:extLst>
                  <a:ext uri="{FF2B5EF4-FFF2-40B4-BE49-F238E27FC236}">
                    <a16:creationId xmlns:a16="http://schemas.microsoft.com/office/drawing/2014/main" id="{B8FB8932-E94A-4438-A829-FF68AA87E50F}"/>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0" name="Group 1278">
              <a:extLst>
                <a:ext uri="{FF2B5EF4-FFF2-40B4-BE49-F238E27FC236}">
                  <a16:creationId xmlns:a16="http://schemas.microsoft.com/office/drawing/2014/main" id="{33E59A3C-15DB-4CEB-84E0-8D733C198EF2}"/>
                </a:ext>
              </a:extLst>
            </p:cNvPr>
            <p:cNvGrpSpPr>
              <a:grpSpLocks/>
            </p:cNvGrpSpPr>
            <p:nvPr/>
          </p:nvGrpSpPr>
          <p:grpSpPr bwMode="auto">
            <a:xfrm>
              <a:off x="4176" y="2448"/>
              <a:ext cx="432" cy="576"/>
              <a:chOff x="3744" y="864"/>
              <a:chExt cx="432" cy="576"/>
            </a:xfrm>
          </p:grpSpPr>
          <p:sp>
            <p:nvSpPr>
              <p:cNvPr id="33" name="AutoShape 1279">
                <a:extLst>
                  <a:ext uri="{FF2B5EF4-FFF2-40B4-BE49-F238E27FC236}">
                    <a16:creationId xmlns:a16="http://schemas.microsoft.com/office/drawing/2014/main" id="{18670E9C-E7D6-43E2-94FD-C59352D45996}"/>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4" name="AutoShape 1280">
                <a:extLst>
                  <a:ext uri="{FF2B5EF4-FFF2-40B4-BE49-F238E27FC236}">
                    <a16:creationId xmlns:a16="http://schemas.microsoft.com/office/drawing/2014/main" id="{EA90D4E5-2079-4B51-AC9B-B82357161FF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1" name="Group 1281">
              <a:extLst>
                <a:ext uri="{FF2B5EF4-FFF2-40B4-BE49-F238E27FC236}">
                  <a16:creationId xmlns:a16="http://schemas.microsoft.com/office/drawing/2014/main" id="{13C3C661-5F54-4285-AF70-AE71648E3348}"/>
                </a:ext>
              </a:extLst>
            </p:cNvPr>
            <p:cNvGrpSpPr>
              <a:grpSpLocks/>
            </p:cNvGrpSpPr>
            <p:nvPr/>
          </p:nvGrpSpPr>
          <p:grpSpPr bwMode="auto">
            <a:xfrm>
              <a:off x="4608" y="1296"/>
              <a:ext cx="432" cy="576"/>
              <a:chOff x="3744" y="864"/>
              <a:chExt cx="432" cy="576"/>
            </a:xfrm>
          </p:grpSpPr>
          <p:sp>
            <p:nvSpPr>
              <p:cNvPr id="31" name="AutoShape 1282">
                <a:extLst>
                  <a:ext uri="{FF2B5EF4-FFF2-40B4-BE49-F238E27FC236}">
                    <a16:creationId xmlns:a16="http://schemas.microsoft.com/office/drawing/2014/main" id="{53B92F3F-68F4-49FB-83B0-EB03B2B24C19}"/>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2" name="AutoShape 1283">
                <a:extLst>
                  <a:ext uri="{FF2B5EF4-FFF2-40B4-BE49-F238E27FC236}">
                    <a16:creationId xmlns:a16="http://schemas.microsoft.com/office/drawing/2014/main" id="{64B2A32C-4AE2-4665-9E2E-0A1E0A937FE0}"/>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2" name="Group 1284">
              <a:extLst>
                <a:ext uri="{FF2B5EF4-FFF2-40B4-BE49-F238E27FC236}">
                  <a16:creationId xmlns:a16="http://schemas.microsoft.com/office/drawing/2014/main" id="{D3EC6910-98B6-4780-81DE-43324D6D25E3}"/>
                </a:ext>
              </a:extLst>
            </p:cNvPr>
            <p:cNvGrpSpPr>
              <a:grpSpLocks/>
            </p:cNvGrpSpPr>
            <p:nvPr/>
          </p:nvGrpSpPr>
          <p:grpSpPr bwMode="auto">
            <a:xfrm>
              <a:off x="4608" y="1728"/>
              <a:ext cx="432" cy="576"/>
              <a:chOff x="3744" y="864"/>
              <a:chExt cx="432" cy="576"/>
            </a:xfrm>
          </p:grpSpPr>
          <p:sp>
            <p:nvSpPr>
              <p:cNvPr id="29" name="AutoShape 1285">
                <a:extLst>
                  <a:ext uri="{FF2B5EF4-FFF2-40B4-BE49-F238E27FC236}">
                    <a16:creationId xmlns:a16="http://schemas.microsoft.com/office/drawing/2014/main" id="{555E342B-3FC6-4294-BB3B-CC9E3ADBD761}"/>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0" name="AutoShape 1286">
                <a:extLst>
                  <a:ext uri="{FF2B5EF4-FFF2-40B4-BE49-F238E27FC236}">
                    <a16:creationId xmlns:a16="http://schemas.microsoft.com/office/drawing/2014/main" id="{79751492-B1F2-4550-8773-D266F9272C87}"/>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3" name="Group 1287">
              <a:extLst>
                <a:ext uri="{FF2B5EF4-FFF2-40B4-BE49-F238E27FC236}">
                  <a16:creationId xmlns:a16="http://schemas.microsoft.com/office/drawing/2014/main" id="{F7DD5078-E5A5-49D4-98FA-41DB3CDB7178}"/>
                </a:ext>
              </a:extLst>
            </p:cNvPr>
            <p:cNvGrpSpPr>
              <a:grpSpLocks/>
            </p:cNvGrpSpPr>
            <p:nvPr/>
          </p:nvGrpSpPr>
          <p:grpSpPr bwMode="auto">
            <a:xfrm>
              <a:off x="4608" y="2160"/>
              <a:ext cx="432" cy="576"/>
              <a:chOff x="3744" y="864"/>
              <a:chExt cx="432" cy="576"/>
            </a:xfrm>
          </p:grpSpPr>
          <p:sp>
            <p:nvSpPr>
              <p:cNvPr id="27" name="AutoShape 1288">
                <a:extLst>
                  <a:ext uri="{FF2B5EF4-FFF2-40B4-BE49-F238E27FC236}">
                    <a16:creationId xmlns:a16="http://schemas.microsoft.com/office/drawing/2014/main" id="{EEFC6193-A59C-4453-83FB-9C896C1610A3}"/>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8" name="AutoShape 1289">
                <a:extLst>
                  <a:ext uri="{FF2B5EF4-FFF2-40B4-BE49-F238E27FC236}">
                    <a16:creationId xmlns:a16="http://schemas.microsoft.com/office/drawing/2014/main" id="{1123EA22-71C3-4BC2-8F9A-5348256AFFD2}"/>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24" name="Group 1290">
              <a:extLst>
                <a:ext uri="{FF2B5EF4-FFF2-40B4-BE49-F238E27FC236}">
                  <a16:creationId xmlns:a16="http://schemas.microsoft.com/office/drawing/2014/main" id="{94F547BC-729E-470C-82D9-F9AB44EB9E41}"/>
                </a:ext>
              </a:extLst>
            </p:cNvPr>
            <p:cNvGrpSpPr>
              <a:grpSpLocks/>
            </p:cNvGrpSpPr>
            <p:nvPr/>
          </p:nvGrpSpPr>
          <p:grpSpPr bwMode="auto">
            <a:xfrm>
              <a:off x="4608" y="2592"/>
              <a:ext cx="432" cy="576"/>
              <a:chOff x="3744" y="864"/>
              <a:chExt cx="432" cy="576"/>
            </a:xfrm>
          </p:grpSpPr>
          <p:sp>
            <p:nvSpPr>
              <p:cNvPr id="25" name="AutoShape 1291">
                <a:extLst>
                  <a:ext uri="{FF2B5EF4-FFF2-40B4-BE49-F238E27FC236}">
                    <a16:creationId xmlns:a16="http://schemas.microsoft.com/office/drawing/2014/main" id="{8426FB78-8FBB-4F0C-B981-30E12B254646}"/>
                  </a:ext>
                </a:extLst>
              </p:cNvPr>
              <p:cNvSpPr>
                <a:spLocks noChangeArrowheads="1"/>
              </p:cNvSpPr>
              <p:nvPr/>
            </p:nvSpPr>
            <p:spPr bwMode="auto">
              <a:xfrm rot="-5400000">
                <a:off x="3672" y="936"/>
                <a:ext cx="576" cy="432"/>
              </a:xfrm>
              <a:prstGeom prst="parallelogram">
                <a:avLst>
                  <a:gd name="adj" fmla="val 33333"/>
                </a:avLst>
              </a:prstGeom>
              <a:solidFill>
                <a:srgbClr val="80808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6" name="AutoShape 1292">
                <a:extLst>
                  <a:ext uri="{FF2B5EF4-FFF2-40B4-BE49-F238E27FC236}">
                    <a16:creationId xmlns:a16="http://schemas.microsoft.com/office/drawing/2014/main" id="{2825C157-5D1E-4201-A966-F7E6F54375A5}"/>
                  </a:ext>
                </a:extLst>
              </p:cNvPr>
              <p:cNvSpPr>
                <a:spLocks noChangeArrowheads="1"/>
              </p:cNvSpPr>
              <p:nvPr/>
            </p:nvSpPr>
            <p:spPr bwMode="auto">
              <a:xfrm rot="-5400000">
                <a:off x="3816" y="1032"/>
                <a:ext cx="288" cy="240"/>
              </a:xfrm>
              <a:prstGeom prst="parallelogram">
                <a:avLst>
                  <a:gd name="adj" fmla="val 34167"/>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grpSp>
        <p:nvGrpSpPr>
          <p:cNvPr id="57" name="Group 1159">
            <a:extLst>
              <a:ext uri="{FF2B5EF4-FFF2-40B4-BE49-F238E27FC236}">
                <a16:creationId xmlns:a16="http://schemas.microsoft.com/office/drawing/2014/main" id="{CB0A9CF5-8E7C-46BD-80CA-CFA6232B0880}"/>
              </a:ext>
            </a:extLst>
          </p:cNvPr>
          <p:cNvGrpSpPr>
            <a:grpSpLocks/>
          </p:cNvGrpSpPr>
          <p:nvPr/>
        </p:nvGrpSpPr>
        <p:grpSpPr bwMode="auto">
          <a:xfrm>
            <a:off x="944488" y="764704"/>
            <a:ext cx="1377950" cy="1828800"/>
            <a:chOff x="1152" y="864"/>
            <a:chExt cx="868" cy="1152"/>
          </a:xfrm>
        </p:grpSpPr>
        <p:sp>
          <p:nvSpPr>
            <p:cNvPr id="58" name="AutoShape 1120">
              <a:extLst>
                <a:ext uri="{FF2B5EF4-FFF2-40B4-BE49-F238E27FC236}">
                  <a16:creationId xmlns:a16="http://schemas.microsoft.com/office/drawing/2014/main" id="{D5A81CEF-EDDB-45ED-8FD2-73B4051DF3B2}"/>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59" name="AutoShape 1121">
              <a:extLst>
                <a:ext uri="{FF2B5EF4-FFF2-40B4-BE49-F238E27FC236}">
                  <a16:creationId xmlns:a16="http://schemas.microsoft.com/office/drawing/2014/main" id="{06A4086D-1C5B-4F59-A523-7238EF3BB786}"/>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0" name="AutoShape 1122">
              <a:extLst>
                <a:ext uri="{FF2B5EF4-FFF2-40B4-BE49-F238E27FC236}">
                  <a16:creationId xmlns:a16="http://schemas.microsoft.com/office/drawing/2014/main" id="{17798BD2-8EE4-498D-882C-88154211DC71}"/>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1" name="AutoShape 1123">
              <a:extLst>
                <a:ext uri="{FF2B5EF4-FFF2-40B4-BE49-F238E27FC236}">
                  <a16:creationId xmlns:a16="http://schemas.microsoft.com/office/drawing/2014/main" id="{A1F1DA34-B34F-4D70-BFAA-F2782EDE08ED}"/>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2" name="AutoShape 1125">
              <a:extLst>
                <a:ext uri="{FF2B5EF4-FFF2-40B4-BE49-F238E27FC236}">
                  <a16:creationId xmlns:a16="http://schemas.microsoft.com/office/drawing/2014/main" id="{04911C84-D012-4333-BAA7-30532C5122BD}"/>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3" name="AutoShape 1129">
              <a:extLst>
                <a:ext uri="{FF2B5EF4-FFF2-40B4-BE49-F238E27FC236}">
                  <a16:creationId xmlns:a16="http://schemas.microsoft.com/office/drawing/2014/main" id="{55FB5173-D4E7-4489-969F-196B4199966B}"/>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4" name="AutoShape 1130">
              <a:extLst>
                <a:ext uri="{FF2B5EF4-FFF2-40B4-BE49-F238E27FC236}">
                  <a16:creationId xmlns:a16="http://schemas.microsoft.com/office/drawing/2014/main" id="{AA3B1356-6E28-4ECB-881D-0356068C3122}"/>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5" name="AutoShape 1131">
              <a:extLst>
                <a:ext uri="{FF2B5EF4-FFF2-40B4-BE49-F238E27FC236}">
                  <a16:creationId xmlns:a16="http://schemas.microsoft.com/office/drawing/2014/main" id="{5B8B1081-5511-47B6-94D9-8102D4502385}"/>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6" name="AutoShape 1132">
              <a:extLst>
                <a:ext uri="{FF2B5EF4-FFF2-40B4-BE49-F238E27FC236}">
                  <a16:creationId xmlns:a16="http://schemas.microsoft.com/office/drawing/2014/main" id="{B3D9B60E-9C60-47EB-9023-61F438CD6A91}"/>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7" name="AutoShape 1133">
              <a:extLst>
                <a:ext uri="{FF2B5EF4-FFF2-40B4-BE49-F238E27FC236}">
                  <a16:creationId xmlns:a16="http://schemas.microsoft.com/office/drawing/2014/main" id="{A03E1FD1-7F73-4E9B-A6F1-4644F9E41819}"/>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8" name="AutoShape 1134">
              <a:extLst>
                <a:ext uri="{FF2B5EF4-FFF2-40B4-BE49-F238E27FC236}">
                  <a16:creationId xmlns:a16="http://schemas.microsoft.com/office/drawing/2014/main" id="{E077C158-2475-4684-9F5F-45E5FEEEFE22}"/>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9" name="AutoShape 1135">
              <a:extLst>
                <a:ext uri="{FF2B5EF4-FFF2-40B4-BE49-F238E27FC236}">
                  <a16:creationId xmlns:a16="http://schemas.microsoft.com/office/drawing/2014/main" id="{384F67A0-024A-4F4D-930F-646C26D734D3}"/>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0" name="AutoShape 1136">
              <a:extLst>
                <a:ext uri="{FF2B5EF4-FFF2-40B4-BE49-F238E27FC236}">
                  <a16:creationId xmlns:a16="http://schemas.microsoft.com/office/drawing/2014/main" id="{9E7AFCBB-1E9A-477F-9C78-4F0C549451D5}"/>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1" name="AutoShape 1137">
              <a:extLst>
                <a:ext uri="{FF2B5EF4-FFF2-40B4-BE49-F238E27FC236}">
                  <a16:creationId xmlns:a16="http://schemas.microsoft.com/office/drawing/2014/main" id="{70546354-F541-466D-86F3-B0798D90EACA}"/>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2" name="AutoShape 1138">
              <a:extLst>
                <a:ext uri="{FF2B5EF4-FFF2-40B4-BE49-F238E27FC236}">
                  <a16:creationId xmlns:a16="http://schemas.microsoft.com/office/drawing/2014/main" id="{1580FBED-8470-4C0A-8D26-6547230885D6}"/>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3" name="AutoShape 1139">
              <a:extLst>
                <a:ext uri="{FF2B5EF4-FFF2-40B4-BE49-F238E27FC236}">
                  <a16:creationId xmlns:a16="http://schemas.microsoft.com/office/drawing/2014/main" id="{D530CD41-C851-48FC-94BD-3F192E76F345}"/>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4" name="AutoShape 1140">
              <a:extLst>
                <a:ext uri="{FF2B5EF4-FFF2-40B4-BE49-F238E27FC236}">
                  <a16:creationId xmlns:a16="http://schemas.microsoft.com/office/drawing/2014/main" id="{414838EA-A5F7-4C35-9069-A01FB0867119}"/>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5" name="AutoShape 1141">
              <a:extLst>
                <a:ext uri="{FF2B5EF4-FFF2-40B4-BE49-F238E27FC236}">
                  <a16:creationId xmlns:a16="http://schemas.microsoft.com/office/drawing/2014/main" id="{A98C8B64-2E04-4E7A-B4CB-66C250AD3AFF}"/>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6" name="AutoShape 1142">
              <a:extLst>
                <a:ext uri="{FF2B5EF4-FFF2-40B4-BE49-F238E27FC236}">
                  <a16:creationId xmlns:a16="http://schemas.microsoft.com/office/drawing/2014/main" id="{67B54803-70B9-4851-B58A-1612BB8775D6}"/>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7" name="AutoShape 1143">
              <a:extLst>
                <a:ext uri="{FF2B5EF4-FFF2-40B4-BE49-F238E27FC236}">
                  <a16:creationId xmlns:a16="http://schemas.microsoft.com/office/drawing/2014/main" id="{062473A1-A884-4B55-B1DF-D8DDA4698A91}"/>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8" name="AutoShape 1146">
              <a:extLst>
                <a:ext uri="{FF2B5EF4-FFF2-40B4-BE49-F238E27FC236}">
                  <a16:creationId xmlns:a16="http://schemas.microsoft.com/office/drawing/2014/main" id="{002538AD-7D81-4746-83F7-867CE62E4FDB}"/>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79" name="AutoShape 1147">
              <a:extLst>
                <a:ext uri="{FF2B5EF4-FFF2-40B4-BE49-F238E27FC236}">
                  <a16:creationId xmlns:a16="http://schemas.microsoft.com/office/drawing/2014/main" id="{27EC81CC-D98F-41CA-9488-CF9E5DAD0C25}"/>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0" name="AutoShape 1148">
              <a:extLst>
                <a:ext uri="{FF2B5EF4-FFF2-40B4-BE49-F238E27FC236}">
                  <a16:creationId xmlns:a16="http://schemas.microsoft.com/office/drawing/2014/main" id="{D7CE1F59-8644-4C2E-BD02-44D1BB23822C}"/>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1" name="AutoShape 1149">
              <a:extLst>
                <a:ext uri="{FF2B5EF4-FFF2-40B4-BE49-F238E27FC236}">
                  <a16:creationId xmlns:a16="http://schemas.microsoft.com/office/drawing/2014/main" id="{CE43043E-2A4F-41EB-A92F-B3548B76EE55}"/>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2" name="AutoShape 1150">
              <a:extLst>
                <a:ext uri="{FF2B5EF4-FFF2-40B4-BE49-F238E27FC236}">
                  <a16:creationId xmlns:a16="http://schemas.microsoft.com/office/drawing/2014/main" id="{6DA2ACE5-86CD-440A-B83B-25248A3AE8AC}"/>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3" name="AutoShape 1156">
              <a:extLst>
                <a:ext uri="{FF2B5EF4-FFF2-40B4-BE49-F238E27FC236}">
                  <a16:creationId xmlns:a16="http://schemas.microsoft.com/office/drawing/2014/main" id="{BB8A836E-7DE2-4F58-8C0E-1486B57B0B04}"/>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4" name="AutoShape 1157">
              <a:extLst>
                <a:ext uri="{FF2B5EF4-FFF2-40B4-BE49-F238E27FC236}">
                  <a16:creationId xmlns:a16="http://schemas.microsoft.com/office/drawing/2014/main" id="{54EAAE5C-D00E-48D4-A2A6-4CF5C05EAABA}"/>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5" name="AutoShape 1158">
              <a:extLst>
                <a:ext uri="{FF2B5EF4-FFF2-40B4-BE49-F238E27FC236}">
                  <a16:creationId xmlns:a16="http://schemas.microsoft.com/office/drawing/2014/main" id="{8CD606F2-E231-47BF-A554-9D4EECAC0A3F}"/>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86" name="Group 1160">
            <a:extLst>
              <a:ext uri="{FF2B5EF4-FFF2-40B4-BE49-F238E27FC236}">
                <a16:creationId xmlns:a16="http://schemas.microsoft.com/office/drawing/2014/main" id="{EC5564BF-C9AB-4A8A-99B7-A08C98267829}"/>
              </a:ext>
            </a:extLst>
          </p:cNvPr>
          <p:cNvGrpSpPr>
            <a:grpSpLocks/>
          </p:cNvGrpSpPr>
          <p:nvPr/>
        </p:nvGrpSpPr>
        <p:grpSpPr bwMode="auto">
          <a:xfrm>
            <a:off x="938138" y="2136304"/>
            <a:ext cx="1377950" cy="1828800"/>
            <a:chOff x="1152" y="864"/>
            <a:chExt cx="868" cy="1152"/>
          </a:xfrm>
        </p:grpSpPr>
        <p:sp>
          <p:nvSpPr>
            <p:cNvPr id="87" name="AutoShape 1161">
              <a:extLst>
                <a:ext uri="{FF2B5EF4-FFF2-40B4-BE49-F238E27FC236}">
                  <a16:creationId xmlns:a16="http://schemas.microsoft.com/office/drawing/2014/main" id="{490CF52D-A007-4ECC-843A-109450FC8F6D}"/>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8" name="AutoShape 1162">
              <a:extLst>
                <a:ext uri="{FF2B5EF4-FFF2-40B4-BE49-F238E27FC236}">
                  <a16:creationId xmlns:a16="http://schemas.microsoft.com/office/drawing/2014/main" id="{EBCB0E4F-953F-48B3-ACC1-484DC301AC38}"/>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89" name="AutoShape 1163">
              <a:extLst>
                <a:ext uri="{FF2B5EF4-FFF2-40B4-BE49-F238E27FC236}">
                  <a16:creationId xmlns:a16="http://schemas.microsoft.com/office/drawing/2014/main" id="{F5DDD428-7ECA-418A-8888-ACA52F3CA1E7}"/>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0" name="AutoShape 1164">
              <a:extLst>
                <a:ext uri="{FF2B5EF4-FFF2-40B4-BE49-F238E27FC236}">
                  <a16:creationId xmlns:a16="http://schemas.microsoft.com/office/drawing/2014/main" id="{F77C76C5-86A0-4FA9-965C-BAED8F8CA0E6}"/>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1" name="AutoShape 1165">
              <a:extLst>
                <a:ext uri="{FF2B5EF4-FFF2-40B4-BE49-F238E27FC236}">
                  <a16:creationId xmlns:a16="http://schemas.microsoft.com/office/drawing/2014/main" id="{BE6B2511-9E5B-4E98-B4CD-B1B40981021A}"/>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2" name="AutoShape 1166">
              <a:extLst>
                <a:ext uri="{FF2B5EF4-FFF2-40B4-BE49-F238E27FC236}">
                  <a16:creationId xmlns:a16="http://schemas.microsoft.com/office/drawing/2014/main" id="{7CA453C1-C6F1-4E44-97CF-340C1BF2E066}"/>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3" name="AutoShape 1167">
              <a:extLst>
                <a:ext uri="{FF2B5EF4-FFF2-40B4-BE49-F238E27FC236}">
                  <a16:creationId xmlns:a16="http://schemas.microsoft.com/office/drawing/2014/main" id="{42F18195-8511-4A04-B1B1-66F433155EC4}"/>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4" name="AutoShape 1168">
              <a:extLst>
                <a:ext uri="{FF2B5EF4-FFF2-40B4-BE49-F238E27FC236}">
                  <a16:creationId xmlns:a16="http://schemas.microsoft.com/office/drawing/2014/main" id="{41D39636-C2A9-4972-AD89-56617CE8D419}"/>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5" name="AutoShape 1169">
              <a:extLst>
                <a:ext uri="{FF2B5EF4-FFF2-40B4-BE49-F238E27FC236}">
                  <a16:creationId xmlns:a16="http://schemas.microsoft.com/office/drawing/2014/main" id="{7E9DF217-6893-4A80-8DC6-D8A9DBF9DD18}"/>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6" name="AutoShape 1170">
              <a:extLst>
                <a:ext uri="{FF2B5EF4-FFF2-40B4-BE49-F238E27FC236}">
                  <a16:creationId xmlns:a16="http://schemas.microsoft.com/office/drawing/2014/main" id="{F5EE8059-C42C-411F-A7D9-65554E613360}"/>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7" name="AutoShape 1171">
              <a:extLst>
                <a:ext uri="{FF2B5EF4-FFF2-40B4-BE49-F238E27FC236}">
                  <a16:creationId xmlns:a16="http://schemas.microsoft.com/office/drawing/2014/main" id="{0FC894DF-8120-413E-BD18-2FBB58F70A40}"/>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8" name="AutoShape 1172">
              <a:extLst>
                <a:ext uri="{FF2B5EF4-FFF2-40B4-BE49-F238E27FC236}">
                  <a16:creationId xmlns:a16="http://schemas.microsoft.com/office/drawing/2014/main" id="{67E0A324-5970-4080-B4D9-3168A60EEE0C}"/>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99" name="AutoShape 1173">
              <a:extLst>
                <a:ext uri="{FF2B5EF4-FFF2-40B4-BE49-F238E27FC236}">
                  <a16:creationId xmlns:a16="http://schemas.microsoft.com/office/drawing/2014/main" id="{11E0B715-17E1-462C-8414-E2B89378BB80}"/>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0" name="AutoShape 1174">
              <a:extLst>
                <a:ext uri="{FF2B5EF4-FFF2-40B4-BE49-F238E27FC236}">
                  <a16:creationId xmlns:a16="http://schemas.microsoft.com/office/drawing/2014/main" id="{5308BF25-27BD-4F7B-A63E-E31D92646AFA}"/>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1" name="AutoShape 1175">
              <a:extLst>
                <a:ext uri="{FF2B5EF4-FFF2-40B4-BE49-F238E27FC236}">
                  <a16:creationId xmlns:a16="http://schemas.microsoft.com/office/drawing/2014/main" id="{83DB11D5-BA96-43B5-98CD-3AED2282C6B5}"/>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2" name="AutoShape 1176">
              <a:extLst>
                <a:ext uri="{FF2B5EF4-FFF2-40B4-BE49-F238E27FC236}">
                  <a16:creationId xmlns:a16="http://schemas.microsoft.com/office/drawing/2014/main" id="{0A6AE150-308E-43AD-B0BE-B0615AEC52BE}"/>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3" name="AutoShape 1177">
              <a:extLst>
                <a:ext uri="{FF2B5EF4-FFF2-40B4-BE49-F238E27FC236}">
                  <a16:creationId xmlns:a16="http://schemas.microsoft.com/office/drawing/2014/main" id="{EB12AB5D-60C0-4A59-AC10-C5FC86233DCE}"/>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4" name="AutoShape 1178">
              <a:extLst>
                <a:ext uri="{FF2B5EF4-FFF2-40B4-BE49-F238E27FC236}">
                  <a16:creationId xmlns:a16="http://schemas.microsoft.com/office/drawing/2014/main" id="{B2043E62-778B-4763-BA69-39694E494256}"/>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5" name="AutoShape 1179">
              <a:extLst>
                <a:ext uri="{FF2B5EF4-FFF2-40B4-BE49-F238E27FC236}">
                  <a16:creationId xmlns:a16="http://schemas.microsoft.com/office/drawing/2014/main" id="{8479F9EC-B6D8-45DF-B3E1-A27525055A15}"/>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6" name="AutoShape 1180">
              <a:extLst>
                <a:ext uri="{FF2B5EF4-FFF2-40B4-BE49-F238E27FC236}">
                  <a16:creationId xmlns:a16="http://schemas.microsoft.com/office/drawing/2014/main" id="{E7C97715-AC65-4454-8D88-ED2483563C74}"/>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7" name="AutoShape 1181">
              <a:extLst>
                <a:ext uri="{FF2B5EF4-FFF2-40B4-BE49-F238E27FC236}">
                  <a16:creationId xmlns:a16="http://schemas.microsoft.com/office/drawing/2014/main" id="{59E1837A-6CDE-4149-80D4-8E93F326072F}"/>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8" name="AutoShape 1182">
              <a:extLst>
                <a:ext uri="{FF2B5EF4-FFF2-40B4-BE49-F238E27FC236}">
                  <a16:creationId xmlns:a16="http://schemas.microsoft.com/office/drawing/2014/main" id="{E8A27689-C7D9-47C0-94DE-C9897B37851C}"/>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09" name="AutoShape 1183">
              <a:extLst>
                <a:ext uri="{FF2B5EF4-FFF2-40B4-BE49-F238E27FC236}">
                  <a16:creationId xmlns:a16="http://schemas.microsoft.com/office/drawing/2014/main" id="{8B005CBF-1795-45F3-8555-F2012F310103}"/>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0" name="AutoShape 1184">
              <a:extLst>
                <a:ext uri="{FF2B5EF4-FFF2-40B4-BE49-F238E27FC236}">
                  <a16:creationId xmlns:a16="http://schemas.microsoft.com/office/drawing/2014/main" id="{F157FA3A-9396-4487-BE9C-6B690C13521A}"/>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1" name="AutoShape 1185">
              <a:extLst>
                <a:ext uri="{FF2B5EF4-FFF2-40B4-BE49-F238E27FC236}">
                  <a16:creationId xmlns:a16="http://schemas.microsoft.com/office/drawing/2014/main" id="{F886051C-69B4-4741-B9A9-17351D02E37E}"/>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2" name="AutoShape 1186">
              <a:extLst>
                <a:ext uri="{FF2B5EF4-FFF2-40B4-BE49-F238E27FC236}">
                  <a16:creationId xmlns:a16="http://schemas.microsoft.com/office/drawing/2014/main" id="{7A9ED138-5D96-4625-99AE-D2F4CDA1F50A}"/>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3" name="AutoShape 1187">
              <a:extLst>
                <a:ext uri="{FF2B5EF4-FFF2-40B4-BE49-F238E27FC236}">
                  <a16:creationId xmlns:a16="http://schemas.microsoft.com/office/drawing/2014/main" id="{1BAB6E12-A01D-4D79-9AED-40B0FB22C1E0}"/>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4" name="AutoShape 1188">
              <a:extLst>
                <a:ext uri="{FF2B5EF4-FFF2-40B4-BE49-F238E27FC236}">
                  <a16:creationId xmlns:a16="http://schemas.microsoft.com/office/drawing/2014/main" id="{996B90B9-FFFF-4E43-B8AF-E3D66BCDD9FB}"/>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15" name="Group 1189">
            <a:extLst>
              <a:ext uri="{FF2B5EF4-FFF2-40B4-BE49-F238E27FC236}">
                <a16:creationId xmlns:a16="http://schemas.microsoft.com/office/drawing/2014/main" id="{031A339B-A69D-4008-8A71-060F5F4CB154}"/>
              </a:ext>
            </a:extLst>
          </p:cNvPr>
          <p:cNvGrpSpPr>
            <a:grpSpLocks/>
          </p:cNvGrpSpPr>
          <p:nvPr/>
        </p:nvGrpSpPr>
        <p:grpSpPr bwMode="auto">
          <a:xfrm>
            <a:off x="2309738" y="1221904"/>
            <a:ext cx="1377950" cy="1828800"/>
            <a:chOff x="1152" y="864"/>
            <a:chExt cx="868" cy="1152"/>
          </a:xfrm>
        </p:grpSpPr>
        <p:sp>
          <p:nvSpPr>
            <p:cNvPr id="116" name="AutoShape 1190">
              <a:extLst>
                <a:ext uri="{FF2B5EF4-FFF2-40B4-BE49-F238E27FC236}">
                  <a16:creationId xmlns:a16="http://schemas.microsoft.com/office/drawing/2014/main" id="{49E1AD64-315F-4891-B8FE-7DBC1DB7C3C8}"/>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7" name="AutoShape 1191">
              <a:extLst>
                <a:ext uri="{FF2B5EF4-FFF2-40B4-BE49-F238E27FC236}">
                  <a16:creationId xmlns:a16="http://schemas.microsoft.com/office/drawing/2014/main" id="{E6C2F7E5-FD16-4D10-A2DF-C3D62D4DC72E}"/>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8" name="AutoShape 1192">
              <a:extLst>
                <a:ext uri="{FF2B5EF4-FFF2-40B4-BE49-F238E27FC236}">
                  <a16:creationId xmlns:a16="http://schemas.microsoft.com/office/drawing/2014/main" id="{F6201571-32A2-4CCE-A24E-F1539F3C4C26}"/>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19" name="AutoShape 1193">
              <a:extLst>
                <a:ext uri="{FF2B5EF4-FFF2-40B4-BE49-F238E27FC236}">
                  <a16:creationId xmlns:a16="http://schemas.microsoft.com/office/drawing/2014/main" id="{194C363B-E38C-4C21-A9A6-8F38B710C875}"/>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0" name="AutoShape 1194">
              <a:extLst>
                <a:ext uri="{FF2B5EF4-FFF2-40B4-BE49-F238E27FC236}">
                  <a16:creationId xmlns:a16="http://schemas.microsoft.com/office/drawing/2014/main" id="{2AC7FACA-4B5A-4CB1-847F-DD01BFA24F40}"/>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1" name="AutoShape 1195">
              <a:extLst>
                <a:ext uri="{FF2B5EF4-FFF2-40B4-BE49-F238E27FC236}">
                  <a16:creationId xmlns:a16="http://schemas.microsoft.com/office/drawing/2014/main" id="{460ED57E-FEF6-4554-BACB-02F50A22137D}"/>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2" name="AutoShape 1196">
              <a:extLst>
                <a:ext uri="{FF2B5EF4-FFF2-40B4-BE49-F238E27FC236}">
                  <a16:creationId xmlns:a16="http://schemas.microsoft.com/office/drawing/2014/main" id="{BA8E30FC-5D83-4263-829B-ABB18D9DA372}"/>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3" name="AutoShape 1197">
              <a:extLst>
                <a:ext uri="{FF2B5EF4-FFF2-40B4-BE49-F238E27FC236}">
                  <a16:creationId xmlns:a16="http://schemas.microsoft.com/office/drawing/2014/main" id="{02190C84-62F7-48B8-A938-1CF27F523183}"/>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4" name="AutoShape 1198">
              <a:extLst>
                <a:ext uri="{FF2B5EF4-FFF2-40B4-BE49-F238E27FC236}">
                  <a16:creationId xmlns:a16="http://schemas.microsoft.com/office/drawing/2014/main" id="{DD5C99E4-F1C2-43FE-B6FD-364CCF4B8300}"/>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5" name="AutoShape 1199">
              <a:extLst>
                <a:ext uri="{FF2B5EF4-FFF2-40B4-BE49-F238E27FC236}">
                  <a16:creationId xmlns:a16="http://schemas.microsoft.com/office/drawing/2014/main" id="{DC614485-C987-4227-8533-70F04D67AD88}"/>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6" name="AutoShape 1200">
              <a:extLst>
                <a:ext uri="{FF2B5EF4-FFF2-40B4-BE49-F238E27FC236}">
                  <a16:creationId xmlns:a16="http://schemas.microsoft.com/office/drawing/2014/main" id="{DDDA1443-610C-40C8-8604-95416631D812}"/>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7" name="AutoShape 1201">
              <a:extLst>
                <a:ext uri="{FF2B5EF4-FFF2-40B4-BE49-F238E27FC236}">
                  <a16:creationId xmlns:a16="http://schemas.microsoft.com/office/drawing/2014/main" id="{739D2703-932E-4E34-A65D-7086E2221C7C}"/>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8" name="AutoShape 1202">
              <a:extLst>
                <a:ext uri="{FF2B5EF4-FFF2-40B4-BE49-F238E27FC236}">
                  <a16:creationId xmlns:a16="http://schemas.microsoft.com/office/drawing/2014/main" id="{139E8F6B-AD0C-437F-864D-E1FFDEC8BC8D}"/>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29" name="AutoShape 1203">
              <a:extLst>
                <a:ext uri="{FF2B5EF4-FFF2-40B4-BE49-F238E27FC236}">
                  <a16:creationId xmlns:a16="http://schemas.microsoft.com/office/drawing/2014/main" id="{51A11521-3C62-460B-B051-F5F4BEEB6AC1}"/>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0" name="AutoShape 1204">
              <a:extLst>
                <a:ext uri="{FF2B5EF4-FFF2-40B4-BE49-F238E27FC236}">
                  <a16:creationId xmlns:a16="http://schemas.microsoft.com/office/drawing/2014/main" id="{239E7250-5EA8-4DF9-9DA7-3ADC9F99EB25}"/>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1" name="AutoShape 1205">
              <a:extLst>
                <a:ext uri="{FF2B5EF4-FFF2-40B4-BE49-F238E27FC236}">
                  <a16:creationId xmlns:a16="http://schemas.microsoft.com/office/drawing/2014/main" id="{11CFFE89-C42E-4008-BF39-7E077EB596F7}"/>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2" name="AutoShape 1206">
              <a:extLst>
                <a:ext uri="{FF2B5EF4-FFF2-40B4-BE49-F238E27FC236}">
                  <a16:creationId xmlns:a16="http://schemas.microsoft.com/office/drawing/2014/main" id="{BFEEC40B-8340-4BB2-B478-D76353828AEC}"/>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3" name="AutoShape 1207">
              <a:extLst>
                <a:ext uri="{FF2B5EF4-FFF2-40B4-BE49-F238E27FC236}">
                  <a16:creationId xmlns:a16="http://schemas.microsoft.com/office/drawing/2014/main" id="{468CEA3F-E84A-4EE8-8D12-CAB6455A8AF3}"/>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4" name="AutoShape 1208">
              <a:extLst>
                <a:ext uri="{FF2B5EF4-FFF2-40B4-BE49-F238E27FC236}">
                  <a16:creationId xmlns:a16="http://schemas.microsoft.com/office/drawing/2014/main" id="{1E38C1D4-8FD9-41E4-9437-F77C1E47D794}"/>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5" name="AutoShape 1209">
              <a:extLst>
                <a:ext uri="{FF2B5EF4-FFF2-40B4-BE49-F238E27FC236}">
                  <a16:creationId xmlns:a16="http://schemas.microsoft.com/office/drawing/2014/main" id="{55D98D44-8376-4EF9-A355-60DC12189186}"/>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6" name="AutoShape 1210">
              <a:extLst>
                <a:ext uri="{FF2B5EF4-FFF2-40B4-BE49-F238E27FC236}">
                  <a16:creationId xmlns:a16="http://schemas.microsoft.com/office/drawing/2014/main" id="{37FA4175-D82C-45E5-83F1-007E807DA292}"/>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7" name="AutoShape 1211">
              <a:extLst>
                <a:ext uri="{FF2B5EF4-FFF2-40B4-BE49-F238E27FC236}">
                  <a16:creationId xmlns:a16="http://schemas.microsoft.com/office/drawing/2014/main" id="{BA9C376B-6B8D-49BE-9411-A88B87F86049}"/>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8" name="AutoShape 1212">
              <a:extLst>
                <a:ext uri="{FF2B5EF4-FFF2-40B4-BE49-F238E27FC236}">
                  <a16:creationId xmlns:a16="http://schemas.microsoft.com/office/drawing/2014/main" id="{63118E0A-F85C-4B99-B5E3-86E95AB7257D}"/>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39" name="AutoShape 1213">
              <a:extLst>
                <a:ext uri="{FF2B5EF4-FFF2-40B4-BE49-F238E27FC236}">
                  <a16:creationId xmlns:a16="http://schemas.microsoft.com/office/drawing/2014/main" id="{E292BA16-E9E4-4025-A221-58FBF282CBAB}"/>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0" name="AutoShape 1214">
              <a:extLst>
                <a:ext uri="{FF2B5EF4-FFF2-40B4-BE49-F238E27FC236}">
                  <a16:creationId xmlns:a16="http://schemas.microsoft.com/office/drawing/2014/main" id="{B4BA43EB-64E6-49EB-AEF0-6BC8065A07DE}"/>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1" name="AutoShape 1215">
              <a:extLst>
                <a:ext uri="{FF2B5EF4-FFF2-40B4-BE49-F238E27FC236}">
                  <a16:creationId xmlns:a16="http://schemas.microsoft.com/office/drawing/2014/main" id="{3877BB2A-2A9C-4C63-84CA-6EB386C5765D}"/>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2" name="AutoShape 1216">
              <a:extLst>
                <a:ext uri="{FF2B5EF4-FFF2-40B4-BE49-F238E27FC236}">
                  <a16:creationId xmlns:a16="http://schemas.microsoft.com/office/drawing/2014/main" id="{B4EA12A5-2CC7-4CAA-B2E3-962E826BA964}"/>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3" name="AutoShape 1217">
              <a:extLst>
                <a:ext uri="{FF2B5EF4-FFF2-40B4-BE49-F238E27FC236}">
                  <a16:creationId xmlns:a16="http://schemas.microsoft.com/office/drawing/2014/main" id="{1012B0BD-AE84-4F34-BF63-680D7CE0B3F8}"/>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grpSp>
        <p:nvGrpSpPr>
          <p:cNvPr id="144" name="Group 1218">
            <a:extLst>
              <a:ext uri="{FF2B5EF4-FFF2-40B4-BE49-F238E27FC236}">
                <a16:creationId xmlns:a16="http://schemas.microsoft.com/office/drawing/2014/main" id="{D8D2C7E2-A90F-4224-9F96-D6F518F0E2F6}"/>
              </a:ext>
            </a:extLst>
          </p:cNvPr>
          <p:cNvGrpSpPr>
            <a:grpSpLocks/>
          </p:cNvGrpSpPr>
          <p:nvPr/>
        </p:nvGrpSpPr>
        <p:grpSpPr bwMode="auto">
          <a:xfrm>
            <a:off x="2316088" y="2593504"/>
            <a:ext cx="1377950" cy="1828800"/>
            <a:chOff x="1152" y="864"/>
            <a:chExt cx="868" cy="1152"/>
          </a:xfrm>
        </p:grpSpPr>
        <p:sp>
          <p:nvSpPr>
            <p:cNvPr id="145" name="AutoShape 1219">
              <a:extLst>
                <a:ext uri="{FF2B5EF4-FFF2-40B4-BE49-F238E27FC236}">
                  <a16:creationId xmlns:a16="http://schemas.microsoft.com/office/drawing/2014/main" id="{CE83D8A3-6467-457D-BD74-6FB268F0C53C}"/>
                </a:ext>
              </a:extLst>
            </p:cNvPr>
            <p:cNvSpPr>
              <a:spLocks noChangeArrowheads="1"/>
            </p:cNvSpPr>
            <p:nvPr/>
          </p:nvSpPr>
          <p:spPr bwMode="auto">
            <a:xfrm rot="-5400000">
              <a:off x="1080" y="936"/>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6" name="AutoShape 1220">
              <a:extLst>
                <a:ext uri="{FF2B5EF4-FFF2-40B4-BE49-F238E27FC236}">
                  <a16:creationId xmlns:a16="http://schemas.microsoft.com/office/drawing/2014/main" id="{20FF262D-42B4-4FFA-BBE6-C1DCC45C667C}"/>
                </a:ext>
              </a:extLst>
            </p:cNvPr>
            <p:cNvSpPr>
              <a:spLocks noChangeArrowheads="1"/>
            </p:cNvSpPr>
            <p:nvPr/>
          </p:nvSpPr>
          <p:spPr bwMode="auto">
            <a:xfrm rot="-5400000">
              <a:off x="1080" y="1368"/>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7" name="AutoShape 1221">
              <a:extLst>
                <a:ext uri="{FF2B5EF4-FFF2-40B4-BE49-F238E27FC236}">
                  <a16:creationId xmlns:a16="http://schemas.microsoft.com/office/drawing/2014/main" id="{D1201EE5-8DEB-44E3-8DDD-77A4A1BAA16F}"/>
                </a:ext>
              </a:extLst>
            </p:cNvPr>
            <p:cNvSpPr>
              <a:spLocks noChangeArrowheads="1"/>
            </p:cNvSpPr>
            <p:nvPr/>
          </p:nvSpPr>
          <p:spPr bwMode="auto">
            <a:xfrm rot="-5400000">
              <a:off x="1512" y="1512"/>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8" name="AutoShape 1222">
              <a:extLst>
                <a:ext uri="{FF2B5EF4-FFF2-40B4-BE49-F238E27FC236}">
                  <a16:creationId xmlns:a16="http://schemas.microsoft.com/office/drawing/2014/main" id="{A3F2BB86-DECF-4B5E-B139-3A94D191B855}"/>
                </a:ext>
              </a:extLst>
            </p:cNvPr>
            <p:cNvSpPr>
              <a:spLocks noChangeArrowheads="1"/>
            </p:cNvSpPr>
            <p:nvPr/>
          </p:nvSpPr>
          <p:spPr bwMode="auto">
            <a:xfrm rot="-5400000">
              <a:off x="1512" y="1080"/>
              <a:ext cx="576" cy="432"/>
            </a:xfrm>
            <a:prstGeom prst="parallelogram">
              <a:avLst>
                <a:gd name="adj" fmla="val 33333"/>
              </a:avLst>
            </a:prstGeom>
            <a:solidFill>
              <a:srgbClr val="C0C0C0">
                <a:alpha val="50000"/>
              </a:srgbClr>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49" name="AutoShape 1223">
              <a:extLst>
                <a:ext uri="{FF2B5EF4-FFF2-40B4-BE49-F238E27FC236}">
                  <a16:creationId xmlns:a16="http://schemas.microsoft.com/office/drawing/2014/main" id="{5A2CE28C-4768-4DD8-A082-0A2ED12BAB2F}"/>
                </a:ext>
              </a:extLst>
            </p:cNvPr>
            <p:cNvSpPr>
              <a:spLocks noChangeArrowheads="1"/>
            </p:cNvSpPr>
            <p:nvPr/>
          </p:nvSpPr>
          <p:spPr bwMode="auto">
            <a:xfrm rot="-5400000">
              <a:off x="1080" y="936"/>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0" name="AutoShape 1224">
              <a:extLst>
                <a:ext uri="{FF2B5EF4-FFF2-40B4-BE49-F238E27FC236}">
                  <a16:creationId xmlns:a16="http://schemas.microsoft.com/office/drawing/2014/main" id="{5A666B5D-7753-4FB8-96B1-AE6CCAA5AD2F}"/>
                </a:ext>
              </a:extLst>
            </p:cNvPr>
            <p:cNvSpPr>
              <a:spLocks noChangeArrowheads="1"/>
            </p:cNvSpPr>
            <p:nvPr/>
          </p:nvSpPr>
          <p:spPr bwMode="auto">
            <a:xfrm>
              <a:off x="1632" y="148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1" name="AutoShape 1225">
              <a:extLst>
                <a:ext uri="{FF2B5EF4-FFF2-40B4-BE49-F238E27FC236}">
                  <a16:creationId xmlns:a16="http://schemas.microsoft.com/office/drawing/2014/main" id="{E48C336D-DBA3-4935-B697-D128D3352897}"/>
                </a:ext>
              </a:extLst>
            </p:cNvPr>
            <p:cNvSpPr>
              <a:spLocks noChangeArrowheads="1"/>
            </p:cNvSpPr>
            <p:nvPr/>
          </p:nvSpPr>
          <p:spPr bwMode="auto">
            <a:xfrm rot="-4291382">
              <a:off x="1344" y="808"/>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2" name="AutoShape 1226">
              <a:extLst>
                <a:ext uri="{FF2B5EF4-FFF2-40B4-BE49-F238E27FC236}">
                  <a16:creationId xmlns:a16="http://schemas.microsoft.com/office/drawing/2014/main" id="{EEE82965-AE61-44EA-9D98-58CDC2B85510}"/>
                </a:ext>
              </a:extLst>
            </p:cNvPr>
            <p:cNvSpPr>
              <a:spLocks noChangeArrowheads="1"/>
            </p:cNvSpPr>
            <p:nvPr/>
          </p:nvSpPr>
          <p:spPr bwMode="auto">
            <a:xfrm rot="-7346619">
              <a:off x="1750" y="106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3" name="AutoShape 1227">
              <a:extLst>
                <a:ext uri="{FF2B5EF4-FFF2-40B4-BE49-F238E27FC236}">
                  <a16:creationId xmlns:a16="http://schemas.microsoft.com/office/drawing/2014/main" id="{F2DF2F83-8401-48AC-8963-04A1E295D3DC}"/>
                </a:ext>
              </a:extLst>
            </p:cNvPr>
            <p:cNvSpPr>
              <a:spLocks noChangeArrowheads="1"/>
            </p:cNvSpPr>
            <p:nvPr/>
          </p:nvSpPr>
          <p:spPr bwMode="auto">
            <a:xfrm rot="-13029508">
              <a:off x="1306" y="1362"/>
              <a:ext cx="48" cy="50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4" name="AutoShape 1228">
              <a:extLst>
                <a:ext uri="{FF2B5EF4-FFF2-40B4-BE49-F238E27FC236}">
                  <a16:creationId xmlns:a16="http://schemas.microsoft.com/office/drawing/2014/main" id="{3613EE28-EEC6-4125-9705-0E129E544AC2}"/>
                </a:ext>
              </a:extLst>
            </p:cNvPr>
            <p:cNvSpPr>
              <a:spLocks noChangeArrowheads="1"/>
            </p:cNvSpPr>
            <p:nvPr/>
          </p:nvSpPr>
          <p:spPr bwMode="auto">
            <a:xfrm>
              <a:off x="1728" y="152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5" name="AutoShape 1229">
              <a:extLst>
                <a:ext uri="{FF2B5EF4-FFF2-40B4-BE49-F238E27FC236}">
                  <a16:creationId xmlns:a16="http://schemas.microsoft.com/office/drawing/2014/main" id="{8FC79142-92DF-49B3-AAB9-A4A9C38FE5CE}"/>
                </a:ext>
              </a:extLst>
            </p:cNvPr>
            <p:cNvSpPr>
              <a:spLocks noChangeArrowheads="1"/>
            </p:cNvSpPr>
            <p:nvPr/>
          </p:nvSpPr>
          <p:spPr bwMode="auto">
            <a:xfrm>
              <a:off x="1824" y="155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6" name="AutoShape 1230">
              <a:extLst>
                <a:ext uri="{FF2B5EF4-FFF2-40B4-BE49-F238E27FC236}">
                  <a16:creationId xmlns:a16="http://schemas.microsoft.com/office/drawing/2014/main" id="{11BD59A3-0A6A-4AD9-9F3E-898A63284E73}"/>
                </a:ext>
              </a:extLst>
            </p:cNvPr>
            <p:cNvSpPr>
              <a:spLocks noChangeArrowheads="1"/>
            </p:cNvSpPr>
            <p:nvPr/>
          </p:nvSpPr>
          <p:spPr bwMode="auto">
            <a:xfrm>
              <a:off x="1920" y="158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7" name="AutoShape 1231">
              <a:extLst>
                <a:ext uri="{FF2B5EF4-FFF2-40B4-BE49-F238E27FC236}">
                  <a16:creationId xmlns:a16="http://schemas.microsoft.com/office/drawing/2014/main" id="{3104CA57-9A5E-4EF0-B5F9-1B6544CA6AF8}"/>
                </a:ext>
              </a:extLst>
            </p:cNvPr>
            <p:cNvSpPr>
              <a:spLocks noChangeArrowheads="1"/>
            </p:cNvSpPr>
            <p:nvPr/>
          </p:nvSpPr>
          <p:spPr bwMode="auto">
            <a:xfrm rot="-4291382">
              <a:off x="1344" y="904"/>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8" name="AutoShape 1232">
              <a:extLst>
                <a:ext uri="{FF2B5EF4-FFF2-40B4-BE49-F238E27FC236}">
                  <a16:creationId xmlns:a16="http://schemas.microsoft.com/office/drawing/2014/main" id="{DBFEC838-C929-4C4F-9F17-82B67BC43200}"/>
                </a:ext>
              </a:extLst>
            </p:cNvPr>
            <p:cNvSpPr>
              <a:spLocks noChangeArrowheads="1"/>
            </p:cNvSpPr>
            <p:nvPr/>
          </p:nvSpPr>
          <p:spPr bwMode="auto">
            <a:xfrm rot="-4291382">
              <a:off x="1342" y="1000"/>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59" name="AutoShape 1233">
              <a:extLst>
                <a:ext uri="{FF2B5EF4-FFF2-40B4-BE49-F238E27FC236}">
                  <a16:creationId xmlns:a16="http://schemas.microsoft.com/office/drawing/2014/main" id="{E8CE328E-7D9D-4731-9893-0A9C02FB497E}"/>
                </a:ext>
              </a:extLst>
            </p:cNvPr>
            <p:cNvSpPr>
              <a:spLocks noChangeArrowheads="1"/>
            </p:cNvSpPr>
            <p:nvPr/>
          </p:nvSpPr>
          <p:spPr bwMode="auto">
            <a:xfrm rot="-4291382">
              <a:off x="1340" y="109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0" name="AutoShape 1234">
              <a:extLst>
                <a:ext uri="{FF2B5EF4-FFF2-40B4-BE49-F238E27FC236}">
                  <a16:creationId xmlns:a16="http://schemas.microsoft.com/office/drawing/2014/main" id="{27D98BCD-CF9D-4D74-83CD-238B745BD6F7}"/>
                </a:ext>
              </a:extLst>
            </p:cNvPr>
            <p:cNvSpPr>
              <a:spLocks noChangeArrowheads="1"/>
            </p:cNvSpPr>
            <p:nvPr/>
          </p:nvSpPr>
          <p:spPr bwMode="auto">
            <a:xfrm rot="-7346619">
              <a:off x="1804" y="1146"/>
              <a:ext cx="48" cy="384"/>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1" name="AutoShape 1235">
              <a:extLst>
                <a:ext uri="{FF2B5EF4-FFF2-40B4-BE49-F238E27FC236}">
                  <a16:creationId xmlns:a16="http://schemas.microsoft.com/office/drawing/2014/main" id="{794156CF-09EE-4A8B-95F5-A3BCA82EE537}"/>
                </a:ext>
              </a:extLst>
            </p:cNvPr>
            <p:cNvSpPr>
              <a:spLocks noChangeArrowheads="1"/>
            </p:cNvSpPr>
            <p:nvPr/>
          </p:nvSpPr>
          <p:spPr bwMode="auto">
            <a:xfrm rot="-7346619">
              <a:off x="1687" y="105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2" name="AutoShape 1236">
              <a:extLst>
                <a:ext uri="{FF2B5EF4-FFF2-40B4-BE49-F238E27FC236}">
                  <a16:creationId xmlns:a16="http://schemas.microsoft.com/office/drawing/2014/main" id="{1CE7CE03-98AA-4380-88E2-342D29661F73}"/>
                </a:ext>
              </a:extLst>
            </p:cNvPr>
            <p:cNvSpPr>
              <a:spLocks noChangeArrowheads="1"/>
            </p:cNvSpPr>
            <p:nvPr/>
          </p:nvSpPr>
          <p:spPr bwMode="auto">
            <a:xfrm rot="-7346619">
              <a:off x="1866" y="1296"/>
              <a:ext cx="48" cy="240"/>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3" name="AutoShape 1237">
              <a:extLst>
                <a:ext uri="{FF2B5EF4-FFF2-40B4-BE49-F238E27FC236}">
                  <a16:creationId xmlns:a16="http://schemas.microsoft.com/office/drawing/2014/main" id="{F4F92023-67B7-4534-AA68-9D5EA10E6FC7}"/>
                </a:ext>
              </a:extLst>
            </p:cNvPr>
            <p:cNvSpPr>
              <a:spLocks noChangeArrowheads="1"/>
            </p:cNvSpPr>
            <p:nvPr/>
          </p:nvSpPr>
          <p:spPr bwMode="auto">
            <a:xfrm rot="-7346619">
              <a:off x="1631" y="1052"/>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4" name="AutoShape 1238">
              <a:extLst>
                <a:ext uri="{FF2B5EF4-FFF2-40B4-BE49-F238E27FC236}">
                  <a16:creationId xmlns:a16="http://schemas.microsoft.com/office/drawing/2014/main" id="{7027CA7E-058E-4DDF-B65D-DB606B3E1F4D}"/>
                </a:ext>
              </a:extLst>
            </p:cNvPr>
            <p:cNvSpPr>
              <a:spLocks noChangeArrowheads="1"/>
            </p:cNvSpPr>
            <p:nvPr/>
          </p:nvSpPr>
          <p:spPr bwMode="auto">
            <a:xfrm rot="-7346619">
              <a:off x="1926" y="1446"/>
              <a:ext cx="48" cy="9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5" name="AutoShape 1239">
              <a:extLst>
                <a:ext uri="{FF2B5EF4-FFF2-40B4-BE49-F238E27FC236}">
                  <a16:creationId xmlns:a16="http://schemas.microsoft.com/office/drawing/2014/main" id="{F42DB1CD-ECC0-4767-8746-4099F698FA01}"/>
                </a:ext>
              </a:extLst>
            </p:cNvPr>
            <p:cNvSpPr>
              <a:spLocks noChangeArrowheads="1"/>
            </p:cNvSpPr>
            <p:nvPr/>
          </p:nvSpPr>
          <p:spPr bwMode="auto">
            <a:xfrm rot="-13029508">
              <a:off x="1364" y="1296"/>
              <a:ext cx="48" cy="52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6" name="AutoShape 1240">
              <a:extLst>
                <a:ext uri="{FF2B5EF4-FFF2-40B4-BE49-F238E27FC236}">
                  <a16:creationId xmlns:a16="http://schemas.microsoft.com/office/drawing/2014/main" id="{8B72BDB4-EA37-42FF-A20B-19C154BAB0A5}"/>
                </a:ext>
              </a:extLst>
            </p:cNvPr>
            <p:cNvSpPr>
              <a:spLocks noChangeArrowheads="1"/>
            </p:cNvSpPr>
            <p:nvPr/>
          </p:nvSpPr>
          <p:spPr bwMode="auto">
            <a:xfrm rot="-13029508">
              <a:off x="1434" y="1353"/>
              <a:ext cx="48" cy="336"/>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7" name="AutoShape 1241">
              <a:extLst>
                <a:ext uri="{FF2B5EF4-FFF2-40B4-BE49-F238E27FC236}">
                  <a16:creationId xmlns:a16="http://schemas.microsoft.com/office/drawing/2014/main" id="{0ED1205C-0799-4C7D-A7F9-51550F313E51}"/>
                </a:ext>
              </a:extLst>
            </p:cNvPr>
            <p:cNvSpPr>
              <a:spLocks noChangeArrowheads="1"/>
            </p:cNvSpPr>
            <p:nvPr/>
          </p:nvSpPr>
          <p:spPr bwMode="auto">
            <a:xfrm rot="-13029508">
              <a:off x="1233" y="1510"/>
              <a:ext cx="48" cy="28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8" name="AutoShape 1242">
              <a:extLst>
                <a:ext uri="{FF2B5EF4-FFF2-40B4-BE49-F238E27FC236}">
                  <a16:creationId xmlns:a16="http://schemas.microsoft.com/office/drawing/2014/main" id="{BE42E0F6-DF9C-40DA-A1C6-FDEDA0776C57}"/>
                </a:ext>
              </a:extLst>
            </p:cNvPr>
            <p:cNvSpPr>
              <a:spLocks noChangeArrowheads="1"/>
            </p:cNvSpPr>
            <p:nvPr/>
          </p:nvSpPr>
          <p:spPr bwMode="auto">
            <a:xfrm rot="-13029508">
              <a:off x="1498" y="1410"/>
              <a:ext cx="48" cy="137"/>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69" name="AutoShape 1243">
              <a:extLst>
                <a:ext uri="{FF2B5EF4-FFF2-40B4-BE49-F238E27FC236}">
                  <a16:creationId xmlns:a16="http://schemas.microsoft.com/office/drawing/2014/main" id="{BA43ECE5-EE80-4C9F-9511-FFFE818F7152}"/>
                </a:ext>
              </a:extLst>
            </p:cNvPr>
            <p:cNvSpPr>
              <a:spLocks noChangeArrowheads="1"/>
            </p:cNvSpPr>
            <p:nvPr/>
          </p:nvSpPr>
          <p:spPr bwMode="auto">
            <a:xfrm rot="-13029508">
              <a:off x="1171" y="1656"/>
              <a:ext cx="48" cy="78"/>
            </a:xfrm>
            <a:prstGeom prst="roundRect">
              <a:avLst>
                <a:gd name="adj" fmla="val 16667"/>
              </a:avLst>
            </a:prstGeom>
            <a:solidFill>
              <a:srgbClr val="808080">
                <a:alpha val="50000"/>
              </a:srgbClr>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0" name="AutoShape 1244">
              <a:extLst>
                <a:ext uri="{FF2B5EF4-FFF2-40B4-BE49-F238E27FC236}">
                  <a16:creationId xmlns:a16="http://schemas.microsoft.com/office/drawing/2014/main" id="{FC0756D4-BB55-4AD5-8DA8-7E46E973DA87}"/>
                </a:ext>
              </a:extLst>
            </p:cNvPr>
            <p:cNvSpPr>
              <a:spLocks noChangeArrowheads="1"/>
            </p:cNvSpPr>
            <p:nvPr/>
          </p:nvSpPr>
          <p:spPr bwMode="auto">
            <a:xfrm rot="-5400000">
              <a:off x="1512" y="1080"/>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1" name="AutoShape 1245">
              <a:extLst>
                <a:ext uri="{FF2B5EF4-FFF2-40B4-BE49-F238E27FC236}">
                  <a16:creationId xmlns:a16="http://schemas.microsoft.com/office/drawing/2014/main" id="{CC77AB07-3D60-4C4E-A5BC-B2E85ED95ABA}"/>
                </a:ext>
              </a:extLst>
            </p:cNvPr>
            <p:cNvSpPr>
              <a:spLocks noChangeArrowheads="1"/>
            </p:cNvSpPr>
            <p:nvPr/>
          </p:nvSpPr>
          <p:spPr bwMode="auto">
            <a:xfrm rot="-5400000">
              <a:off x="1080" y="1368"/>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2" name="AutoShape 1246">
              <a:extLst>
                <a:ext uri="{FF2B5EF4-FFF2-40B4-BE49-F238E27FC236}">
                  <a16:creationId xmlns:a16="http://schemas.microsoft.com/office/drawing/2014/main" id="{1B625B69-F056-48FC-9A36-37B07E5BA97C}"/>
                </a:ext>
              </a:extLst>
            </p:cNvPr>
            <p:cNvSpPr>
              <a:spLocks noChangeArrowheads="1"/>
            </p:cNvSpPr>
            <p:nvPr/>
          </p:nvSpPr>
          <p:spPr bwMode="auto">
            <a:xfrm rot="-5400000">
              <a:off x="1512" y="1512"/>
              <a:ext cx="576" cy="432"/>
            </a:xfrm>
            <a:prstGeom prst="parallelogram">
              <a:avLst>
                <a:gd name="adj" fmla="val 33333"/>
              </a:avLst>
            </a:prstGeom>
            <a:noFill/>
            <a:ln w="19050" algn="ctr">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sp>
        <p:nvSpPr>
          <p:cNvPr id="173" name="Line 1294">
            <a:extLst>
              <a:ext uri="{FF2B5EF4-FFF2-40B4-BE49-F238E27FC236}">
                <a16:creationId xmlns:a16="http://schemas.microsoft.com/office/drawing/2014/main" id="{7151CBE5-4181-47B3-BAC4-0759FB6EBE53}"/>
              </a:ext>
            </a:extLst>
          </p:cNvPr>
          <p:cNvSpPr>
            <a:spLocks noChangeShapeType="1"/>
          </p:cNvSpPr>
          <p:nvPr/>
        </p:nvSpPr>
        <p:spPr bwMode="auto">
          <a:xfrm flipV="1">
            <a:off x="3344788" y="36698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4" name="Line 1295">
            <a:extLst>
              <a:ext uri="{FF2B5EF4-FFF2-40B4-BE49-F238E27FC236}">
                <a16:creationId xmlns:a16="http://schemas.microsoft.com/office/drawing/2014/main" id="{1CA839D0-9B59-4538-BC86-6E17ABC23EE9}"/>
              </a:ext>
            </a:extLst>
          </p:cNvPr>
          <p:cNvSpPr>
            <a:spLocks noChangeShapeType="1"/>
          </p:cNvSpPr>
          <p:nvPr/>
        </p:nvSpPr>
        <p:spPr bwMode="auto">
          <a:xfrm flipV="1">
            <a:off x="1973188" y="32126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5" name="Line 1296">
            <a:extLst>
              <a:ext uri="{FF2B5EF4-FFF2-40B4-BE49-F238E27FC236}">
                <a16:creationId xmlns:a16="http://schemas.microsoft.com/office/drawing/2014/main" id="{8102550F-E361-4988-958B-A6C7FD0D3A89}"/>
              </a:ext>
            </a:extLst>
          </p:cNvPr>
          <p:cNvSpPr>
            <a:spLocks noChangeShapeType="1"/>
          </p:cNvSpPr>
          <p:nvPr/>
        </p:nvSpPr>
        <p:spPr bwMode="auto">
          <a:xfrm flipV="1">
            <a:off x="1973188" y="18410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6" name="Line 1297">
            <a:extLst>
              <a:ext uri="{FF2B5EF4-FFF2-40B4-BE49-F238E27FC236}">
                <a16:creationId xmlns:a16="http://schemas.microsoft.com/office/drawing/2014/main" id="{9707E8C2-2CBD-4DA5-8933-A1B6DC901446}"/>
              </a:ext>
            </a:extLst>
          </p:cNvPr>
          <p:cNvSpPr>
            <a:spLocks noChangeShapeType="1"/>
          </p:cNvSpPr>
          <p:nvPr/>
        </p:nvSpPr>
        <p:spPr bwMode="auto">
          <a:xfrm flipV="1">
            <a:off x="3344788" y="2298229"/>
            <a:ext cx="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177" name="Line 1298">
            <a:extLst>
              <a:ext uri="{FF2B5EF4-FFF2-40B4-BE49-F238E27FC236}">
                <a16:creationId xmlns:a16="http://schemas.microsoft.com/office/drawing/2014/main" id="{8B8B8E50-B7D6-410D-9300-831480F0ADAB}"/>
              </a:ext>
            </a:extLst>
          </p:cNvPr>
          <p:cNvSpPr>
            <a:spLocks noChangeShapeType="1"/>
          </p:cNvSpPr>
          <p:nvPr/>
        </p:nvSpPr>
        <p:spPr bwMode="auto">
          <a:xfrm flipH="1" flipV="1">
            <a:off x="1020688" y="11171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8" name="Line 1299">
            <a:extLst>
              <a:ext uri="{FF2B5EF4-FFF2-40B4-BE49-F238E27FC236}">
                <a16:creationId xmlns:a16="http://schemas.microsoft.com/office/drawing/2014/main" id="{1623868C-6263-43E9-A660-5AEE80A32C8B}"/>
              </a:ext>
            </a:extLst>
          </p:cNvPr>
          <p:cNvSpPr>
            <a:spLocks noChangeShapeType="1"/>
          </p:cNvSpPr>
          <p:nvPr/>
        </p:nvSpPr>
        <p:spPr bwMode="auto">
          <a:xfrm flipH="1" flipV="1">
            <a:off x="1020688" y="24887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79" name="Line 1300">
            <a:extLst>
              <a:ext uri="{FF2B5EF4-FFF2-40B4-BE49-F238E27FC236}">
                <a16:creationId xmlns:a16="http://schemas.microsoft.com/office/drawing/2014/main" id="{1E5F1425-B9B3-40C5-8A02-1BC2BFA3465B}"/>
              </a:ext>
            </a:extLst>
          </p:cNvPr>
          <p:cNvSpPr>
            <a:spLocks noChangeShapeType="1"/>
          </p:cNvSpPr>
          <p:nvPr/>
        </p:nvSpPr>
        <p:spPr bwMode="auto">
          <a:xfrm flipH="1" flipV="1">
            <a:off x="2392288" y="29459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0" name="Line 1301">
            <a:extLst>
              <a:ext uri="{FF2B5EF4-FFF2-40B4-BE49-F238E27FC236}">
                <a16:creationId xmlns:a16="http://schemas.microsoft.com/office/drawing/2014/main" id="{FC1F9DD6-FD68-46F2-9EC4-CC4CF169A4C0}"/>
              </a:ext>
            </a:extLst>
          </p:cNvPr>
          <p:cNvSpPr>
            <a:spLocks noChangeShapeType="1"/>
          </p:cNvSpPr>
          <p:nvPr/>
        </p:nvSpPr>
        <p:spPr bwMode="auto">
          <a:xfrm flipH="1" flipV="1">
            <a:off x="2392288" y="1574329"/>
            <a:ext cx="533400" cy="1809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1" name="Line 1302">
            <a:extLst>
              <a:ext uri="{FF2B5EF4-FFF2-40B4-BE49-F238E27FC236}">
                <a16:creationId xmlns:a16="http://schemas.microsoft.com/office/drawing/2014/main" id="{E1894C14-819A-49B2-B11D-7F41498BF6C6}"/>
              </a:ext>
            </a:extLst>
          </p:cNvPr>
          <p:cNvSpPr>
            <a:spLocks noChangeShapeType="1"/>
          </p:cNvSpPr>
          <p:nvPr/>
        </p:nvSpPr>
        <p:spPr bwMode="auto">
          <a:xfrm flipV="1">
            <a:off x="1706488" y="12981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2" name="Line 1303">
            <a:extLst>
              <a:ext uri="{FF2B5EF4-FFF2-40B4-BE49-F238E27FC236}">
                <a16:creationId xmlns:a16="http://schemas.microsoft.com/office/drawing/2014/main" id="{0AE4B3CE-093E-4486-B1DA-F10747607FBF}"/>
              </a:ext>
            </a:extLst>
          </p:cNvPr>
          <p:cNvSpPr>
            <a:spLocks noChangeShapeType="1"/>
          </p:cNvSpPr>
          <p:nvPr/>
        </p:nvSpPr>
        <p:spPr bwMode="auto">
          <a:xfrm flipV="1">
            <a:off x="3078088" y="17553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3" name="Line 1304">
            <a:extLst>
              <a:ext uri="{FF2B5EF4-FFF2-40B4-BE49-F238E27FC236}">
                <a16:creationId xmlns:a16="http://schemas.microsoft.com/office/drawing/2014/main" id="{D2F68E60-6AE6-48AF-83D7-4F5D3B952E65}"/>
              </a:ext>
            </a:extLst>
          </p:cNvPr>
          <p:cNvSpPr>
            <a:spLocks noChangeShapeType="1"/>
          </p:cNvSpPr>
          <p:nvPr/>
        </p:nvSpPr>
        <p:spPr bwMode="auto">
          <a:xfrm flipV="1">
            <a:off x="3078088" y="31269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4" name="Line 1305">
            <a:extLst>
              <a:ext uri="{FF2B5EF4-FFF2-40B4-BE49-F238E27FC236}">
                <a16:creationId xmlns:a16="http://schemas.microsoft.com/office/drawing/2014/main" id="{7F8F8D95-4371-4691-A7BC-EE9DE7F29E3D}"/>
              </a:ext>
            </a:extLst>
          </p:cNvPr>
          <p:cNvSpPr>
            <a:spLocks noChangeShapeType="1"/>
          </p:cNvSpPr>
          <p:nvPr/>
        </p:nvSpPr>
        <p:spPr bwMode="auto">
          <a:xfrm flipV="1">
            <a:off x="1706488" y="2669704"/>
            <a:ext cx="53340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5" name="Line 1306">
            <a:extLst>
              <a:ext uri="{FF2B5EF4-FFF2-40B4-BE49-F238E27FC236}">
                <a16:creationId xmlns:a16="http://schemas.microsoft.com/office/drawing/2014/main" id="{81533796-06F7-4D50-8D0A-7E5C3CD75142}"/>
              </a:ext>
            </a:extLst>
          </p:cNvPr>
          <p:cNvSpPr>
            <a:spLocks noChangeShapeType="1"/>
          </p:cNvSpPr>
          <p:nvPr/>
        </p:nvSpPr>
        <p:spPr bwMode="auto">
          <a:xfrm>
            <a:off x="1030213" y="15933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6" name="Line 1308">
            <a:extLst>
              <a:ext uri="{FF2B5EF4-FFF2-40B4-BE49-F238E27FC236}">
                <a16:creationId xmlns:a16="http://schemas.microsoft.com/office/drawing/2014/main" id="{BFE196E3-AA35-4D5B-B531-9927D59BC317}"/>
              </a:ext>
            </a:extLst>
          </p:cNvPr>
          <p:cNvSpPr>
            <a:spLocks noChangeShapeType="1"/>
          </p:cNvSpPr>
          <p:nvPr/>
        </p:nvSpPr>
        <p:spPr bwMode="auto">
          <a:xfrm>
            <a:off x="1030213" y="29649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7" name="Line 1309">
            <a:extLst>
              <a:ext uri="{FF2B5EF4-FFF2-40B4-BE49-F238E27FC236}">
                <a16:creationId xmlns:a16="http://schemas.microsoft.com/office/drawing/2014/main" id="{1ACC66DD-EFF4-4B34-82A2-5D48DBF71F5A}"/>
              </a:ext>
            </a:extLst>
          </p:cNvPr>
          <p:cNvSpPr>
            <a:spLocks noChangeShapeType="1"/>
          </p:cNvSpPr>
          <p:nvPr/>
        </p:nvSpPr>
        <p:spPr bwMode="auto">
          <a:xfrm>
            <a:off x="2401813" y="34221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8" name="Line 1310">
            <a:extLst>
              <a:ext uri="{FF2B5EF4-FFF2-40B4-BE49-F238E27FC236}">
                <a16:creationId xmlns:a16="http://schemas.microsoft.com/office/drawing/2014/main" id="{F61853F6-27A6-4505-9BAB-6FEF8F01BD0A}"/>
              </a:ext>
            </a:extLst>
          </p:cNvPr>
          <p:cNvSpPr>
            <a:spLocks noChangeShapeType="1"/>
          </p:cNvSpPr>
          <p:nvPr/>
        </p:nvSpPr>
        <p:spPr bwMode="auto">
          <a:xfrm>
            <a:off x="2401813" y="2050579"/>
            <a:ext cx="457200" cy="609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189" name="テキスト ボックス 188">
            <a:extLst>
              <a:ext uri="{FF2B5EF4-FFF2-40B4-BE49-F238E27FC236}">
                <a16:creationId xmlns:a16="http://schemas.microsoft.com/office/drawing/2014/main" id="{45B41666-7C50-47BE-B1A6-255C739F0813}"/>
              </a:ext>
            </a:extLst>
          </p:cNvPr>
          <p:cNvSpPr txBox="1"/>
          <p:nvPr/>
        </p:nvSpPr>
        <p:spPr>
          <a:xfrm>
            <a:off x="1763688" y="4581128"/>
            <a:ext cx="1107996" cy="369332"/>
          </a:xfrm>
          <a:prstGeom prst="rect">
            <a:avLst/>
          </a:prstGeom>
          <a:noFill/>
        </p:spPr>
        <p:txBody>
          <a:bodyPr wrap="none" rtlCol="0">
            <a:spAutoFit/>
          </a:bodyPr>
          <a:lstStyle/>
          <a:p>
            <a:r>
              <a:rPr kumimoji="1" lang="ja-JP" altLang="en-US" dirty="0"/>
              <a:t>偏光素子</a:t>
            </a:r>
          </a:p>
        </p:txBody>
      </p:sp>
      <p:sp>
        <p:nvSpPr>
          <p:cNvPr id="190" name="テキスト ボックス 189">
            <a:extLst>
              <a:ext uri="{FF2B5EF4-FFF2-40B4-BE49-F238E27FC236}">
                <a16:creationId xmlns:a16="http://schemas.microsoft.com/office/drawing/2014/main" id="{5A952926-5192-4583-B3A9-2544E5CBD303}"/>
              </a:ext>
            </a:extLst>
          </p:cNvPr>
          <p:cNvSpPr txBox="1"/>
          <p:nvPr/>
        </p:nvSpPr>
        <p:spPr>
          <a:xfrm>
            <a:off x="3419872" y="4581128"/>
            <a:ext cx="1107996" cy="369332"/>
          </a:xfrm>
          <a:prstGeom prst="rect">
            <a:avLst/>
          </a:prstGeom>
          <a:noFill/>
        </p:spPr>
        <p:txBody>
          <a:bodyPr wrap="none" rtlCol="0">
            <a:spAutoFit/>
          </a:bodyPr>
          <a:lstStyle/>
          <a:p>
            <a:r>
              <a:rPr kumimoji="1" lang="ja-JP" altLang="en-US" dirty="0"/>
              <a:t>撮像素子</a:t>
            </a:r>
          </a:p>
        </p:txBody>
      </p:sp>
    </p:spTree>
    <p:extLst>
      <p:ext uri="{BB962C8B-B14F-4D97-AF65-F5344CB8AC3E}">
        <p14:creationId xmlns:p14="http://schemas.microsoft.com/office/powerpoint/2010/main" val="285986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lang="ja-JP" altLang="en-US"/>
              <a:t>反射成分の分離</a:t>
            </a:r>
            <a:endParaRPr kumimoji="1" lang="ja-JP" altLang="en-US" dirty="0"/>
          </a:p>
        </p:txBody>
      </p:sp>
      <p:sp>
        <p:nvSpPr>
          <p:cNvPr id="5" name="サブタイトル 4"/>
          <p:cNvSpPr>
            <a:spLocks noGrp="1"/>
          </p:cNvSpPr>
          <p:nvPr>
            <p:ph type="subTitle" sz="quarter" idx="1"/>
          </p:nvPr>
        </p:nvSpPr>
        <p:spPr/>
        <p:txBody>
          <a:bodyPr>
            <a:normAutofit fontScale="92500" lnSpcReduction="10000"/>
          </a:bodyPr>
          <a:lstStyle/>
          <a:p>
            <a:pPr algn="l"/>
            <a:r>
              <a:rPr lang="en-US" altLang="ja-JP" dirty="0"/>
              <a:t>[Miyazaki, Shibata, </a:t>
            </a:r>
            <a:r>
              <a:rPr lang="en-US" altLang="ja-JP" dirty="0" err="1"/>
              <a:t>Ikeuchi</a:t>
            </a:r>
            <a:r>
              <a:rPr lang="en-US" altLang="ja-JP" dirty="0"/>
              <a:t>, 2010]</a:t>
            </a:r>
          </a:p>
          <a:p>
            <a:pPr algn="l"/>
            <a:r>
              <a:rPr lang="en-US" altLang="ja-JP" dirty="0"/>
              <a:t>[</a:t>
            </a:r>
            <a:r>
              <a:rPr lang="en-US" altLang="ja-JP" dirty="0" err="1"/>
              <a:t>Debevec</a:t>
            </a:r>
            <a:r>
              <a:rPr lang="en-US" altLang="ja-JP" dirty="0"/>
              <a:t>, Hawkins, </a:t>
            </a:r>
            <a:r>
              <a:rPr lang="en-US" altLang="ja-JP" dirty="0" err="1"/>
              <a:t>Tchou</a:t>
            </a:r>
            <a:r>
              <a:rPr lang="en-US" altLang="ja-JP" dirty="0"/>
              <a:t>, Duiker, </a:t>
            </a:r>
            <a:r>
              <a:rPr lang="en-US" altLang="ja-JP" dirty="0" err="1"/>
              <a:t>Sarokin</a:t>
            </a:r>
            <a:r>
              <a:rPr lang="en-US" altLang="ja-JP" dirty="0"/>
              <a:t>, 2000]</a:t>
            </a:r>
          </a:p>
          <a:p>
            <a:pPr algn="l"/>
            <a:r>
              <a:rPr lang="en-US" altLang="ja-JP" dirty="0"/>
              <a:t>[Muller, 1996]</a:t>
            </a:r>
          </a:p>
        </p:txBody>
      </p:sp>
    </p:spTree>
    <p:extLst>
      <p:ext uri="{BB962C8B-B14F-4D97-AF65-F5344CB8AC3E}">
        <p14:creationId xmlns:p14="http://schemas.microsoft.com/office/powerpoint/2010/main" val="175927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二色性反射モデル</a:t>
            </a:r>
          </a:p>
        </p:txBody>
      </p:sp>
      <p:graphicFrame>
        <p:nvGraphicFramePr>
          <p:cNvPr id="4" name="Object 4"/>
          <p:cNvGraphicFramePr>
            <a:graphicFrameLocks noChangeAspect="1"/>
          </p:cNvGraphicFramePr>
          <p:nvPr/>
        </p:nvGraphicFramePr>
        <p:xfrm>
          <a:off x="876498" y="1622971"/>
          <a:ext cx="1514475" cy="1828800"/>
        </p:xfrm>
        <a:graphic>
          <a:graphicData uri="http://schemas.openxmlformats.org/presentationml/2006/ole">
            <mc:AlternateContent xmlns:mc="http://schemas.openxmlformats.org/markup-compatibility/2006">
              <mc:Choice xmlns:v="urn:schemas-microsoft-com:vml" Requires="v">
                <p:oleObj spid="_x0000_s32237" name="Photo Editor Photo" r:id="rId3" imgW="4944165" imgH="5971429" progId="">
                  <p:embed/>
                </p:oleObj>
              </mc:Choice>
              <mc:Fallback>
                <p:oleObj name="Photo Editor Photo" r:id="rId3" imgW="4944165" imgH="59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98" y="1622971"/>
                        <a:ext cx="15144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5"/>
          <p:cNvSpPr>
            <a:spLocks noChangeShapeType="1"/>
          </p:cNvSpPr>
          <p:nvPr/>
        </p:nvSpPr>
        <p:spPr bwMode="auto">
          <a:xfrm flipH="1">
            <a:off x="1746448" y="1110208"/>
            <a:ext cx="0" cy="1447800"/>
          </a:xfrm>
          <a:prstGeom prst="line">
            <a:avLst/>
          </a:prstGeom>
          <a:noFill/>
          <a:ln w="38100">
            <a:solidFill>
              <a:srgbClr val="003366"/>
            </a:solidFill>
            <a:miter lim="800000"/>
            <a:headEnd/>
            <a:tailEnd type="triangle" w="med" len="med"/>
          </a:ln>
          <a:effectLst/>
        </p:spPr>
        <p:txBody>
          <a:bodyPr wrap="none"/>
          <a:lstStyle/>
          <a:p>
            <a:endParaRPr lang="ja-JP" altLang="en-US"/>
          </a:p>
        </p:txBody>
      </p:sp>
      <p:sp>
        <p:nvSpPr>
          <p:cNvPr id="6" name="Line 7"/>
          <p:cNvSpPr>
            <a:spLocks noChangeShapeType="1"/>
          </p:cNvSpPr>
          <p:nvPr/>
        </p:nvSpPr>
        <p:spPr bwMode="auto">
          <a:xfrm flipV="1">
            <a:off x="1213048" y="2862808"/>
            <a:ext cx="0" cy="1143000"/>
          </a:xfrm>
          <a:prstGeom prst="line">
            <a:avLst/>
          </a:prstGeom>
          <a:noFill/>
          <a:ln w="38100">
            <a:solidFill>
              <a:srgbClr val="003366"/>
            </a:solidFill>
            <a:miter lim="800000"/>
            <a:headEnd/>
            <a:tailEnd type="triangle" w="med" len="med"/>
          </a:ln>
          <a:effectLst/>
        </p:spPr>
        <p:txBody>
          <a:bodyPr wrap="none"/>
          <a:lstStyle/>
          <a:p>
            <a:endParaRPr lang="ja-JP" altLang="en-US"/>
          </a:p>
        </p:txBody>
      </p:sp>
      <p:sp>
        <p:nvSpPr>
          <p:cNvPr id="7" name="Freeform 13"/>
          <p:cNvSpPr>
            <a:spLocks/>
          </p:cNvSpPr>
          <p:nvPr/>
        </p:nvSpPr>
        <p:spPr bwMode="auto">
          <a:xfrm>
            <a:off x="4213423" y="2329408"/>
            <a:ext cx="3505200" cy="381000"/>
          </a:xfrm>
          <a:custGeom>
            <a:avLst/>
            <a:gdLst/>
            <a:ahLst/>
            <a:cxnLst>
              <a:cxn ang="0">
                <a:pos x="0" y="192"/>
              </a:cxn>
              <a:cxn ang="0">
                <a:pos x="432" y="96"/>
              </a:cxn>
              <a:cxn ang="0">
                <a:pos x="768" y="96"/>
              </a:cxn>
              <a:cxn ang="0">
                <a:pos x="1056" y="192"/>
              </a:cxn>
              <a:cxn ang="0">
                <a:pos x="1296" y="48"/>
              </a:cxn>
              <a:cxn ang="0">
                <a:pos x="1584" y="48"/>
              </a:cxn>
              <a:cxn ang="0">
                <a:pos x="1872" y="0"/>
              </a:cxn>
              <a:cxn ang="0">
                <a:pos x="2016" y="144"/>
              </a:cxn>
              <a:cxn ang="0">
                <a:pos x="2304" y="240"/>
              </a:cxn>
              <a:cxn ang="0">
                <a:pos x="2640" y="240"/>
              </a:cxn>
              <a:cxn ang="0">
                <a:pos x="2832" y="144"/>
              </a:cxn>
              <a:cxn ang="0">
                <a:pos x="3024" y="144"/>
              </a:cxn>
            </a:cxnLst>
            <a:rect l="0" t="0" r="r" b="b"/>
            <a:pathLst>
              <a:path w="3024" h="240">
                <a:moveTo>
                  <a:pt x="0" y="192"/>
                </a:moveTo>
                <a:lnTo>
                  <a:pt x="432" y="96"/>
                </a:lnTo>
                <a:lnTo>
                  <a:pt x="768" y="96"/>
                </a:lnTo>
                <a:lnTo>
                  <a:pt x="1056" y="192"/>
                </a:lnTo>
                <a:lnTo>
                  <a:pt x="1296" y="48"/>
                </a:lnTo>
                <a:lnTo>
                  <a:pt x="1584" y="48"/>
                </a:lnTo>
                <a:lnTo>
                  <a:pt x="1872" y="0"/>
                </a:lnTo>
                <a:lnTo>
                  <a:pt x="2016" y="144"/>
                </a:lnTo>
                <a:lnTo>
                  <a:pt x="2304" y="240"/>
                </a:lnTo>
                <a:lnTo>
                  <a:pt x="2640" y="240"/>
                </a:lnTo>
                <a:lnTo>
                  <a:pt x="2832" y="144"/>
                </a:lnTo>
                <a:lnTo>
                  <a:pt x="3024" y="144"/>
                </a:lnTo>
              </a:path>
            </a:pathLst>
          </a:custGeom>
          <a:noFill/>
          <a:ln w="38100" cap="flat" cmpd="sng">
            <a:solidFill>
              <a:schemeClr val="tx1"/>
            </a:solidFill>
            <a:prstDash val="solid"/>
            <a:miter lim="800000"/>
            <a:headEnd type="none" w="med" len="med"/>
            <a:tailEnd type="none" w="med" len="med"/>
          </a:ln>
          <a:effectLst/>
        </p:spPr>
        <p:txBody>
          <a:bodyPr wrap="none"/>
          <a:lstStyle/>
          <a:p>
            <a:endParaRPr lang="ja-JP" altLang="en-US"/>
          </a:p>
        </p:txBody>
      </p:sp>
      <p:sp>
        <p:nvSpPr>
          <p:cNvPr id="8" name="Line 14"/>
          <p:cNvSpPr>
            <a:spLocks noChangeShapeType="1"/>
          </p:cNvSpPr>
          <p:nvPr/>
        </p:nvSpPr>
        <p:spPr bwMode="auto">
          <a:xfrm>
            <a:off x="4061023" y="1491208"/>
            <a:ext cx="838200" cy="914400"/>
          </a:xfrm>
          <a:prstGeom prst="line">
            <a:avLst/>
          </a:prstGeom>
          <a:noFill/>
          <a:ln w="38100">
            <a:solidFill>
              <a:srgbClr val="FF6600"/>
            </a:solidFill>
            <a:miter lim="800000"/>
            <a:headEnd/>
            <a:tailEnd type="triangle" w="med" len="med"/>
          </a:ln>
          <a:effectLst/>
        </p:spPr>
        <p:txBody>
          <a:bodyPr wrap="none"/>
          <a:lstStyle/>
          <a:p>
            <a:endParaRPr lang="ja-JP" altLang="en-US"/>
          </a:p>
        </p:txBody>
      </p:sp>
      <p:sp>
        <p:nvSpPr>
          <p:cNvPr id="9" name="Line 15"/>
          <p:cNvSpPr>
            <a:spLocks noChangeShapeType="1"/>
          </p:cNvSpPr>
          <p:nvPr/>
        </p:nvSpPr>
        <p:spPr bwMode="auto">
          <a:xfrm flipV="1">
            <a:off x="5051623" y="1567408"/>
            <a:ext cx="838200" cy="838200"/>
          </a:xfrm>
          <a:prstGeom prst="line">
            <a:avLst/>
          </a:prstGeom>
          <a:noFill/>
          <a:ln w="38100">
            <a:solidFill>
              <a:srgbClr val="FF6600"/>
            </a:solidFill>
            <a:miter lim="800000"/>
            <a:headEnd/>
            <a:tailEnd type="triangle" w="med" len="med"/>
          </a:ln>
          <a:effectLst/>
        </p:spPr>
        <p:txBody>
          <a:bodyPr wrap="none"/>
          <a:lstStyle/>
          <a:p>
            <a:endParaRPr lang="ja-JP" altLang="en-US"/>
          </a:p>
        </p:txBody>
      </p:sp>
      <p:sp>
        <p:nvSpPr>
          <p:cNvPr id="10" name="Line 16"/>
          <p:cNvSpPr>
            <a:spLocks noChangeShapeType="1"/>
          </p:cNvSpPr>
          <p:nvPr/>
        </p:nvSpPr>
        <p:spPr bwMode="auto">
          <a:xfrm flipV="1">
            <a:off x="7109023" y="1796008"/>
            <a:ext cx="838200" cy="838200"/>
          </a:xfrm>
          <a:prstGeom prst="line">
            <a:avLst/>
          </a:prstGeom>
          <a:noFill/>
          <a:ln w="38100">
            <a:solidFill>
              <a:srgbClr val="FF0000"/>
            </a:solidFill>
            <a:miter lim="800000"/>
            <a:headEnd/>
            <a:tailEnd type="triangle" w="med" len="med"/>
          </a:ln>
          <a:effectLst/>
        </p:spPr>
        <p:txBody>
          <a:bodyPr wrap="none"/>
          <a:lstStyle/>
          <a:p>
            <a:endParaRPr lang="ja-JP" altLang="en-US"/>
          </a:p>
        </p:txBody>
      </p:sp>
      <p:sp>
        <p:nvSpPr>
          <p:cNvPr id="11" name="Freeform 17"/>
          <p:cNvSpPr>
            <a:spLocks/>
          </p:cNvSpPr>
          <p:nvPr/>
        </p:nvSpPr>
        <p:spPr bwMode="auto">
          <a:xfrm>
            <a:off x="4915098" y="3320008"/>
            <a:ext cx="228600" cy="152400"/>
          </a:xfrm>
          <a:custGeom>
            <a:avLst/>
            <a:gdLst/>
            <a:ahLst/>
            <a:cxnLst>
              <a:cxn ang="0">
                <a:pos x="96" y="0"/>
              </a:cxn>
              <a:cxn ang="0">
                <a:pos x="0" y="48"/>
              </a:cxn>
              <a:cxn ang="0">
                <a:pos x="96" y="192"/>
              </a:cxn>
              <a:cxn ang="0">
                <a:pos x="240" y="96"/>
              </a:cxn>
              <a:cxn ang="0">
                <a:pos x="192" y="0"/>
              </a:cxn>
              <a:cxn ang="0">
                <a:pos x="96" y="0"/>
              </a:cxn>
            </a:cxnLst>
            <a:rect l="0" t="0" r="r" b="b"/>
            <a:pathLst>
              <a:path w="240" h="192">
                <a:moveTo>
                  <a:pt x="96" y="0"/>
                </a:moveTo>
                <a:lnTo>
                  <a:pt x="0" y="48"/>
                </a:lnTo>
                <a:lnTo>
                  <a:pt x="96" y="192"/>
                </a:lnTo>
                <a:lnTo>
                  <a:pt x="240" y="96"/>
                </a:lnTo>
                <a:lnTo>
                  <a:pt x="192" y="0"/>
                </a:lnTo>
                <a:lnTo>
                  <a:pt x="96"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2" name="Freeform 18"/>
          <p:cNvSpPr>
            <a:spLocks/>
          </p:cNvSpPr>
          <p:nvPr/>
        </p:nvSpPr>
        <p:spPr bwMode="auto">
          <a:xfrm>
            <a:off x="5372298" y="3472408"/>
            <a:ext cx="228600" cy="228600"/>
          </a:xfrm>
          <a:custGeom>
            <a:avLst/>
            <a:gdLst/>
            <a:ahLst/>
            <a:cxnLst>
              <a:cxn ang="0">
                <a:pos x="144" y="48"/>
              </a:cxn>
              <a:cxn ang="0">
                <a:pos x="0" y="240"/>
              </a:cxn>
              <a:cxn ang="0">
                <a:pos x="288" y="384"/>
              </a:cxn>
              <a:cxn ang="0">
                <a:pos x="528" y="192"/>
              </a:cxn>
              <a:cxn ang="0">
                <a:pos x="432" y="0"/>
              </a:cxn>
              <a:cxn ang="0">
                <a:pos x="144" y="48"/>
              </a:cxn>
            </a:cxnLst>
            <a:rect l="0" t="0" r="r" b="b"/>
            <a:pathLst>
              <a:path w="528" h="384">
                <a:moveTo>
                  <a:pt x="144" y="48"/>
                </a:moveTo>
                <a:lnTo>
                  <a:pt x="0" y="240"/>
                </a:lnTo>
                <a:lnTo>
                  <a:pt x="288" y="384"/>
                </a:lnTo>
                <a:lnTo>
                  <a:pt x="528" y="192"/>
                </a:lnTo>
                <a:lnTo>
                  <a:pt x="432" y="0"/>
                </a:lnTo>
                <a:lnTo>
                  <a:pt x="144" y="48"/>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3" name="Freeform 19"/>
          <p:cNvSpPr>
            <a:spLocks/>
          </p:cNvSpPr>
          <p:nvPr/>
        </p:nvSpPr>
        <p:spPr bwMode="auto">
          <a:xfrm>
            <a:off x="6667698" y="2939008"/>
            <a:ext cx="228600" cy="152400"/>
          </a:xfrm>
          <a:custGeom>
            <a:avLst/>
            <a:gdLst/>
            <a:ahLst/>
            <a:cxnLst>
              <a:cxn ang="0">
                <a:pos x="192" y="336"/>
              </a:cxn>
              <a:cxn ang="0">
                <a:pos x="384" y="48"/>
              </a:cxn>
              <a:cxn ang="0">
                <a:pos x="192" y="0"/>
              </a:cxn>
              <a:cxn ang="0">
                <a:pos x="0" y="96"/>
              </a:cxn>
              <a:cxn ang="0">
                <a:pos x="0" y="384"/>
              </a:cxn>
              <a:cxn ang="0">
                <a:pos x="192" y="336"/>
              </a:cxn>
            </a:cxnLst>
            <a:rect l="0" t="0" r="r" b="b"/>
            <a:pathLst>
              <a:path w="384" h="384">
                <a:moveTo>
                  <a:pt x="192" y="336"/>
                </a:moveTo>
                <a:lnTo>
                  <a:pt x="384" y="48"/>
                </a:lnTo>
                <a:lnTo>
                  <a:pt x="192" y="0"/>
                </a:lnTo>
                <a:lnTo>
                  <a:pt x="0" y="96"/>
                </a:lnTo>
                <a:lnTo>
                  <a:pt x="0" y="384"/>
                </a:lnTo>
                <a:lnTo>
                  <a:pt x="192" y="336"/>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4" name="Freeform 20"/>
          <p:cNvSpPr>
            <a:spLocks/>
          </p:cNvSpPr>
          <p:nvPr/>
        </p:nvSpPr>
        <p:spPr bwMode="auto">
          <a:xfrm>
            <a:off x="4289623" y="2710408"/>
            <a:ext cx="228600" cy="228600"/>
          </a:xfrm>
          <a:custGeom>
            <a:avLst/>
            <a:gdLst/>
            <a:ahLst/>
            <a:cxnLst>
              <a:cxn ang="0">
                <a:pos x="288" y="0"/>
              </a:cxn>
              <a:cxn ang="0">
                <a:pos x="0" y="144"/>
              </a:cxn>
              <a:cxn ang="0">
                <a:pos x="192" y="240"/>
              </a:cxn>
              <a:cxn ang="0">
                <a:pos x="336" y="96"/>
              </a:cxn>
              <a:cxn ang="0">
                <a:pos x="288" y="0"/>
              </a:cxn>
            </a:cxnLst>
            <a:rect l="0" t="0" r="r" b="b"/>
            <a:pathLst>
              <a:path w="336" h="240">
                <a:moveTo>
                  <a:pt x="288" y="0"/>
                </a:moveTo>
                <a:lnTo>
                  <a:pt x="0" y="144"/>
                </a:lnTo>
                <a:lnTo>
                  <a:pt x="192" y="240"/>
                </a:lnTo>
                <a:lnTo>
                  <a:pt x="336" y="96"/>
                </a:lnTo>
                <a:lnTo>
                  <a:pt x="288"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5" name="Freeform 21"/>
          <p:cNvSpPr>
            <a:spLocks/>
          </p:cNvSpPr>
          <p:nvPr/>
        </p:nvSpPr>
        <p:spPr bwMode="auto">
          <a:xfrm>
            <a:off x="6880423" y="3243808"/>
            <a:ext cx="228600" cy="228600"/>
          </a:xfrm>
          <a:custGeom>
            <a:avLst/>
            <a:gdLst/>
            <a:ahLst/>
            <a:cxnLst>
              <a:cxn ang="0">
                <a:pos x="0" y="0"/>
              </a:cxn>
              <a:cxn ang="0">
                <a:pos x="0" y="192"/>
              </a:cxn>
              <a:cxn ang="0">
                <a:pos x="144" y="144"/>
              </a:cxn>
              <a:cxn ang="0">
                <a:pos x="0" y="0"/>
              </a:cxn>
            </a:cxnLst>
            <a:rect l="0" t="0" r="r" b="b"/>
            <a:pathLst>
              <a:path w="144" h="192">
                <a:moveTo>
                  <a:pt x="0" y="0"/>
                </a:moveTo>
                <a:lnTo>
                  <a:pt x="0" y="192"/>
                </a:lnTo>
                <a:lnTo>
                  <a:pt x="144" y="144"/>
                </a:lnTo>
                <a:lnTo>
                  <a:pt x="0"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6" name="Freeform 22"/>
          <p:cNvSpPr>
            <a:spLocks/>
          </p:cNvSpPr>
          <p:nvPr/>
        </p:nvSpPr>
        <p:spPr bwMode="auto">
          <a:xfrm rot="4522747">
            <a:off x="5699323" y="3129508"/>
            <a:ext cx="228600" cy="152400"/>
          </a:xfrm>
          <a:custGeom>
            <a:avLst/>
            <a:gdLst/>
            <a:ahLst/>
            <a:cxnLst>
              <a:cxn ang="0">
                <a:pos x="96" y="0"/>
              </a:cxn>
              <a:cxn ang="0">
                <a:pos x="0" y="48"/>
              </a:cxn>
              <a:cxn ang="0">
                <a:pos x="96" y="192"/>
              </a:cxn>
              <a:cxn ang="0">
                <a:pos x="240" y="96"/>
              </a:cxn>
              <a:cxn ang="0">
                <a:pos x="192" y="0"/>
              </a:cxn>
              <a:cxn ang="0">
                <a:pos x="96" y="0"/>
              </a:cxn>
            </a:cxnLst>
            <a:rect l="0" t="0" r="r" b="b"/>
            <a:pathLst>
              <a:path w="240" h="192">
                <a:moveTo>
                  <a:pt x="96" y="0"/>
                </a:moveTo>
                <a:lnTo>
                  <a:pt x="0" y="48"/>
                </a:lnTo>
                <a:lnTo>
                  <a:pt x="96" y="192"/>
                </a:lnTo>
                <a:lnTo>
                  <a:pt x="240" y="96"/>
                </a:lnTo>
                <a:lnTo>
                  <a:pt x="192" y="0"/>
                </a:lnTo>
                <a:lnTo>
                  <a:pt x="96"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7" name="Freeform 23"/>
          <p:cNvSpPr>
            <a:spLocks/>
          </p:cNvSpPr>
          <p:nvPr/>
        </p:nvSpPr>
        <p:spPr bwMode="auto">
          <a:xfrm rot="3838225">
            <a:off x="6423223" y="2634208"/>
            <a:ext cx="228600" cy="228600"/>
          </a:xfrm>
          <a:custGeom>
            <a:avLst/>
            <a:gdLst/>
            <a:ahLst/>
            <a:cxnLst>
              <a:cxn ang="0">
                <a:pos x="144" y="48"/>
              </a:cxn>
              <a:cxn ang="0">
                <a:pos x="0" y="240"/>
              </a:cxn>
              <a:cxn ang="0">
                <a:pos x="288" y="384"/>
              </a:cxn>
              <a:cxn ang="0">
                <a:pos x="528" y="192"/>
              </a:cxn>
              <a:cxn ang="0">
                <a:pos x="432" y="0"/>
              </a:cxn>
              <a:cxn ang="0">
                <a:pos x="144" y="48"/>
              </a:cxn>
            </a:cxnLst>
            <a:rect l="0" t="0" r="r" b="b"/>
            <a:pathLst>
              <a:path w="528" h="384">
                <a:moveTo>
                  <a:pt x="144" y="48"/>
                </a:moveTo>
                <a:lnTo>
                  <a:pt x="0" y="240"/>
                </a:lnTo>
                <a:lnTo>
                  <a:pt x="288" y="384"/>
                </a:lnTo>
                <a:lnTo>
                  <a:pt x="528" y="192"/>
                </a:lnTo>
                <a:lnTo>
                  <a:pt x="432" y="0"/>
                </a:lnTo>
                <a:lnTo>
                  <a:pt x="144" y="48"/>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8" name="Freeform 24"/>
          <p:cNvSpPr>
            <a:spLocks/>
          </p:cNvSpPr>
          <p:nvPr/>
        </p:nvSpPr>
        <p:spPr bwMode="auto">
          <a:xfrm rot="6453749">
            <a:off x="7375723" y="2824708"/>
            <a:ext cx="228600" cy="152400"/>
          </a:xfrm>
          <a:custGeom>
            <a:avLst/>
            <a:gdLst/>
            <a:ahLst/>
            <a:cxnLst>
              <a:cxn ang="0">
                <a:pos x="192" y="336"/>
              </a:cxn>
              <a:cxn ang="0">
                <a:pos x="384" y="48"/>
              </a:cxn>
              <a:cxn ang="0">
                <a:pos x="192" y="0"/>
              </a:cxn>
              <a:cxn ang="0">
                <a:pos x="0" y="96"/>
              </a:cxn>
              <a:cxn ang="0">
                <a:pos x="0" y="384"/>
              </a:cxn>
              <a:cxn ang="0">
                <a:pos x="192" y="336"/>
              </a:cxn>
            </a:cxnLst>
            <a:rect l="0" t="0" r="r" b="b"/>
            <a:pathLst>
              <a:path w="384" h="384">
                <a:moveTo>
                  <a:pt x="192" y="336"/>
                </a:moveTo>
                <a:lnTo>
                  <a:pt x="384" y="48"/>
                </a:lnTo>
                <a:lnTo>
                  <a:pt x="192" y="0"/>
                </a:lnTo>
                <a:lnTo>
                  <a:pt x="0" y="96"/>
                </a:lnTo>
                <a:lnTo>
                  <a:pt x="0" y="384"/>
                </a:lnTo>
                <a:lnTo>
                  <a:pt x="192" y="336"/>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19" name="Freeform 25"/>
          <p:cNvSpPr>
            <a:spLocks/>
          </p:cNvSpPr>
          <p:nvPr/>
        </p:nvSpPr>
        <p:spPr bwMode="auto">
          <a:xfrm rot="6961775">
            <a:off x="6515298" y="3624808"/>
            <a:ext cx="228600" cy="228600"/>
          </a:xfrm>
          <a:custGeom>
            <a:avLst/>
            <a:gdLst/>
            <a:ahLst/>
            <a:cxnLst>
              <a:cxn ang="0">
                <a:pos x="0" y="0"/>
              </a:cxn>
              <a:cxn ang="0">
                <a:pos x="0" y="192"/>
              </a:cxn>
              <a:cxn ang="0">
                <a:pos x="144" y="144"/>
              </a:cxn>
              <a:cxn ang="0">
                <a:pos x="0" y="0"/>
              </a:cxn>
            </a:cxnLst>
            <a:rect l="0" t="0" r="r" b="b"/>
            <a:pathLst>
              <a:path w="144" h="192">
                <a:moveTo>
                  <a:pt x="0" y="0"/>
                </a:moveTo>
                <a:lnTo>
                  <a:pt x="0" y="192"/>
                </a:lnTo>
                <a:lnTo>
                  <a:pt x="144" y="144"/>
                </a:lnTo>
                <a:lnTo>
                  <a:pt x="0"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0" name="Freeform 26"/>
          <p:cNvSpPr>
            <a:spLocks/>
          </p:cNvSpPr>
          <p:nvPr/>
        </p:nvSpPr>
        <p:spPr bwMode="auto">
          <a:xfrm rot="5088334">
            <a:off x="5296098" y="2862808"/>
            <a:ext cx="228600" cy="228600"/>
          </a:xfrm>
          <a:custGeom>
            <a:avLst/>
            <a:gdLst/>
            <a:ahLst/>
            <a:cxnLst>
              <a:cxn ang="0">
                <a:pos x="288" y="0"/>
              </a:cxn>
              <a:cxn ang="0">
                <a:pos x="0" y="144"/>
              </a:cxn>
              <a:cxn ang="0">
                <a:pos x="192" y="240"/>
              </a:cxn>
              <a:cxn ang="0">
                <a:pos x="336" y="96"/>
              </a:cxn>
              <a:cxn ang="0">
                <a:pos x="288" y="0"/>
              </a:cxn>
            </a:cxnLst>
            <a:rect l="0" t="0" r="r" b="b"/>
            <a:pathLst>
              <a:path w="336" h="240">
                <a:moveTo>
                  <a:pt x="288" y="0"/>
                </a:moveTo>
                <a:lnTo>
                  <a:pt x="0" y="144"/>
                </a:lnTo>
                <a:lnTo>
                  <a:pt x="192" y="240"/>
                </a:lnTo>
                <a:lnTo>
                  <a:pt x="336" y="96"/>
                </a:lnTo>
                <a:lnTo>
                  <a:pt x="288"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1" name="Freeform 27"/>
          <p:cNvSpPr>
            <a:spLocks/>
          </p:cNvSpPr>
          <p:nvPr/>
        </p:nvSpPr>
        <p:spPr bwMode="auto">
          <a:xfrm>
            <a:off x="5585023" y="2634208"/>
            <a:ext cx="152400" cy="228600"/>
          </a:xfrm>
          <a:custGeom>
            <a:avLst/>
            <a:gdLst/>
            <a:ahLst/>
            <a:cxnLst>
              <a:cxn ang="0">
                <a:pos x="96" y="0"/>
              </a:cxn>
              <a:cxn ang="0">
                <a:pos x="0" y="48"/>
              </a:cxn>
              <a:cxn ang="0">
                <a:pos x="96" y="192"/>
              </a:cxn>
              <a:cxn ang="0">
                <a:pos x="240" y="96"/>
              </a:cxn>
              <a:cxn ang="0">
                <a:pos x="192" y="0"/>
              </a:cxn>
              <a:cxn ang="0">
                <a:pos x="96" y="0"/>
              </a:cxn>
            </a:cxnLst>
            <a:rect l="0" t="0" r="r" b="b"/>
            <a:pathLst>
              <a:path w="240" h="192">
                <a:moveTo>
                  <a:pt x="96" y="0"/>
                </a:moveTo>
                <a:lnTo>
                  <a:pt x="0" y="48"/>
                </a:lnTo>
                <a:lnTo>
                  <a:pt x="96" y="192"/>
                </a:lnTo>
                <a:lnTo>
                  <a:pt x="240" y="96"/>
                </a:lnTo>
                <a:lnTo>
                  <a:pt x="192" y="0"/>
                </a:lnTo>
                <a:lnTo>
                  <a:pt x="96"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2" name="Freeform 28"/>
          <p:cNvSpPr>
            <a:spLocks/>
          </p:cNvSpPr>
          <p:nvPr/>
        </p:nvSpPr>
        <p:spPr bwMode="auto">
          <a:xfrm>
            <a:off x="7185223" y="3548608"/>
            <a:ext cx="228600" cy="152400"/>
          </a:xfrm>
          <a:custGeom>
            <a:avLst/>
            <a:gdLst/>
            <a:ahLst/>
            <a:cxnLst>
              <a:cxn ang="0">
                <a:pos x="144" y="48"/>
              </a:cxn>
              <a:cxn ang="0">
                <a:pos x="0" y="240"/>
              </a:cxn>
              <a:cxn ang="0">
                <a:pos x="288" y="384"/>
              </a:cxn>
              <a:cxn ang="0">
                <a:pos x="528" y="192"/>
              </a:cxn>
              <a:cxn ang="0">
                <a:pos x="432" y="0"/>
              </a:cxn>
              <a:cxn ang="0">
                <a:pos x="144" y="48"/>
              </a:cxn>
            </a:cxnLst>
            <a:rect l="0" t="0" r="r" b="b"/>
            <a:pathLst>
              <a:path w="528" h="384">
                <a:moveTo>
                  <a:pt x="144" y="48"/>
                </a:moveTo>
                <a:lnTo>
                  <a:pt x="0" y="240"/>
                </a:lnTo>
                <a:lnTo>
                  <a:pt x="288" y="384"/>
                </a:lnTo>
                <a:lnTo>
                  <a:pt x="528" y="192"/>
                </a:lnTo>
                <a:lnTo>
                  <a:pt x="432" y="0"/>
                </a:lnTo>
                <a:lnTo>
                  <a:pt x="144" y="48"/>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3" name="Freeform 29"/>
          <p:cNvSpPr>
            <a:spLocks/>
          </p:cNvSpPr>
          <p:nvPr/>
        </p:nvSpPr>
        <p:spPr bwMode="auto">
          <a:xfrm>
            <a:off x="4594423" y="3015208"/>
            <a:ext cx="152400" cy="228600"/>
          </a:xfrm>
          <a:custGeom>
            <a:avLst/>
            <a:gdLst/>
            <a:ahLst/>
            <a:cxnLst>
              <a:cxn ang="0">
                <a:pos x="192" y="336"/>
              </a:cxn>
              <a:cxn ang="0">
                <a:pos x="384" y="48"/>
              </a:cxn>
              <a:cxn ang="0">
                <a:pos x="192" y="0"/>
              </a:cxn>
              <a:cxn ang="0">
                <a:pos x="0" y="96"/>
              </a:cxn>
              <a:cxn ang="0">
                <a:pos x="0" y="384"/>
              </a:cxn>
              <a:cxn ang="0">
                <a:pos x="192" y="336"/>
              </a:cxn>
            </a:cxnLst>
            <a:rect l="0" t="0" r="r" b="b"/>
            <a:pathLst>
              <a:path w="384" h="384">
                <a:moveTo>
                  <a:pt x="192" y="336"/>
                </a:moveTo>
                <a:lnTo>
                  <a:pt x="384" y="48"/>
                </a:lnTo>
                <a:lnTo>
                  <a:pt x="192" y="0"/>
                </a:lnTo>
                <a:lnTo>
                  <a:pt x="0" y="96"/>
                </a:lnTo>
                <a:lnTo>
                  <a:pt x="0" y="384"/>
                </a:lnTo>
                <a:lnTo>
                  <a:pt x="192" y="336"/>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4" name="Freeform 30"/>
          <p:cNvSpPr>
            <a:spLocks/>
          </p:cNvSpPr>
          <p:nvPr/>
        </p:nvSpPr>
        <p:spPr bwMode="auto">
          <a:xfrm>
            <a:off x="6042223" y="2558008"/>
            <a:ext cx="152400" cy="228600"/>
          </a:xfrm>
          <a:custGeom>
            <a:avLst/>
            <a:gdLst/>
            <a:ahLst/>
            <a:cxnLst>
              <a:cxn ang="0">
                <a:pos x="0" y="0"/>
              </a:cxn>
              <a:cxn ang="0">
                <a:pos x="0" y="192"/>
              </a:cxn>
              <a:cxn ang="0">
                <a:pos x="144" y="144"/>
              </a:cxn>
              <a:cxn ang="0">
                <a:pos x="0" y="0"/>
              </a:cxn>
            </a:cxnLst>
            <a:rect l="0" t="0" r="r" b="b"/>
            <a:pathLst>
              <a:path w="144" h="192">
                <a:moveTo>
                  <a:pt x="0" y="0"/>
                </a:moveTo>
                <a:lnTo>
                  <a:pt x="0" y="192"/>
                </a:lnTo>
                <a:lnTo>
                  <a:pt x="144" y="144"/>
                </a:lnTo>
                <a:lnTo>
                  <a:pt x="0"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5" name="Freeform 31"/>
          <p:cNvSpPr>
            <a:spLocks/>
          </p:cNvSpPr>
          <p:nvPr/>
        </p:nvSpPr>
        <p:spPr bwMode="auto">
          <a:xfrm>
            <a:off x="7185223" y="3015208"/>
            <a:ext cx="152400" cy="228600"/>
          </a:xfrm>
          <a:custGeom>
            <a:avLst/>
            <a:gdLst/>
            <a:ahLst/>
            <a:cxnLst>
              <a:cxn ang="0">
                <a:pos x="288" y="0"/>
              </a:cxn>
              <a:cxn ang="0">
                <a:pos x="0" y="144"/>
              </a:cxn>
              <a:cxn ang="0">
                <a:pos x="192" y="240"/>
              </a:cxn>
              <a:cxn ang="0">
                <a:pos x="336" y="96"/>
              </a:cxn>
              <a:cxn ang="0">
                <a:pos x="288" y="0"/>
              </a:cxn>
            </a:cxnLst>
            <a:rect l="0" t="0" r="r" b="b"/>
            <a:pathLst>
              <a:path w="336" h="240">
                <a:moveTo>
                  <a:pt x="288" y="0"/>
                </a:moveTo>
                <a:lnTo>
                  <a:pt x="0" y="144"/>
                </a:lnTo>
                <a:lnTo>
                  <a:pt x="192" y="240"/>
                </a:lnTo>
                <a:lnTo>
                  <a:pt x="336" y="96"/>
                </a:lnTo>
                <a:lnTo>
                  <a:pt x="288"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6" name="Freeform 32"/>
          <p:cNvSpPr>
            <a:spLocks/>
          </p:cNvSpPr>
          <p:nvPr/>
        </p:nvSpPr>
        <p:spPr bwMode="auto">
          <a:xfrm rot="13859724">
            <a:off x="5927923" y="3510508"/>
            <a:ext cx="228600" cy="152400"/>
          </a:xfrm>
          <a:custGeom>
            <a:avLst/>
            <a:gdLst/>
            <a:ahLst/>
            <a:cxnLst>
              <a:cxn ang="0">
                <a:pos x="96" y="0"/>
              </a:cxn>
              <a:cxn ang="0">
                <a:pos x="0" y="48"/>
              </a:cxn>
              <a:cxn ang="0">
                <a:pos x="96" y="192"/>
              </a:cxn>
              <a:cxn ang="0">
                <a:pos x="240" y="96"/>
              </a:cxn>
              <a:cxn ang="0">
                <a:pos x="192" y="0"/>
              </a:cxn>
              <a:cxn ang="0">
                <a:pos x="96" y="0"/>
              </a:cxn>
            </a:cxnLst>
            <a:rect l="0" t="0" r="r" b="b"/>
            <a:pathLst>
              <a:path w="240" h="192">
                <a:moveTo>
                  <a:pt x="96" y="0"/>
                </a:moveTo>
                <a:lnTo>
                  <a:pt x="0" y="48"/>
                </a:lnTo>
                <a:lnTo>
                  <a:pt x="96" y="192"/>
                </a:lnTo>
                <a:lnTo>
                  <a:pt x="240" y="96"/>
                </a:lnTo>
                <a:lnTo>
                  <a:pt x="192" y="0"/>
                </a:lnTo>
                <a:lnTo>
                  <a:pt x="96"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7" name="Freeform 33"/>
          <p:cNvSpPr>
            <a:spLocks/>
          </p:cNvSpPr>
          <p:nvPr/>
        </p:nvSpPr>
        <p:spPr bwMode="auto">
          <a:xfrm rot="16943979">
            <a:off x="4365823" y="3472408"/>
            <a:ext cx="228600" cy="228600"/>
          </a:xfrm>
          <a:custGeom>
            <a:avLst/>
            <a:gdLst/>
            <a:ahLst/>
            <a:cxnLst>
              <a:cxn ang="0">
                <a:pos x="144" y="48"/>
              </a:cxn>
              <a:cxn ang="0">
                <a:pos x="0" y="240"/>
              </a:cxn>
              <a:cxn ang="0">
                <a:pos x="288" y="384"/>
              </a:cxn>
              <a:cxn ang="0">
                <a:pos x="528" y="192"/>
              </a:cxn>
              <a:cxn ang="0">
                <a:pos x="432" y="0"/>
              </a:cxn>
              <a:cxn ang="0">
                <a:pos x="144" y="48"/>
              </a:cxn>
            </a:cxnLst>
            <a:rect l="0" t="0" r="r" b="b"/>
            <a:pathLst>
              <a:path w="528" h="384">
                <a:moveTo>
                  <a:pt x="144" y="48"/>
                </a:moveTo>
                <a:lnTo>
                  <a:pt x="0" y="240"/>
                </a:lnTo>
                <a:lnTo>
                  <a:pt x="288" y="384"/>
                </a:lnTo>
                <a:lnTo>
                  <a:pt x="528" y="192"/>
                </a:lnTo>
                <a:lnTo>
                  <a:pt x="432" y="0"/>
                </a:lnTo>
                <a:lnTo>
                  <a:pt x="144" y="48"/>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8" name="Freeform 34"/>
          <p:cNvSpPr>
            <a:spLocks/>
          </p:cNvSpPr>
          <p:nvPr/>
        </p:nvSpPr>
        <p:spPr bwMode="auto">
          <a:xfrm rot="15701261">
            <a:off x="6308923" y="3205708"/>
            <a:ext cx="228600" cy="152400"/>
          </a:xfrm>
          <a:custGeom>
            <a:avLst/>
            <a:gdLst/>
            <a:ahLst/>
            <a:cxnLst>
              <a:cxn ang="0">
                <a:pos x="192" y="336"/>
              </a:cxn>
              <a:cxn ang="0">
                <a:pos x="384" y="48"/>
              </a:cxn>
              <a:cxn ang="0">
                <a:pos x="192" y="0"/>
              </a:cxn>
              <a:cxn ang="0">
                <a:pos x="0" y="96"/>
              </a:cxn>
              <a:cxn ang="0">
                <a:pos x="0" y="384"/>
              </a:cxn>
              <a:cxn ang="0">
                <a:pos x="192" y="336"/>
              </a:cxn>
            </a:cxnLst>
            <a:rect l="0" t="0" r="r" b="b"/>
            <a:pathLst>
              <a:path w="384" h="384">
                <a:moveTo>
                  <a:pt x="192" y="336"/>
                </a:moveTo>
                <a:lnTo>
                  <a:pt x="384" y="48"/>
                </a:lnTo>
                <a:lnTo>
                  <a:pt x="192" y="0"/>
                </a:lnTo>
                <a:lnTo>
                  <a:pt x="0" y="96"/>
                </a:lnTo>
                <a:lnTo>
                  <a:pt x="0" y="384"/>
                </a:lnTo>
                <a:lnTo>
                  <a:pt x="192" y="336"/>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29" name="Freeform 35"/>
          <p:cNvSpPr>
            <a:spLocks/>
          </p:cNvSpPr>
          <p:nvPr/>
        </p:nvSpPr>
        <p:spPr bwMode="auto">
          <a:xfrm rot="15840710">
            <a:off x="4838898" y="2710408"/>
            <a:ext cx="228600" cy="228600"/>
          </a:xfrm>
          <a:custGeom>
            <a:avLst/>
            <a:gdLst/>
            <a:ahLst/>
            <a:cxnLst>
              <a:cxn ang="0">
                <a:pos x="0" y="0"/>
              </a:cxn>
              <a:cxn ang="0">
                <a:pos x="0" y="192"/>
              </a:cxn>
              <a:cxn ang="0">
                <a:pos x="144" y="144"/>
              </a:cxn>
              <a:cxn ang="0">
                <a:pos x="0" y="0"/>
              </a:cxn>
            </a:cxnLst>
            <a:rect l="0" t="0" r="r" b="b"/>
            <a:pathLst>
              <a:path w="144" h="192">
                <a:moveTo>
                  <a:pt x="0" y="0"/>
                </a:moveTo>
                <a:lnTo>
                  <a:pt x="0" y="192"/>
                </a:lnTo>
                <a:lnTo>
                  <a:pt x="144" y="144"/>
                </a:lnTo>
                <a:lnTo>
                  <a:pt x="0"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30" name="Freeform 36"/>
          <p:cNvSpPr>
            <a:spLocks/>
          </p:cNvSpPr>
          <p:nvPr/>
        </p:nvSpPr>
        <p:spPr bwMode="auto">
          <a:xfrm rot="-6611148">
            <a:off x="6042223" y="3015208"/>
            <a:ext cx="228600" cy="228600"/>
          </a:xfrm>
          <a:custGeom>
            <a:avLst/>
            <a:gdLst/>
            <a:ahLst/>
            <a:cxnLst>
              <a:cxn ang="0">
                <a:pos x="288" y="0"/>
              </a:cxn>
              <a:cxn ang="0">
                <a:pos x="0" y="144"/>
              </a:cxn>
              <a:cxn ang="0">
                <a:pos x="192" y="240"/>
              </a:cxn>
              <a:cxn ang="0">
                <a:pos x="336" y="96"/>
              </a:cxn>
              <a:cxn ang="0">
                <a:pos x="288" y="0"/>
              </a:cxn>
            </a:cxnLst>
            <a:rect l="0" t="0" r="r" b="b"/>
            <a:pathLst>
              <a:path w="336" h="240">
                <a:moveTo>
                  <a:pt x="288" y="0"/>
                </a:moveTo>
                <a:lnTo>
                  <a:pt x="0" y="144"/>
                </a:lnTo>
                <a:lnTo>
                  <a:pt x="192" y="240"/>
                </a:lnTo>
                <a:lnTo>
                  <a:pt x="336" y="96"/>
                </a:lnTo>
                <a:lnTo>
                  <a:pt x="288" y="0"/>
                </a:lnTo>
                <a:close/>
              </a:path>
            </a:pathLst>
          </a:custGeom>
          <a:solidFill>
            <a:srgbClr val="FF0000"/>
          </a:solidFill>
          <a:ln w="9525" cap="flat" cmpd="sng">
            <a:noFill/>
            <a:prstDash val="solid"/>
            <a:miter lim="800000"/>
            <a:headEnd type="none" w="med" len="med"/>
            <a:tailEnd type="none" w="med" len="med"/>
          </a:ln>
          <a:effectLst/>
        </p:spPr>
        <p:txBody>
          <a:bodyPr wrap="none"/>
          <a:lstStyle/>
          <a:p>
            <a:endParaRPr lang="ja-JP" altLang="en-US"/>
          </a:p>
        </p:txBody>
      </p:sp>
      <p:sp>
        <p:nvSpPr>
          <p:cNvPr id="31" name="Line 37"/>
          <p:cNvSpPr>
            <a:spLocks noChangeShapeType="1"/>
          </p:cNvSpPr>
          <p:nvPr/>
        </p:nvSpPr>
        <p:spPr bwMode="auto">
          <a:xfrm>
            <a:off x="4975423" y="2558008"/>
            <a:ext cx="533400" cy="838200"/>
          </a:xfrm>
          <a:prstGeom prst="line">
            <a:avLst/>
          </a:prstGeom>
          <a:noFill/>
          <a:ln w="38100">
            <a:solidFill>
              <a:srgbClr val="FF6600"/>
            </a:solidFill>
            <a:miter lim="800000"/>
            <a:headEnd/>
            <a:tailEnd type="triangle" w="med" len="med"/>
          </a:ln>
          <a:effectLst/>
        </p:spPr>
        <p:txBody>
          <a:bodyPr wrap="none"/>
          <a:lstStyle/>
          <a:p>
            <a:endParaRPr lang="ja-JP" altLang="en-US"/>
          </a:p>
        </p:txBody>
      </p:sp>
      <p:sp>
        <p:nvSpPr>
          <p:cNvPr id="32" name="Line 38"/>
          <p:cNvSpPr>
            <a:spLocks noChangeShapeType="1"/>
          </p:cNvSpPr>
          <p:nvPr/>
        </p:nvSpPr>
        <p:spPr bwMode="auto">
          <a:xfrm>
            <a:off x="5585023" y="3396208"/>
            <a:ext cx="914400" cy="152400"/>
          </a:xfrm>
          <a:prstGeom prst="line">
            <a:avLst/>
          </a:prstGeom>
          <a:noFill/>
          <a:ln w="38100">
            <a:solidFill>
              <a:srgbClr val="FF3300"/>
            </a:solidFill>
            <a:miter lim="800000"/>
            <a:headEnd/>
            <a:tailEnd type="triangle" w="med" len="med"/>
          </a:ln>
          <a:effectLst/>
        </p:spPr>
        <p:txBody>
          <a:bodyPr wrap="none"/>
          <a:lstStyle/>
          <a:p>
            <a:endParaRPr lang="ja-JP" altLang="en-US"/>
          </a:p>
        </p:txBody>
      </p:sp>
      <p:sp>
        <p:nvSpPr>
          <p:cNvPr id="33" name="Line 39"/>
          <p:cNvSpPr>
            <a:spLocks noChangeShapeType="1"/>
          </p:cNvSpPr>
          <p:nvPr/>
        </p:nvSpPr>
        <p:spPr bwMode="auto">
          <a:xfrm flipV="1">
            <a:off x="6651823" y="2786608"/>
            <a:ext cx="381000" cy="762000"/>
          </a:xfrm>
          <a:prstGeom prst="line">
            <a:avLst/>
          </a:prstGeom>
          <a:noFill/>
          <a:ln w="38100">
            <a:solidFill>
              <a:srgbClr val="FF0000"/>
            </a:solidFill>
            <a:miter lim="800000"/>
            <a:headEnd/>
            <a:tailEnd type="triangle" w="med" len="med"/>
          </a:ln>
          <a:effectLst/>
        </p:spPr>
        <p:txBody>
          <a:bodyPr wrap="none"/>
          <a:lstStyle/>
          <a:p>
            <a:endParaRPr lang="ja-JP" altLang="en-US"/>
          </a:p>
        </p:txBody>
      </p:sp>
      <p:sp>
        <p:nvSpPr>
          <p:cNvPr id="34" name="Line 40"/>
          <p:cNvSpPr>
            <a:spLocks noChangeShapeType="1"/>
          </p:cNvSpPr>
          <p:nvPr/>
        </p:nvSpPr>
        <p:spPr bwMode="auto">
          <a:xfrm flipV="1">
            <a:off x="4975423" y="1719808"/>
            <a:ext cx="0" cy="685800"/>
          </a:xfrm>
          <a:prstGeom prst="line">
            <a:avLst/>
          </a:prstGeom>
          <a:noFill/>
          <a:ln w="38100">
            <a:solidFill>
              <a:schemeClr val="tx1"/>
            </a:solidFill>
            <a:miter lim="800000"/>
            <a:headEnd/>
            <a:tailEnd type="triangle" w="med" len="med"/>
          </a:ln>
          <a:effectLst/>
        </p:spPr>
        <p:txBody>
          <a:bodyPr wrap="none"/>
          <a:lstStyle/>
          <a:p>
            <a:endParaRPr lang="ja-JP" altLang="en-US"/>
          </a:p>
        </p:txBody>
      </p:sp>
      <p:sp>
        <p:nvSpPr>
          <p:cNvPr id="35" name="Line 46"/>
          <p:cNvSpPr>
            <a:spLocks noChangeShapeType="1"/>
          </p:cNvSpPr>
          <p:nvPr/>
        </p:nvSpPr>
        <p:spPr bwMode="auto">
          <a:xfrm flipH="1" flipV="1">
            <a:off x="7353498" y="3701008"/>
            <a:ext cx="60325" cy="381000"/>
          </a:xfrm>
          <a:prstGeom prst="line">
            <a:avLst/>
          </a:prstGeom>
          <a:noFill/>
          <a:ln w="9525">
            <a:solidFill>
              <a:schemeClr val="tx1"/>
            </a:solidFill>
            <a:miter lim="800000"/>
            <a:headEnd/>
            <a:tailEnd type="triangle" w="med" len="med"/>
          </a:ln>
          <a:effectLst/>
        </p:spPr>
        <p:txBody>
          <a:bodyPr wrap="none"/>
          <a:lstStyle/>
          <a:p>
            <a:endParaRPr lang="ja-JP" altLang="en-US"/>
          </a:p>
        </p:txBody>
      </p:sp>
      <p:sp>
        <p:nvSpPr>
          <p:cNvPr id="36" name="Text Box 47"/>
          <p:cNvSpPr txBox="1">
            <a:spLocks noChangeArrowheads="1"/>
          </p:cNvSpPr>
          <p:nvPr/>
        </p:nvSpPr>
        <p:spPr bwMode="auto">
          <a:xfrm>
            <a:off x="724098" y="576808"/>
            <a:ext cx="2012950" cy="457200"/>
          </a:xfrm>
          <a:prstGeom prst="rect">
            <a:avLst/>
          </a:prstGeom>
          <a:noFill/>
          <a:ln w="38100" algn="ctr">
            <a:noFill/>
            <a:miter lim="800000"/>
            <a:headEnd/>
            <a:tailEnd/>
          </a:ln>
          <a:effectLst/>
        </p:spPr>
        <p:txBody>
          <a:bodyPr wrap="none">
            <a:spAutoFit/>
          </a:bodyPr>
          <a:lstStyle/>
          <a:p>
            <a:r>
              <a:rPr lang="ja-JP" altLang="en-US"/>
              <a:t>鏡面反射成分</a:t>
            </a:r>
          </a:p>
        </p:txBody>
      </p:sp>
      <p:sp>
        <p:nvSpPr>
          <p:cNvPr id="37" name="Text Box 48"/>
          <p:cNvSpPr txBox="1">
            <a:spLocks noChangeArrowheads="1"/>
          </p:cNvSpPr>
          <p:nvPr/>
        </p:nvSpPr>
        <p:spPr bwMode="auto">
          <a:xfrm>
            <a:off x="571698" y="4082008"/>
            <a:ext cx="2012950" cy="457200"/>
          </a:xfrm>
          <a:prstGeom prst="rect">
            <a:avLst/>
          </a:prstGeom>
          <a:noFill/>
          <a:ln w="38100" algn="ctr">
            <a:noFill/>
            <a:miter lim="800000"/>
            <a:headEnd/>
            <a:tailEnd/>
          </a:ln>
          <a:effectLst/>
        </p:spPr>
        <p:txBody>
          <a:bodyPr wrap="none">
            <a:spAutoFit/>
          </a:bodyPr>
          <a:lstStyle/>
          <a:p>
            <a:r>
              <a:rPr lang="ja-JP" altLang="en-US"/>
              <a:t>拡散反射成分</a:t>
            </a:r>
          </a:p>
        </p:txBody>
      </p:sp>
      <p:sp>
        <p:nvSpPr>
          <p:cNvPr id="38" name="Text Box 49"/>
          <p:cNvSpPr txBox="1">
            <a:spLocks noChangeArrowheads="1"/>
          </p:cNvSpPr>
          <p:nvPr/>
        </p:nvSpPr>
        <p:spPr bwMode="auto">
          <a:xfrm>
            <a:off x="2933898" y="1262608"/>
            <a:ext cx="1098550" cy="457200"/>
          </a:xfrm>
          <a:prstGeom prst="rect">
            <a:avLst/>
          </a:prstGeom>
          <a:noFill/>
          <a:ln w="38100" algn="ctr">
            <a:noFill/>
            <a:miter lim="800000"/>
            <a:headEnd/>
            <a:tailEnd/>
          </a:ln>
          <a:effectLst/>
        </p:spPr>
        <p:txBody>
          <a:bodyPr wrap="none">
            <a:spAutoFit/>
          </a:bodyPr>
          <a:lstStyle/>
          <a:p>
            <a:r>
              <a:rPr lang="ja-JP" altLang="en-US"/>
              <a:t>入射光</a:t>
            </a:r>
          </a:p>
        </p:txBody>
      </p:sp>
      <p:sp>
        <p:nvSpPr>
          <p:cNvPr id="39" name="Text Box 50"/>
          <p:cNvSpPr txBox="1">
            <a:spLocks noChangeArrowheads="1"/>
          </p:cNvSpPr>
          <p:nvPr/>
        </p:nvSpPr>
        <p:spPr bwMode="auto">
          <a:xfrm>
            <a:off x="4534098" y="1338808"/>
            <a:ext cx="793750" cy="457200"/>
          </a:xfrm>
          <a:prstGeom prst="rect">
            <a:avLst/>
          </a:prstGeom>
          <a:noFill/>
          <a:ln w="38100" algn="ctr">
            <a:noFill/>
            <a:miter lim="800000"/>
            <a:headEnd/>
            <a:tailEnd/>
          </a:ln>
          <a:effectLst/>
        </p:spPr>
        <p:txBody>
          <a:bodyPr wrap="none">
            <a:spAutoFit/>
          </a:bodyPr>
          <a:lstStyle/>
          <a:p>
            <a:r>
              <a:rPr lang="ja-JP" altLang="en-US"/>
              <a:t>法線</a:t>
            </a:r>
          </a:p>
        </p:txBody>
      </p:sp>
      <p:sp>
        <p:nvSpPr>
          <p:cNvPr id="40" name="Text Box 51"/>
          <p:cNvSpPr txBox="1">
            <a:spLocks noChangeArrowheads="1"/>
          </p:cNvSpPr>
          <p:nvPr/>
        </p:nvSpPr>
        <p:spPr bwMode="auto">
          <a:xfrm>
            <a:off x="5524698" y="1110208"/>
            <a:ext cx="1403350" cy="457200"/>
          </a:xfrm>
          <a:prstGeom prst="rect">
            <a:avLst/>
          </a:prstGeom>
          <a:noFill/>
          <a:ln w="38100" algn="ctr">
            <a:noFill/>
            <a:miter lim="800000"/>
            <a:headEnd/>
            <a:tailEnd/>
          </a:ln>
          <a:effectLst/>
        </p:spPr>
        <p:txBody>
          <a:bodyPr wrap="none">
            <a:spAutoFit/>
          </a:bodyPr>
          <a:lstStyle/>
          <a:p>
            <a:r>
              <a:rPr lang="ja-JP" altLang="en-US"/>
              <a:t>鏡面反射</a:t>
            </a:r>
          </a:p>
        </p:txBody>
      </p:sp>
      <p:sp>
        <p:nvSpPr>
          <p:cNvPr id="41" name="Text Box 52"/>
          <p:cNvSpPr txBox="1">
            <a:spLocks noChangeArrowheads="1"/>
          </p:cNvSpPr>
          <p:nvPr/>
        </p:nvSpPr>
        <p:spPr bwMode="auto">
          <a:xfrm>
            <a:off x="7201098" y="1338808"/>
            <a:ext cx="1403350" cy="457200"/>
          </a:xfrm>
          <a:prstGeom prst="rect">
            <a:avLst/>
          </a:prstGeom>
          <a:noFill/>
          <a:ln w="38100" algn="ctr">
            <a:noFill/>
            <a:miter lim="800000"/>
            <a:headEnd/>
            <a:tailEnd/>
          </a:ln>
          <a:effectLst/>
        </p:spPr>
        <p:txBody>
          <a:bodyPr wrap="none">
            <a:spAutoFit/>
          </a:bodyPr>
          <a:lstStyle/>
          <a:p>
            <a:r>
              <a:rPr lang="ja-JP" altLang="en-US"/>
              <a:t>拡散反射</a:t>
            </a:r>
          </a:p>
        </p:txBody>
      </p:sp>
      <p:sp>
        <p:nvSpPr>
          <p:cNvPr id="42" name="Text Box 53"/>
          <p:cNvSpPr txBox="1">
            <a:spLocks noChangeArrowheads="1"/>
          </p:cNvSpPr>
          <p:nvPr/>
        </p:nvSpPr>
        <p:spPr bwMode="auto">
          <a:xfrm>
            <a:off x="7658298" y="2329408"/>
            <a:ext cx="793750" cy="457200"/>
          </a:xfrm>
          <a:prstGeom prst="rect">
            <a:avLst/>
          </a:prstGeom>
          <a:noFill/>
          <a:ln w="38100" algn="ctr">
            <a:noFill/>
            <a:miter lim="800000"/>
            <a:headEnd/>
            <a:tailEnd/>
          </a:ln>
          <a:effectLst/>
        </p:spPr>
        <p:txBody>
          <a:bodyPr wrap="none">
            <a:spAutoFit/>
          </a:bodyPr>
          <a:lstStyle/>
          <a:p>
            <a:r>
              <a:rPr lang="ja-JP" altLang="en-US"/>
              <a:t>境界</a:t>
            </a:r>
          </a:p>
        </p:txBody>
      </p:sp>
      <p:sp>
        <p:nvSpPr>
          <p:cNvPr id="43" name="Text Box 54"/>
          <p:cNvSpPr txBox="1">
            <a:spLocks noChangeArrowheads="1"/>
          </p:cNvSpPr>
          <p:nvPr/>
        </p:nvSpPr>
        <p:spPr bwMode="auto">
          <a:xfrm>
            <a:off x="3772098" y="2939008"/>
            <a:ext cx="793750" cy="457200"/>
          </a:xfrm>
          <a:prstGeom prst="rect">
            <a:avLst/>
          </a:prstGeom>
          <a:noFill/>
          <a:ln w="38100" algn="ctr">
            <a:noFill/>
            <a:miter lim="800000"/>
            <a:headEnd/>
            <a:tailEnd/>
          </a:ln>
          <a:effectLst/>
        </p:spPr>
        <p:txBody>
          <a:bodyPr wrap="none">
            <a:spAutoFit/>
          </a:bodyPr>
          <a:lstStyle/>
          <a:p>
            <a:r>
              <a:rPr lang="ja-JP" altLang="en-US"/>
              <a:t>媒質</a:t>
            </a:r>
          </a:p>
        </p:txBody>
      </p:sp>
      <p:sp>
        <p:nvSpPr>
          <p:cNvPr id="44" name="Text Box 55"/>
          <p:cNvSpPr txBox="1">
            <a:spLocks noChangeArrowheads="1"/>
          </p:cNvSpPr>
          <p:nvPr/>
        </p:nvSpPr>
        <p:spPr bwMode="auto">
          <a:xfrm>
            <a:off x="7124898" y="4082008"/>
            <a:ext cx="793750" cy="457200"/>
          </a:xfrm>
          <a:prstGeom prst="rect">
            <a:avLst/>
          </a:prstGeom>
          <a:noFill/>
          <a:ln w="38100" algn="ctr">
            <a:noFill/>
            <a:miter lim="800000"/>
            <a:headEnd/>
            <a:tailEnd/>
          </a:ln>
          <a:effectLst/>
        </p:spPr>
        <p:txBody>
          <a:bodyPr wrap="none">
            <a:spAutoFit/>
          </a:bodyPr>
          <a:lstStyle/>
          <a:p>
            <a:r>
              <a:rPr lang="ja-JP" altLang="en-US"/>
              <a:t>色素</a:t>
            </a:r>
          </a:p>
        </p:txBody>
      </p:sp>
      <p:sp>
        <p:nvSpPr>
          <p:cNvPr id="45" name="Text Box 70"/>
          <p:cNvSpPr txBox="1">
            <a:spLocks noChangeArrowheads="1"/>
          </p:cNvSpPr>
          <p:nvPr/>
        </p:nvSpPr>
        <p:spPr bwMode="auto">
          <a:xfrm>
            <a:off x="2806898" y="4844008"/>
            <a:ext cx="3968750" cy="457200"/>
          </a:xfrm>
          <a:prstGeom prst="rect">
            <a:avLst/>
          </a:prstGeom>
          <a:noFill/>
          <a:ln w="38100" algn="ctr">
            <a:noFill/>
            <a:miter lim="800000"/>
            <a:headEnd/>
            <a:tailEnd/>
          </a:ln>
          <a:effectLst/>
        </p:spPr>
        <p:txBody>
          <a:bodyPr wrap="none">
            <a:spAutoFit/>
          </a:bodyPr>
          <a:lstStyle/>
          <a:p>
            <a:r>
              <a:rPr lang="ja-JP" altLang="en-US"/>
              <a:t>偏光を使って反射成分を分離</a:t>
            </a:r>
          </a:p>
        </p:txBody>
      </p:sp>
      <p:sp>
        <p:nvSpPr>
          <p:cNvPr id="46" name="AutoShape 71"/>
          <p:cNvSpPr>
            <a:spLocks noChangeArrowheads="1"/>
          </p:cNvSpPr>
          <p:nvPr/>
        </p:nvSpPr>
        <p:spPr bwMode="auto">
          <a:xfrm>
            <a:off x="4337248" y="4234408"/>
            <a:ext cx="838200" cy="457200"/>
          </a:xfrm>
          <a:prstGeom prst="downArrow">
            <a:avLst>
              <a:gd name="adj1" fmla="val 50000"/>
              <a:gd name="adj2" fmla="val 25000"/>
            </a:avLst>
          </a:prstGeom>
          <a:solidFill>
            <a:schemeClr val="accent1"/>
          </a:solidFill>
          <a:ln w="38100" algn="ctr">
            <a:solidFill>
              <a:schemeClr val="tx1"/>
            </a:solidFill>
            <a:miter lim="800000"/>
            <a:headEnd/>
            <a:tailEnd/>
          </a:ln>
          <a:effectLst/>
        </p:spPr>
        <p:txBody>
          <a:bodyPr wrap="none" anchor="ctr">
            <a:spAutoFit/>
          </a:bodyPr>
          <a:lstStyle/>
          <a:p>
            <a:endParaRPr lang="ja-JP" altLang="en-US"/>
          </a:p>
        </p:txBody>
      </p:sp>
    </p:spTree>
    <p:extLst>
      <p:ext uri="{BB962C8B-B14F-4D97-AF65-F5344CB8AC3E}">
        <p14:creationId xmlns:p14="http://schemas.microsoft.com/office/powerpoint/2010/main" val="417425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偏光による反射成分の分離</a:t>
            </a:r>
          </a:p>
        </p:txBody>
      </p:sp>
      <p:grpSp>
        <p:nvGrpSpPr>
          <p:cNvPr id="3" name="Group 1044"/>
          <p:cNvGrpSpPr>
            <a:grpSpLocks/>
          </p:cNvGrpSpPr>
          <p:nvPr/>
        </p:nvGrpSpPr>
        <p:grpSpPr bwMode="auto">
          <a:xfrm rot="1560000">
            <a:off x="4515966" y="2971800"/>
            <a:ext cx="762000" cy="304800"/>
            <a:chOff x="2256" y="3360"/>
            <a:chExt cx="480" cy="192"/>
          </a:xfrm>
        </p:grpSpPr>
        <p:sp>
          <p:nvSpPr>
            <p:cNvPr id="5" name="Oval 1045"/>
            <p:cNvSpPr>
              <a:spLocks noChangeArrowheads="1"/>
            </p:cNvSpPr>
            <p:nvPr/>
          </p:nvSpPr>
          <p:spPr bwMode="auto">
            <a:xfrm>
              <a:off x="2256" y="3360"/>
              <a:ext cx="480" cy="192"/>
            </a:xfrm>
            <a:prstGeom prst="ellipse">
              <a:avLst/>
            </a:prstGeom>
            <a:noFill/>
            <a:ln w="38100" algn="ctr">
              <a:solidFill>
                <a:srgbClr val="000000"/>
              </a:solidFill>
              <a:round/>
              <a:headEnd/>
              <a:tailEnd/>
            </a:ln>
            <a:effectLst/>
          </p:spPr>
          <p:txBody>
            <a:bodyPr wrap="none" anchor="ctr"/>
            <a:lstStyle/>
            <a:p>
              <a:endParaRPr lang="ja-JP" altLang="en-US"/>
            </a:p>
          </p:txBody>
        </p:sp>
        <p:sp>
          <p:nvSpPr>
            <p:cNvPr id="6" name="Line 1046"/>
            <p:cNvSpPr>
              <a:spLocks noChangeShapeType="1"/>
            </p:cNvSpPr>
            <p:nvPr/>
          </p:nvSpPr>
          <p:spPr bwMode="auto">
            <a:xfrm>
              <a:off x="2256" y="3456"/>
              <a:ext cx="480"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7" name="Line 1047"/>
            <p:cNvSpPr>
              <a:spLocks noChangeShapeType="1"/>
            </p:cNvSpPr>
            <p:nvPr/>
          </p:nvSpPr>
          <p:spPr bwMode="auto">
            <a:xfrm>
              <a:off x="2286" y="3488"/>
              <a:ext cx="414"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8" name="Line 1048"/>
            <p:cNvSpPr>
              <a:spLocks noChangeShapeType="1"/>
            </p:cNvSpPr>
            <p:nvPr/>
          </p:nvSpPr>
          <p:spPr bwMode="auto">
            <a:xfrm>
              <a:off x="2286" y="3424"/>
              <a:ext cx="418" cy="1"/>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9" name="Line 1049"/>
            <p:cNvSpPr>
              <a:spLocks noChangeShapeType="1"/>
            </p:cNvSpPr>
            <p:nvPr/>
          </p:nvSpPr>
          <p:spPr bwMode="auto">
            <a:xfrm>
              <a:off x="2386" y="3392"/>
              <a:ext cx="221"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0" name="Line 1050"/>
            <p:cNvSpPr>
              <a:spLocks noChangeShapeType="1"/>
            </p:cNvSpPr>
            <p:nvPr/>
          </p:nvSpPr>
          <p:spPr bwMode="auto">
            <a:xfrm>
              <a:off x="2384" y="3520"/>
              <a:ext cx="223" cy="0"/>
            </a:xfrm>
            <a:prstGeom prst="line">
              <a:avLst/>
            </a:prstGeom>
            <a:noFill/>
            <a:ln w="19050">
              <a:solidFill>
                <a:srgbClr val="000000"/>
              </a:solidFill>
              <a:round/>
              <a:headEnd type="stealth" w="med" len="med"/>
              <a:tailEnd type="stealth" w="med" len="med"/>
            </a:ln>
            <a:effectLst/>
          </p:spPr>
          <p:txBody>
            <a:bodyPr/>
            <a:lstStyle/>
            <a:p>
              <a:endParaRPr lang="ja-JP" altLang="en-US"/>
            </a:p>
          </p:txBody>
        </p:sp>
      </p:grpSp>
      <p:grpSp>
        <p:nvGrpSpPr>
          <p:cNvPr id="4" name="Group 1051"/>
          <p:cNvGrpSpPr>
            <a:grpSpLocks/>
          </p:cNvGrpSpPr>
          <p:nvPr/>
        </p:nvGrpSpPr>
        <p:grpSpPr bwMode="auto">
          <a:xfrm rot="20040000">
            <a:off x="3296766" y="2971800"/>
            <a:ext cx="762000" cy="304800"/>
            <a:chOff x="2256" y="3360"/>
            <a:chExt cx="480" cy="192"/>
          </a:xfrm>
        </p:grpSpPr>
        <p:sp>
          <p:nvSpPr>
            <p:cNvPr id="12" name="Oval 1052"/>
            <p:cNvSpPr>
              <a:spLocks noChangeArrowheads="1"/>
            </p:cNvSpPr>
            <p:nvPr/>
          </p:nvSpPr>
          <p:spPr bwMode="auto">
            <a:xfrm>
              <a:off x="2256" y="3360"/>
              <a:ext cx="480" cy="192"/>
            </a:xfrm>
            <a:prstGeom prst="ellipse">
              <a:avLst/>
            </a:prstGeom>
            <a:noFill/>
            <a:ln w="38100" algn="ctr">
              <a:solidFill>
                <a:srgbClr val="000000"/>
              </a:solidFill>
              <a:round/>
              <a:headEnd/>
              <a:tailEnd/>
            </a:ln>
            <a:effectLst/>
          </p:spPr>
          <p:txBody>
            <a:bodyPr wrap="none" anchor="ctr"/>
            <a:lstStyle/>
            <a:p>
              <a:endParaRPr lang="ja-JP" altLang="en-US"/>
            </a:p>
          </p:txBody>
        </p:sp>
        <p:sp>
          <p:nvSpPr>
            <p:cNvPr id="13" name="Line 1053"/>
            <p:cNvSpPr>
              <a:spLocks noChangeShapeType="1"/>
            </p:cNvSpPr>
            <p:nvPr/>
          </p:nvSpPr>
          <p:spPr bwMode="auto">
            <a:xfrm>
              <a:off x="2256" y="3456"/>
              <a:ext cx="480"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4" name="Line 1054"/>
            <p:cNvSpPr>
              <a:spLocks noChangeShapeType="1"/>
            </p:cNvSpPr>
            <p:nvPr/>
          </p:nvSpPr>
          <p:spPr bwMode="auto">
            <a:xfrm>
              <a:off x="2286" y="3488"/>
              <a:ext cx="414"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5" name="Line 1055"/>
            <p:cNvSpPr>
              <a:spLocks noChangeShapeType="1"/>
            </p:cNvSpPr>
            <p:nvPr/>
          </p:nvSpPr>
          <p:spPr bwMode="auto">
            <a:xfrm>
              <a:off x="2286" y="3424"/>
              <a:ext cx="418" cy="1"/>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6" name="Line 1056"/>
            <p:cNvSpPr>
              <a:spLocks noChangeShapeType="1"/>
            </p:cNvSpPr>
            <p:nvPr/>
          </p:nvSpPr>
          <p:spPr bwMode="auto">
            <a:xfrm>
              <a:off x="2386" y="3392"/>
              <a:ext cx="221"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17" name="Line 1057"/>
            <p:cNvSpPr>
              <a:spLocks noChangeShapeType="1"/>
            </p:cNvSpPr>
            <p:nvPr/>
          </p:nvSpPr>
          <p:spPr bwMode="auto">
            <a:xfrm>
              <a:off x="2384" y="3520"/>
              <a:ext cx="223" cy="0"/>
            </a:xfrm>
            <a:prstGeom prst="line">
              <a:avLst/>
            </a:prstGeom>
            <a:noFill/>
            <a:ln w="19050">
              <a:solidFill>
                <a:srgbClr val="000000"/>
              </a:solidFill>
              <a:round/>
              <a:headEnd type="stealth" w="med" len="med"/>
              <a:tailEnd type="stealth" w="med" len="med"/>
            </a:ln>
            <a:effectLst/>
          </p:spPr>
          <p:txBody>
            <a:bodyPr/>
            <a:lstStyle/>
            <a:p>
              <a:endParaRPr lang="ja-JP" altLang="en-US"/>
            </a:p>
          </p:txBody>
        </p:sp>
      </p:grpSp>
      <p:sp>
        <p:nvSpPr>
          <p:cNvPr id="18" name="Line 1058"/>
          <p:cNvSpPr>
            <a:spLocks noChangeShapeType="1"/>
          </p:cNvSpPr>
          <p:nvPr/>
        </p:nvSpPr>
        <p:spPr bwMode="auto">
          <a:xfrm>
            <a:off x="2610966" y="3962400"/>
            <a:ext cx="4114800" cy="0"/>
          </a:xfrm>
          <a:prstGeom prst="line">
            <a:avLst/>
          </a:prstGeom>
          <a:noFill/>
          <a:ln w="76200">
            <a:solidFill>
              <a:srgbClr val="808080"/>
            </a:solidFill>
            <a:round/>
            <a:headEnd/>
            <a:tailEnd/>
          </a:ln>
          <a:effectLst/>
        </p:spPr>
        <p:txBody>
          <a:bodyPr/>
          <a:lstStyle/>
          <a:p>
            <a:endParaRPr lang="ja-JP" altLang="en-US"/>
          </a:p>
        </p:txBody>
      </p:sp>
      <p:grpSp>
        <p:nvGrpSpPr>
          <p:cNvPr id="11" name="Group 1059"/>
          <p:cNvGrpSpPr>
            <a:grpSpLocks/>
          </p:cNvGrpSpPr>
          <p:nvPr/>
        </p:nvGrpSpPr>
        <p:grpSpPr bwMode="auto">
          <a:xfrm rot="20040000">
            <a:off x="5430366" y="2971800"/>
            <a:ext cx="762000" cy="304800"/>
            <a:chOff x="2736" y="1584"/>
            <a:chExt cx="480" cy="192"/>
          </a:xfrm>
        </p:grpSpPr>
        <p:sp>
          <p:nvSpPr>
            <p:cNvPr id="20" name="Oval 1060"/>
            <p:cNvSpPr>
              <a:spLocks noChangeArrowheads="1"/>
            </p:cNvSpPr>
            <p:nvPr/>
          </p:nvSpPr>
          <p:spPr bwMode="auto">
            <a:xfrm>
              <a:off x="2736" y="1584"/>
              <a:ext cx="480" cy="192"/>
            </a:xfrm>
            <a:prstGeom prst="ellipse">
              <a:avLst/>
            </a:prstGeom>
            <a:noFill/>
            <a:ln w="38100" algn="ctr">
              <a:solidFill>
                <a:srgbClr val="000000"/>
              </a:solidFill>
              <a:round/>
              <a:headEnd/>
              <a:tailEnd/>
            </a:ln>
            <a:effectLst/>
          </p:spPr>
          <p:txBody>
            <a:bodyPr wrap="none" anchor="ctr"/>
            <a:lstStyle/>
            <a:p>
              <a:endParaRPr lang="ja-JP" altLang="en-US"/>
            </a:p>
          </p:txBody>
        </p:sp>
        <p:sp>
          <p:nvSpPr>
            <p:cNvPr id="21" name="Line 1061"/>
            <p:cNvSpPr>
              <a:spLocks noChangeShapeType="1"/>
            </p:cNvSpPr>
            <p:nvPr/>
          </p:nvSpPr>
          <p:spPr bwMode="auto">
            <a:xfrm>
              <a:off x="2736" y="1680"/>
              <a:ext cx="480" cy="0"/>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2" name="Line 1062"/>
            <p:cNvSpPr>
              <a:spLocks noChangeShapeType="1"/>
            </p:cNvSpPr>
            <p:nvPr/>
          </p:nvSpPr>
          <p:spPr bwMode="auto">
            <a:xfrm flipV="1">
              <a:off x="2880" y="1584"/>
              <a:ext cx="192" cy="192"/>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3" name="Line 1063"/>
            <p:cNvSpPr>
              <a:spLocks noChangeShapeType="1"/>
            </p:cNvSpPr>
            <p:nvPr/>
          </p:nvSpPr>
          <p:spPr bwMode="auto">
            <a:xfrm>
              <a:off x="2784" y="1632"/>
              <a:ext cx="384" cy="96"/>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4" name="Line 1064"/>
            <p:cNvSpPr>
              <a:spLocks noChangeShapeType="1"/>
            </p:cNvSpPr>
            <p:nvPr/>
          </p:nvSpPr>
          <p:spPr bwMode="auto">
            <a:xfrm flipV="1">
              <a:off x="2784" y="1632"/>
              <a:ext cx="384" cy="96"/>
            </a:xfrm>
            <a:prstGeom prst="line">
              <a:avLst/>
            </a:prstGeom>
            <a:noFill/>
            <a:ln w="19050">
              <a:solidFill>
                <a:srgbClr val="000000"/>
              </a:solidFill>
              <a:round/>
              <a:headEnd type="stealth" w="med" len="med"/>
              <a:tailEnd type="stealth" w="med" len="med"/>
            </a:ln>
            <a:effectLst/>
          </p:spPr>
          <p:txBody>
            <a:bodyPr/>
            <a:lstStyle/>
            <a:p>
              <a:endParaRPr lang="ja-JP" altLang="en-US"/>
            </a:p>
          </p:txBody>
        </p:sp>
        <p:sp>
          <p:nvSpPr>
            <p:cNvPr id="25" name="Line 1065"/>
            <p:cNvSpPr>
              <a:spLocks noChangeShapeType="1"/>
            </p:cNvSpPr>
            <p:nvPr/>
          </p:nvSpPr>
          <p:spPr bwMode="auto">
            <a:xfrm flipH="1" flipV="1">
              <a:off x="2880" y="1584"/>
              <a:ext cx="192" cy="192"/>
            </a:xfrm>
            <a:prstGeom prst="line">
              <a:avLst/>
            </a:prstGeom>
            <a:noFill/>
            <a:ln w="19050">
              <a:solidFill>
                <a:srgbClr val="000000"/>
              </a:solidFill>
              <a:round/>
              <a:headEnd type="stealth" w="med" len="med"/>
              <a:tailEnd type="stealth" w="med" len="med"/>
            </a:ln>
            <a:effectLst/>
          </p:spPr>
          <p:txBody>
            <a:bodyPr/>
            <a:lstStyle/>
            <a:p>
              <a:endParaRPr lang="ja-JP" altLang="en-US"/>
            </a:p>
          </p:txBody>
        </p:sp>
      </p:grpSp>
      <p:grpSp>
        <p:nvGrpSpPr>
          <p:cNvPr id="19" name="Group 1066"/>
          <p:cNvGrpSpPr>
            <a:grpSpLocks/>
          </p:cNvGrpSpPr>
          <p:nvPr/>
        </p:nvGrpSpPr>
        <p:grpSpPr bwMode="auto">
          <a:xfrm>
            <a:off x="5201766" y="1143000"/>
            <a:ext cx="304800" cy="685800"/>
            <a:chOff x="1584" y="432"/>
            <a:chExt cx="192" cy="432"/>
          </a:xfrm>
        </p:grpSpPr>
        <p:sp>
          <p:nvSpPr>
            <p:cNvPr id="27" name="AutoShape 1067"/>
            <p:cNvSpPr>
              <a:spLocks noChangeArrowheads="1"/>
            </p:cNvSpPr>
            <p:nvPr/>
          </p:nvSpPr>
          <p:spPr bwMode="auto">
            <a:xfrm>
              <a:off x="1632" y="672"/>
              <a:ext cx="96" cy="192"/>
            </a:xfrm>
            <a:prstGeom prst="can">
              <a:avLst>
                <a:gd name="adj" fmla="val 50000"/>
              </a:avLst>
            </a:prstGeom>
            <a:solidFill>
              <a:srgbClr val="333333"/>
            </a:solidFill>
            <a:ln w="38100">
              <a:solidFill>
                <a:srgbClr val="000000"/>
              </a:solidFill>
              <a:round/>
              <a:headEnd/>
              <a:tailEnd/>
            </a:ln>
            <a:effectLst/>
          </p:spPr>
          <p:txBody>
            <a:bodyPr wrap="none" anchor="ctr"/>
            <a:lstStyle/>
            <a:p>
              <a:endParaRPr lang="ja-JP" altLang="en-US"/>
            </a:p>
          </p:txBody>
        </p:sp>
        <p:sp>
          <p:nvSpPr>
            <p:cNvPr id="28" name="AutoShape 1068"/>
            <p:cNvSpPr>
              <a:spLocks noChangeArrowheads="1"/>
            </p:cNvSpPr>
            <p:nvPr/>
          </p:nvSpPr>
          <p:spPr bwMode="auto">
            <a:xfrm>
              <a:off x="1584" y="432"/>
              <a:ext cx="192" cy="336"/>
            </a:xfrm>
            <a:prstGeom prst="cube">
              <a:avLst>
                <a:gd name="adj" fmla="val 25000"/>
              </a:avLst>
            </a:prstGeom>
            <a:solidFill>
              <a:srgbClr val="808080"/>
            </a:solidFill>
            <a:ln w="38100">
              <a:solidFill>
                <a:srgbClr val="000000"/>
              </a:solidFill>
              <a:miter lim="800000"/>
              <a:headEnd/>
              <a:tailEnd/>
            </a:ln>
            <a:effectLst/>
          </p:spPr>
          <p:txBody>
            <a:bodyPr wrap="none" anchor="ctr"/>
            <a:lstStyle/>
            <a:p>
              <a:endParaRPr lang="ja-JP" altLang="en-US"/>
            </a:p>
          </p:txBody>
        </p:sp>
      </p:grpSp>
      <p:grpSp>
        <p:nvGrpSpPr>
          <p:cNvPr id="26" name="Group 1069"/>
          <p:cNvGrpSpPr>
            <a:grpSpLocks/>
          </p:cNvGrpSpPr>
          <p:nvPr/>
        </p:nvGrpSpPr>
        <p:grpSpPr bwMode="auto">
          <a:xfrm>
            <a:off x="4973166" y="2133600"/>
            <a:ext cx="762000" cy="304800"/>
            <a:chOff x="1344" y="1248"/>
            <a:chExt cx="480" cy="192"/>
          </a:xfrm>
        </p:grpSpPr>
        <p:sp>
          <p:nvSpPr>
            <p:cNvPr id="30" name="Oval 1070"/>
            <p:cNvSpPr>
              <a:spLocks noChangeArrowheads="1"/>
            </p:cNvSpPr>
            <p:nvPr/>
          </p:nvSpPr>
          <p:spPr bwMode="auto">
            <a:xfrm>
              <a:off x="1344" y="1248"/>
              <a:ext cx="480" cy="192"/>
            </a:xfrm>
            <a:prstGeom prst="ellipse">
              <a:avLst/>
            </a:prstGeom>
            <a:solidFill>
              <a:srgbClr val="FFFFFF"/>
            </a:solidFill>
            <a:ln w="38100" algn="ctr">
              <a:solidFill>
                <a:srgbClr val="000000"/>
              </a:solidFill>
              <a:round/>
              <a:headEnd/>
              <a:tailEnd/>
            </a:ln>
            <a:effectLst/>
          </p:spPr>
          <p:txBody>
            <a:bodyPr wrap="none" anchor="ctr"/>
            <a:lstStyle/>
            <a:p>
              <a:endParaRPr lang="ja-JP" altLang="en-US"/>
            </a:p>
          </p:txBody>
        </p:sp>
        <p:sp>
          <p:nvSpPr>
            <p:cNvPr id="31" name="Line 1071"/>
            <p:cNvSpPr>
              <a:spLocks noChangeShapeType="1"/>
            </p:cNvSpPr>
            <p:nvPr/>
          </p:nvSpPr>
          <p:spPr bwMode="auto">
            <a:xfrm>
              <a:off x="1344" y="1344"/>
              <a:ext cx="480" cy="0"/>
            </a:xfrm>
            <a:prstGeom prst="line">
              <a:avLst/>
            </a:prstGeom>
            <a:noFill/>
            <a:ln w="19050">
              <a:solidFill>
                <a:srgbClr val="000000"/>
              </a:solidFill>
              <a:round/>
              <a:headEnd/>
              <a:tailEnd/>
            </a:ln>
            <a:effectLst/>
          </p:spPr>
          <p:txBody>
            <a:bodyPr/>
            <a:lstStyle/>
            <a:p>
              <a:endParaRPr lang="ja-JP" altLang="en-US"/>
            </a:p>
          </p:txBody>
        </p:sp>
        <p:sp>
          <p:nvSpPr>
            <p:cNvPr id="32" name="Line 1072"/>
            <p:cNvSpPr>
              <a:spLocks noChangeShapeType="1"/>
            </p:cNvSpPr>
            <p:nvPr/>
          </p:nvSpPr>
          <p:spPr bwMode="auto">
            <a:xfrm>
              <a:off x="1392" y="1296"/>
              <a:ext cx="384" cy="0"/>
            </a:xfrm>
            <a:prstGeom prst="line">
              <a:avLst/>
            </a:prstGeom>
            <a:noFill/>
            <a:ln w="19050">
              <a:solidFill>
                <a:srgbClr val="000000"/>
              </a:solidFill>
              <a:round/>
              <a:headEnd/>
              <a:tailEnd/>
            </a:ln>
            <a:effectLst/>
          </p:spPr>
          <p:txBody>
            <a:bodyPr/>
            <a:lstStyle/>
            <a:p>
              <a:endParaRPr lang="ja-JP" altLang="en-US"/>
            </a:p>
          </p:txBody>
        </p:sp>
        <p:sp>
          <p:nvSpPr>
            <p:cNvPr id="33" name="Line 1073"/>
            <p:cNvSpPr>
              <a:spLocks noChangeShapeType="1"/>
            </p:cNvSpPr>
            <p:nvPr/>
          </p:nvSpPr>
          <p:spPr bwMode="auto">
            <a:xfrm>
              <a:off x="1392" y="1392"/>
              <a:ext cx="384" cy="0"/>
            </a:xfrm>
            <a:prstGeom prst="line">
              <a:avLst/>
            </a:prstGeom>
            <a:noFill/>
            <a:ln w="19050">
              <a:solidFill>
                <a:srgbClr val="000000"/>
              </a:solidFill>
              <a:round/>
              <a:headEnd/>
              <a:tailEnd/>
            </a:ln>
            <a:effectLst/>
          </p:spPr>
          <p:txBody>
            <a:bodyPr/>
            <a:lstStyle/>
            <a:p>
              <a:endParaRPr lang="ja-JP" altLang="en-US"/>
            </a:p>
          </p:txBody>
        </p:sp>
      </p:grpSp>
      <p:grpSp>
        <p:nvGrpSpPr>
          <p:cNvPr id="29" name="Group 1074"/>
          <p:cNvGrpSpPr>
            <a:grpSpLocks/>
          </p:cNvGrpSpPr>
          <p:nvPr/>
        </p:nvGrpSpPr>
        <p:grpSpPr bwMode="auto">
          <a:xfrm>
            <a:off x="3144366" y="1219200"/>
            <a:ext cx="457200" cy="533400"/>
            <a:chOff x="1920" y="672"/>
            <a:chExt cx="288" cy="336"/>
          </a:xfrm>
          <a:solidFill>
            <a:srgbClr val="FFFF00"/>
          </a:solidFill>
        </p:grpSpPr>
        <p:sp>
          <p:nvSpPr>
            <p:cNvPr id="35" name="Oval 1075"/>
            <p:cNvSpPr>
              <a:spLocks noChangeArrowheads="1"/>
            </p:cNvSpPr>
            <p:nvPr/>
          </p:nvSpPr>
          <p:spPr bwMode="auto">
            <a:xfrm>
              <a:off x="1968" y="672"/>
              <a:ext cx="192" cy="192"/>
            </a:xfrm>
            <a:prstGeom prst="ellipse">
              <a:avLst/>
            </a:prstGeom>
            <a:grpFill/>
            <a:ln w="38100" algn="ctr">
              <a:solidFill>
                <a:srgbClr val="FF6600"/>
              </a:solidFill>
              <a:round/>
              <a:headEnd/>
              <a:tailEnd/>
            </a:ln>
            <a:effectLst/>
          </p:spPr>
          <p:txBody>
            <a:bodyPr wrap="none" anchor="ctr"/>
            <a:lstStyle/>
            <a:p>
              <a:endParaRPr lang="ja-JP" altLang="en-US"/>
            </a:p>
          </p:txBody>
        </p:sp>
        <p:sp>
          <p:nvSpPr>
            <p:cNvPr id="36" name="Line 1076"/>
            <p:cNvSpPr>
              <a:spLocks noChangeShapeType="1"/>
            </p:cNvSpPr>
            <p:nvPr/>
          </p:nvSpPr>
          <p:spPr bwMode="auto">
            <a:xfrm flipV="1">
              <a:off x="2064" y="912"/>
              <a:ext cx="0" cy="96"/>
            </a:xfrm>
            <a:prstGeom prst="line">
              <a:avLst/>
            </a:prstGeom>
            <a:grpFill/>
            <a:ln w="38100">
              <a:solidFill>
                <a:srgbClr val="FF6600"/>
              </a:solidFill>
              <a:round/>
              <a:headEnd/>
              <a:tailEnd/>
            </a:ln>
            <a:effectLst/>
          </p:spPr>
          <p:txBody>
            <a:bodyPr/>
            <a:lstStyle/>
            <a:p>
              <a:endParaRPr lang="ja-JP" altLang="en-US"/>
            </a:p>
          </p:txBody>
        </p:sp>
        <p:sp>
          <p:nvSpPr>
            <p:cNvPr id="37" name="Line 1077"/>
            <p:cNvSpPr>
              <a:spLocks noChangeShapeType="1"/>
            </p:cNvSpPr>
            <p:nvPr/>
          </p:nvSpPr>
          <p:spPr bwMode="auto">
            <a:xfrm rot="900000" flipV="1">
              <a:off x="1988" y="900"/>
              <a:ext cx="0" cy="96"/>
            </a:xfrm>
            <a:prstGeom prst="line">
              <a:avLst/>
            </a:prstGeom>
            <a:grpFill/>
            <a:ln w="38100">
              <a:solidFill>
                <a:srgbClr val="FF6600"/>
              </a:solidFill>
              <a:round/>
              <a:headEnd/>
              <a:tailEnd/>
            </a:ln>
            <a:effectLst/>
          </p:spPr>
          <p:txBody>
            <a:bodyPr/>
            <a:lstStyle/>
            <a:p>
              <a:endParaRPr lang="ja-JP" altLang="en-US"/>
            </a:p>
          </p:txBody>
        </p:sp>
        <p:sp>
          <p:nvSpPr>
            <p:cNvPr id="38" name="Line 1078"/>
            <p:cNvSpPr>
              <a:spLocks noChangeShapeType="1"/>
            </p:cNvSpPr>
            <p:nvPr/>
          </p:nvSpPr>
          <p:spPr bwMode="auto">
            <a:xfrm rot="1800000" flipV="1">
              <a:off x="1920" y="864"/>
              <a:ext cx="0" cy="96"/>
            </a:xfrm>
            <a:prstGeom prst="line">
              <a:avLst/>
            </a:prstGeom>
            <a:grpFill/>
            <a:ln w="38100">
              <a:solidFill>
                <a:srgbClr val="FF6600"/>
              </a:solidFill>
              <a:round/>
              <a:headEnd/>
              <a:tailEnd/>
            </a:ln>
            <a:effectLst/>
          </p:spPr>
          <p:txBody>
            <a:bodyPr/>
            <a:lstStyle/>
            <a:p>
              <a:endParaRPr lang="ja-JP" altLang="en-US"/>
            </a:p>
          </p:txBody>
        </p:sp>
        <p:sp>
          <p:nvSpPr>
            <p:cNvPr id="39" name="Line 1079"/>
            <p:cNvSpPr>
              <a:spLocks noChangeShapeType="1"/>
            </p:cNvSpPr>
            <p:nvPr/>
          </p:nvSpPr>
          <p:spPr bwMode="auto">
            <a:xfrm rot="20700000" flipV="1">
              <a:off x="2140" y="900"/>
              <a:ext cx="0" cy="96"/>
            </a:xfrm>
            <a:prstGeom prst="line">
              <a:avLst/>
            </a:prstGeom>
            <a:grpFill/>
            <a:ln w="38100">
              <a:solidFill>
                <a:srgbClr val="FF6600"/>
              </a:solidFill>
              <a:round/>
              <a:headEnd/>
              <a:tailEnd/>
            </a:ln>
            <a:effectLst/>
          </p:spPr>
          <p:txBody>
            <a:bodyPr/>
            <a:lstStyle/>
            <a:p>
              <a:endParaRPr lang="ja-JP" altLang="en-US"/>
            </a:p>
          </p:txBody>
        </p:sp>
        <p:sp>
          <p:nvSpPr>
            <p:cNvPr id="40" name="Line 1080"/>
            <p:cNvSpPr>
              <a:spLocks noChangeShapeType="1"/>
            </p:cNvSpPr>
            <p:nvPr/>
          </p:nvSpPr>
          <p:spPr bwMode="auto">
            <a:xfrm rot="19800000" flipV="1">
              <a:off x="2208" y="864"/>
              <a:ext cx="0" cy="96"/>
            </a:xfrm>
            <a:prstGeom prst="line">
              <a:avLst/>
            </a:prstGeom>
            <a:grpFill/>
            <a:ln w="38100">
              <a:solidFill>
                <a:srgbClr val="FF6600"/>
              </a:solidFill>
              <a:round/>
              <a:headEnd/>
              <a:tailEnd/>
            </a:ln>
            <a:effectLst/>
          </p:spPr>
          <p:txBody>
            <a:bodyPr/>
            <a:lstStyle/>
            <a:p>
              <a:endParaRPr lang="ja-JP" altLang="en-US"/>
            </a:p>
          </p:txBody>
        </p:sp>
      </p:grpSp>
      <p:grpSp>
        <p:nvGrpSpPr>
          <p:cNvPr id="34" name="Group 1081"/>
          <p:cNvGrpSpPr>
            <a:grpSpLocks/>
          </p:cNvGrpSpPr>
          <p:nvPr/>
        </p:nvGrpSpPr>
        <p:grpSpPr bwMode="auto">
          <a:xfrm>
            <a:off x="2991966" y="2133600"/>
            <a:ext cx="762000" cy="304800"/>
            <a:chOff x="1344" y="1248"/>
            <a:chExt cx="480" cy="192"/>
          </a:xfrm>
        </p:grpSpPr>
        <p:sp>
          <p:nvSpPr>
            <p:cNvPr id="42" name="Oval 1082"/>
            <p:cNvSpPr>
              <a:spLocks noChangeArrowheads="1"/>
            </p:cNvSpPr>
            <p:nvPr/>
          </p:nvSpPr>
          <p:spPr bwMode="auto">
            <a:xfrm>
              <a:off x="1344" y="1248"/>
              <a:ext cx="480" cy="192"/>
            </a:xfrm>
            <a:prstGeom prst="ellipse">
              <a:avLst/>
            </a:prstGeom>
            <a:solidFill>
              <a:srgbClr val="FFFFFF"/>
            </a:solidFill>
            <a:ln w="38100" algn="ctr">
              <a:solidFill>
                <a:srgbClr val="000000"/>
              </a:solidFill>
              <a:round/>
              <a:headEnd/>
              <a:tailEnd/>
            </a:ln>
            <a:effectLst/>
          </p:spPr>
          <p:txBody>
            <a:bodyPr wrap="none" anchor="ctr"/>
            <a:lstStyle/>
            <a:p>
              <a:endParaRPr lang="ja-JP" altLang="en-US"/>
            </a:p>
          </p:txBody>
        </p:sp>
        <p:sp>
          <p:nvSpPr>
            <p:cNvPr id="43" name="Line 1083"/>
            <p:cNvSpPr>
              <a:spLocks noChangeShapeType="1"/>
            </p:cNvSpPr>
            <p:nvPr/>
          </p:nvSpPr>
          <p:spPr bwMode="auto">
            <a:xfrm>
              <a:off x="1344" y="1344"/>
              <a:ext cx="480" cy="0"/>
            </a:xfrm>
            <a:prstGeom prst="line">
              <a:avLst/>
            </a:prstGeom>
            <a:noFill/>
            <a:ln w="19050">
              <a:solidFill>
                <a:srgbClr val="000000"/>
              </a:solidFill>
              <a:round/>
              <a:headEnd/>
              <a:tailEnd/>
            </a:ln>
            <a:effectLst/>
          </p:spPr>
          <p:txBody>
            <a:bodyPr/>
            <a:lstStyle/>
            <a:p>
              <a:endParaRPr lang="ja-JP" altLang="en-US"/>
            </a:p>
          </p:txBody>
        </p:sp>
        <p:sp>
          <p:nvSpPr>
            <p:cNvPr id="44" name="Line 1084"/>
            <p:cNvSpPr>
              <a:spLocks noChangeShapeType="1"/>
            </p:cNvSpPr>
            <p:nvPr/>
          </p:nvSpPr>
          <p:spPr bwMode="auto">
            <a:xfrm>
              <a:off x="1392" y="1296"/>
              <a:ext cx="384" cy="0"/>
            </a:xfrm>
            <a:prstGeom prst="line">
              <a:avLst/>
            </a:prstGeom>
            <a:noFill/>
            <a:ln w="19050">
              <a:solidFill>
                <a:srgbClr val="000000"/>
              </a:solidFill>
              <a:round/>
              <a:headEnd/>
              <a:tailEnd/>
            </a:ln>
            <a:effectLst/>
          </p:spPr>
          <p:txBody>
            <a:bodyPr/>
            <a:lstStyle/>
            <a:p>
              <a:endParaRPr lang="ja-JP" altLang="en-US"/>
            </a:p>
          </p:txBody>
        </p:sp>
        <p:sp>
          <p:nvSpPr>
            <p:cNvPr id="45" name="Line 1085"/>
            <p:cNvSpPr>
              <a:spLocks noChangeShapeType="1"/>
            </p:cNvSpPr>
            <p:nvPr/>
          </p:nvSpPr>
          <p:spPr bwMode="auto">
            <a:xfrm>
              <a:off x="1392" y="1392"/>
              <a:ext cx="384" cy="0"/>
            </a:xfrm>
            <a:prstGeom prst="line">
              <a:avLst/>
            </a:prstGeom>
            <a:noFill/>
            <a:ln w="19050">
              <a:solidFill>
                <a:srgbClr val="000000"/>
              </a:solidFill>
              <a:round/>
              <a:headEnd/>
              <a:tailEnd/>
            </a:ln>
            <a:effectLst/>
          </p:spPr>
          <p:txBody>
            <a:bodyPr/>
            <a:lstStyle/>
            <a:p>
              <a:endParaRPr lang="ja-JP" altLang="en-US"/>
            </a:p>
          </p:txBody>
        </p:sp>
      </p:grpSp>
      <p:sp>
        <p:nvSpPr>
          <p:cNvPr id="46" name="Line 1086"/>
          <p:cNvSpPr>
            <a:spLocks noChangeShapeType="1"/>
          </p:cNvSpPr>
          <p:nvPr/>
        </p:nvSpPr>
        <p:spPr bwMode="auto">
          <a:xfrm flipV="1">
            <a:off x="5430366" y="1905000"/>
            <a:ext cx="0" cy="381000"/>
          </a:xfrm>
          <a:prstGeom prst="line">
            <a:avLst/>
          </a:prstGeom>
          <a:noFill/>
          <a:ln w="38100">
            <a:solidFill>
              <a:srgbClr val="FF0000"/>
            </a:solidFill>
            <a:round/>
            <a:headEnd/>
            <a:tailEnd type="triangle" w="med" len="med"/>
          </a:ln>
          <a:effectLst/>
        </p:spPr>
        <p:txBody>
          <a:bodyPr/>
          <a:lstStyle/>
          <a:p>
            <a:endParaRPr lang="ja-JP" altLang="en-US"/>
          </a:p>
        </p:txBody>
      </p:sp>
      <p:sp>
        <p:nvSpPr>
          <p:cNvPr id="47" name="Line 1087"/>
          <p:cNvSpPr>
            <a:spLocks noChangeShapeType="1"/>
          </p:cNvSpPr>
          <p:nvPr/>
        </p:nvSpPr>
        <p:spPr bwMode="auto">
          <a:xfrm>
            <a:off x="3372966" y="1905000"/>
            <a:ext cx="0" cy="381000"/>
          </a:xfrm>
          <a:prstGeom prst="line">
            <a:avLst/>
          </a:prstGeom>
          <a:noFill/>
          <a:ln w="38100">
            <a:solidFill>
              <a:srgbClr val="FF6600"/>
            </a:solidFill>
            <a:round/>
            <a:headEnd/>
            <a:tailEnd type="triangle" w="med" len="med"/>
          </a:ln>
          <a:effectLst/>
        </p:spPr>
        <p:txBody>
          <a:bodyPr/>
          <a:lstStyle/>
          <a:p>
            <a:endParaRPr lang="ja-JP" altLang="en-US"/>
          </a:p>
        </p:txBody>
      </p:sp>
      <p:sp>
        <p:nvSpPr>
          <p:cNvPr id="48" name="Oval 1088"/>
          <p:cNvSpPr>
            <a:spLocks noChangeArrowheads="1"/>
          </p:cNvSpPr>
          <p:nvPr/>
        </p:nvSpPr>
        <p:spPr bwMode="auto">
          <a:xfrm>
            <a:off x="3982566" y="4038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49" name="Oval 1089"/>
          <p:cNvSpPr>
            <a:spLocks noChangeArrowheads="1"/>
          </p:cNvSpPr>
          <p:nvPr/>
        </p:nvSpPr>
        <p:spPr bwMode="auto">
          <a:xfrm>
            <a:off x="4515966" y="4495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0" name="Oval 1090"/>
          <p:cNvSpPr>
            <a:spLocks noChangeArrowheads="1"/>
          </p:cNvSpPr>
          <p:nvPr/>
        </p:nvSpPr>
        <p:spPr bwMode="auto">
          <a:xfrm>
            <a:off x="4973166" y="4114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1" name="Oval 1091"/>
          <p:cNvSpPr>
            <a:spLocks noChangeArrowheads="1"/>
          </p:cNvSpPr>
          <p:nvPr/>
        </p:nvSpPr>
        <p:spPr bwMode="auto">
          <a:xfrm>
            <a:off x="5354166" y="4419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2" name="Oval 1092"/>
          <p:cNvSpPr>
            <a:spLocks noChangeArrowheads="1"/>
          </p:cNvSpPr>
          <p:nvPr/>
        </p:nvSpPr>
        <p:spPr bwMode="auto">
          <a:xfrm>
            <a:off x="4592166" y="4038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3" name="Oval 1093"/>
          <p:cNvSpPr>
            <a:spLocks noChangeArrowheads="1"/>
          </p:cNvSpPr>
          <p:nvPr/>
        </p:nvSpPr>
        <p:spPr bwMode="auto">
          <a:xfrm>
            <a:off x="5506566" y="40386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4" name="Oval 1094"/>
          <p:cNvSpPr>
            <a:spLocks noChangeArrowheads="1"/>
          </p:cNvSpPr>
          <p:nvPr/>
        </p:nvSpPr>
        <p:spPr bwMode="auto">
          <a:xfrm>
            <a:off x="3525366" y="42672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5" name="Oval 1095"/>
          <p:cNvSpPr>
            <a:spLocks noChangeArrowheads="1"/>
          </p:cNvSpPr>
          <p:nvPr/>
        </p:nvSpPr>
        <p:spPr bwMode="auto">
          <a:xfrm>
            <a:off x="3144366" y="4495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6" name="Oval 1096"/>
          <p:cNvSpPr>
            <a:spLocks noChangeArrowheads="1"/>
          </p:cNvSpPr>
          <p:nvPr/>
        </p:nvSpPr>
        <p:spPr bwMode="auto">
          <a:xfrm>
            <a:off x="2839566" y="41910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7" name="Oval 1097"/>
          <p:cNvSpPr>
            <a:spLocks noChangeArrowheads="1"/>
          </p:cNvSpPr>
          <p:nvPr/>
        </p:nvSpPr>
        <p:spPr bwMode="auto">
          <a:xfrm>
            <a:off x="5963766" y="4114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8" name="Oval 1098"/>
          <p:cNvSpPr>
            <a:spLocks noChangeArrowheads="1"/>
          </p:cNvSpPr>
          <p:nvPr/>
        </p:nvSpPr>
        <p:spPr bwMode="auto">
          <a:xfrm>
            <a:off x="6497166" y="4495800"/>
            <a:ext cx="152400" cy="152400"/>
          </a:xfrm>
          <a:prstGeom prst="ellipse">
            <a:avLst/>
          </a:prstGeom>
          <a:solidFill>
            <a:srgbClr val="FF0000"/>
          </a:solidFill>
          <a:ln w="38100" algn="ctr">
            <a:noFill/>
            <a:round/>
            <a:headEnd/>
            <a:tailEnd/>
          </a:ln>
          <a:effectLst/>
        </p:spPr>
        <p:txBody>
          <a:bodyPr wrap="none" anchor="ctr"/>
          <a:lstStyle/>
          <a:p>
            <a:endParaRPr lang="ja-JP" altLang="en-US"/>
          </a:p>
        </p:txBody>
      </p:sp>
      <p:sp>
        <p:nvSpPr>
          <p:cNvPr id="59" name="Line 1099"/>
          <p:cNvSpPr>
            <a:spLocks noChangeShapeType="1"/>
          </p:cNvSpPr>
          <p:nvPr/>
        </p:nvSpPr>
        <p:spPr bwMode="auto">
          <a:xfrm>
            <a:off x="4287366" y="4038600"/>
            <a:ext cx="228600" cy="457200"/>
          </a:xfrm>
          <a:prstGeom prst="line">
            <a:avLst/>
          </a:prstGeom>
          <a:noFill/>
          <a:ln w="38100">
            <a:solidFill>
              <a:srgbClr val="FF6600"/>
            </a:solidFill>
            <a:round/>
            <a:headEnd/>
            <a:tailEnd type="triangle" w="med" len="med"/>
          </a:ln>
          <a:effectLst/>
        </p:spPr>
        <p:txBody>
          <a:bodyPr/>
          <a:lstStyle/>
          <a:p>
            <a:endParaRPr lang="ja-JP" altLang="en-US"/>
          </a:p>
        </p:txBody>
      </p:sp>
      <p:sp>
        <p:nvSpPr>
          <p:cNvPr id="60" name="Line 1100"/>
          <p:cNvSpPr>
            <a:spLocks noChangeShapeType="1"/>
          </p:cNvSpPr>
          <p:nvPr/>
        </p:nvSpPr>
        <p:spPr bwMode="auto">
          <a:xfrm flipH="1" flipV="1">
            <a:off x="3753966" y="4419600"/>
            <a:ext cx="685800" cy="152400"/>
          </a:xfrm>
          <a:prstGeom prst="line">
            <a:avLst/>
          </a:prstGeom>
          <a:noFill/>
          <a:ln w="38100">
            <a:solidFill>
              <a:srgbClr val="FF8C00"/>
            </a:solidFill>
            <a:round/>
            <a:headEnd/>
            <a:tailEnd type="triangle" w="med" len="med"/>
          </a:ln>
          <a:effectLst/>
        </p:spPr>
        <p:txBody>
          <a:bodyPr/>
          <a:lstStyle/>
          <a:p>
            <a:endParaRPr lang="ja-JP" altLang="en-US"/>
          </a:p>
        </p:txBody>
      </p:sp>
      <p:sp>
        <p:nvSpPr>
          <p:cNvPr id="61" name="Line 1101"/>
          <p:cNvSpPr>
            <a:spLocks noChangeShapeType="1"/>
          </p:cNvSpPr>
          <p:nvPr/>
        </p:nvSpPr>
        <p:spPr bwMode="auto">
          <a:xfrm flipV="1">
            <a:off x="3753966" y="4267200"/>
            <a:ext cx="1219200" cy="76200"/>
          </a:xfrm>
          <a:prstGeom prst="line">
            <a:avLst/>
          </a:prstGeom>
          <a:noFill/>
          <a:ln w="38100">
            <a:solidFill>
              <a:srgbClr val="FFB200"/>
            </a:solidFill>
            <a:round/>
            <a:headEnd/>
            <a:tailEnd type="triangle" w="med" len="med"/>
          </a:ln>
          <a:effectLst/>
        </p:spPr>
        <p:txBody>
          <a:bodyPr/>
          <a:lstStyle/>
          <a:p>
            <a:endParaRPr lang="ja-JP" altLang="en-US"/>
          </a:p>
        </p:txBody>
      </p:sp>
      <p:sp>
        <p:nvSpPr>
          <p:cNvPr id="62" name="Line 1102"/>
          <p:cNvSpPr>
            <a:spLocks noChangeShapeType="1"/>
          </p:cNvSpPr>
          <p:nvPr/>
        </p:nvSpPr>
        <p:spPr bwMode="auto">
          <a:xfrm>
            <a:off x="5125566" y="4267200"/>
            <a:ext cx="1295400" cy="304800"/>
          </a:xfrm>
          <a:prstGeom prst="line">
            <a:avLst/>
          </a:prstGeom>
          <a:noFill/>
          <a:ln w="38100">
            <a:solidFill>
              <a:srgbClr val="FFD900"/>
            </a:solidFill>
            <a:round/>
            <a:headEnd/>
            <a:tailEnd type="triangle" w="med" len="med"/>
          </a:ln>
          <a:effectLst/>
        </p:spPr>
        <p:txBody>
          <a:bodyPr/>
          <a:lstStyle/>
          <a:p>
            <a:endParaRPr lang="ja-JP" altLang="en-US"/>
          </a:p>
        </p:txBody>
      </p:sp>
      <p:sp>
        <p:nvSpPr>
          <p:cNvPr id="63" name="Text Box 1103"/>
          <p:cNvSpPr txBox="1">
            <a:spLocks noChangeArrowheads="1"/>
          </p:cNvSpPr>
          <p:nvPr/>
        </p:nvSpPr>
        <p:spPr bwMode="auto">
          <a:xfrm>
            <a:off x="1524898" y="1905000"/>
            <a:ext cx="1467068" cy="338554"/>
          </a:xfrm>
          <a:prstGeom prst="rect">
            <a:avLst/>
          </a:prstGeom>
          <a:noFill/>
          <a:ln w="38100" algn="ctr">
            <a:noFill/>
            <a:miter lim="800000"/>
            <a:headEnd/>
            <a:tailEnd/>
          </a:ln>
          <a:effectLst/>
        </p:spPr>
        <p:txBody>
          <a:bodyPr wrap="none">
            <a:spAutoFit/>
          </a:bodyPr>
          <a:lstStyle/>
          <a:p>
            <a:pPr algn="r">
              <a:lnSpc>
                <a:spcPct val="80000"/>
              </a:lnSpc>
            </a:pPr>
            <a:r>
              <a:rPr lang="ja-JP" altLang="en-US" sz="2000" dirty="0">
                <a:cs typeface="ＭＳ Ｐゴシック" charset="-128"/>
              </a:rPr>
              <a:t>直線偏光板</a:t>
            </a:r>
            <a:endParaRPr lang="en-US" altLang="ja-JP" sz="2000" dirty="0">
              <a:cs typeface="ＭＳ Ｐゴシック" charset="-128"/>
            </a:endParaRPr>
          </a:p>
        </p:txBody>
      </p:sp>
      <p:sp>
        <p:nvSpPr>
          <p:cNvPr id="64" name="Text Box 1104"/>
          <p:cNvSpPr txBox="1">
            <a:spLocks noChangeArrowheads="1"/>
          </p:cNvSpPr>
          <p:nvPr/>
        </p:nvSpPr>
        <p:spPr bwMode="auto">
          <a:xfrm>
            <a:off x="2599139" y="2924175"/>
            <a:ext cx="697627" cy="338554"/>
          </a:xfrm>
          <a:prstGeom prst="rect">
            <a:avLst/>
          </a:prstGeom>
          <a:noFill/>
          <a:ln w="38100" algn="ctr">
            <a:noFill/>
            <a:miter lim="800000"/>
            <a:headEnd/>
            <a:tailEnd/>
          </a:ln>
          <a:effectLst/>
        </p:spPr>
        <p:txBody>
          <a:bodyPr wrap="none">
            <a:spAutoFit/>
          </a:bodyPr>
          <a:lstStyle/>
          <a:p>
            <a:pPr algn="r">
              <a:lnSpc>
                <a:spcPct val="80000"/>
              </a:lnSpc>
            </a:pPr>
            <a:r>
              <a:rPr lang="ja-JP" altLang="en-US" sz="2000" dirty="0">
                <a:cs typeface="ＭＳ Ｐゴシック" charset="-128"/>
              </a:rPr>
              <a:t>偏光</a:t>
            </a:r>
            <a:endParaRPr lang="en-US" altLang="ja-JP" sz="2000" dirty="0">
              <a:cs typeface="ＭＳ Ｐゴシック" charset="-128"/>
            </a:endParaRPr>
          </a:p>
        </p:txBody>
      </p:sp>
      <p:sp>
        <p:nvSpPr>
          <p:cNvPr id="65" name="Text Box 1105"/>
          <p:cNvSpPr txBox="1">
            <a:spLocks noChangeArrowheads="1"/>
          </p:cNvSpPr>
          <p:nvPr/>
        </p:nvSpPr>
        <p:spPr bwMode="auto">
          <a:xfrm>
            <a:off x="4716016" y="3356992"/>
            <a:ext cx="1210588"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鏡面反射</a:t>
            </a:r>
            <a:endParaRPr lang="en-US" altLang="ja-JP" sz="2000" dirty="0">
              <a:cs typeface="ＭＳ Ｐゴシック" charset="-128"/>
            </a:endParaRPr>
          </a:p>
        </p:txBody>
      </p:sp>
      <p:sp>
        <p:nvSpPr>
          <p:cNvPr id="66" name="Text Box 1106"/>
          <p:cNvSpPr txBox="1">
            <a:spLocks noChangeArrowheads="1"/>
          </p:cNvSpPr>
          <p:nvPr/>
        </p:nvSpPr>
        <p:spPr bwMode="auto">
          <a:xfrm>
            <a:off x="6039966" y="3325813"/>
            <a:ext cx="1210588"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拡散反射</a:t>
            </a:r>
            <a:endParaRPr lang="en-US" altLang="ja-JP" sz="2000" dirty="0">
              <a:cs typeface="ＭＳ Ｐゴシック" charset="-128"/>
            </a:endParaRPr>
          </a:p>
        </p:txBody>
      </p:sp>
      <p:sp>
        <p:nvSpPr>
          <p:cNvPr id="67" name="Text Box 1107"/>
          <p:cNvSpPr txBox="1">
            <a:spLocks noChangeArrowheads="1"/>
          </p:cNvSpPr>
          <p:nvPr/>
        </p:nvSpPr>
        <p:spPr bwMode="auto">
          <a:xfrm>
            <a:off x="5658966" y="2543175"/>
            <a:ext cx="954107"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非偏光</a:t>
            </a:r>
            <a:endParaRPr lang="en-US" altLang="ja-JP" sz="2000" dirty="0">
              <a:cs typeface="ＭＳ Ｐゴシック" charset="-128"/>
            </a:endParaRPr>
          </a:p>
        </p:txBody>
      </p:sp>
      <p:sp>
        <p:nvSpPr>
          <p:cNvPr id="68" name="Text Box 1108"/>
          <p:cNvSpPr txBox="1">
            <a:spLocks noChangeArrowheads="1"/>
          </p:cNvSpPr>
          <p:nvPr/>
        </p:nvSpPr>
        <p:spPr bwMode="auto">
          <a:xfrm>
            <a:off x="4275539" y="2286000"/>
            <a:ext cx="697627" cy="338554"/>
          </a:xfrm>
          <a:prstGeom prst="rect">
            <a:avLst/>
          </a:prstGeom>
          <a:noFill/>
          <a:ln w="38100" algn="ctr">
            <a:noFill/>
            <a:miter lim="800000"/>
            <a:headEnd/>
            <a:tailEnd/>
          </a:ln>
          <a:effectLst/>
        </p:spPr>
        <p:txBody>
          <a:bodyPr wrap="none">
            <a:spAutoFit/>
          </a:bodyPr>
          <a:lstStyle/>
          <a:p>
            <a:pPr algn="r">
              <a:lnSpc>
                <a:spcPct val="80000"/>
              </a:lnSpc>
            </a:pPr>
            <a:r>
              <a:rPr lang="ja-JP" altLang="en-US" sz="2000" dirty="0">
                <a:cs typeface="ＭＳ Ｐゴシック" charset="-128"/>
              </a:rPr>
              <a:t>偏光</a:t>
            </a:r>
            <a:endParaRPr lang="en-US" altLang="ja-JP" sz="2000" dirty="0">
              <a:cs typeface="ＭＳ Ｐゴシック" charset="-128"/>
            </a:endParaRPr>
          </a:p>
        </p:txBody>
      </p:sp>
      <p:sp>
        <p:nvSpPr>
          <p:cNvPr id="69" name="Text Box 1109"/>
          <p:cNvSpPr txBox="1">
            <a:spLocks noChangeArrowheads="1"/>
          </p:cNvSpPr>
          <p:nvPr/>
        </p:nvSpPr>
        <p:spPr bwMode="auto">
          <a:xfrm>
            <a:off x="5735166" y="1905000"/>
            <a:ext cx="1467068" cy="338554"/>
          </a:xfrm>
          <a:prstGeom prst="rect">
            <a:avLst/>
          </a:prstGeom>
          <a:noFill/>
          <a:ln w="38100" algn="ctr">
            <a:noFill/>
            <a:miter lim="800000"/>
            <a:headEnd/>
            <a:tailEnd/>
          </a:ln>
          <a:effectLst/>
        </p:spPr>
        <p:txBody>
          <a:bodyPr wrap="none">
            <a:spAutoFit/>
          </a:bodyPr>
          <a:lstStyle/>
          <a:p>
            <a:pPr algn="l">
              <a:lnSpc>
                <a:spcPct val="80000"/>
              </a:lnSpc>
            </a:pPr>
            <a:r>
              <a:rPr lang="ja-JP" altLang="en-US" sz="2000" dirty="0">
                <a:cs typeface="ＭＳ Ｐゴシック" charset="-128"/>
              </a:rPr>
              <a:t>直線偏光板</a:t>
            </a:r>
            <a:endParaRPr lang="en-US" altLang="ja-JP" sz="2000" dirty="0">
              <a:cs typeface="ＭＳ Ｐゴシック" charset="-128"/>
            </a:endParaRPr>
          </a:p>
        </p:txBody>
      </p:sp>
      <p:sp>
        <p:nvSpPr>
          <p:cNvPr id="70" name="Line 1110"/>
          <p:cNvSpPr>
            <a:spLocks noChangeShapeType="1"/>
          </p:cNvSpPr>
          <p:nvPr/>
        </p:nvSpPr>
        <p:spPr bwMode="auto">
          <a:xfrm>
            <a:off x="3372966" y="2514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1" name="Line 1111"/>
          <p:cNvSpPr>
            <a:spLocks noChangeShapeType="1"/>
          </p:cNvSpPr>
          <p:nvPr/>
        </p:nvSpPr>
        <p:spPr bwMode="auto">
          <a:xfrm>
            <a:off x="3753966" y="3276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2" name="Line 1112"/>
          <p:cNvSpPr>
            <a:spLocks noChangeShapeType="1"/>
          </p:cNvSpPr>
          <p:nvPr/>
        </p:nvSpPr>
        <p:spPr bwMode="auto">
          <a:xfrm flipV="1">
            <a:off x="4896966" y="2514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3" name="Line 1113"/>
          <p:cNvSpPr>
            <a:spLocks noChangeShapeType="1"/>
          </p:cNvSpPr>
          <p:nvPr/>
        </p:nvSpPr>
        <p:spPr bwMode="auto">
          <a:xfrm flipV="1">
            <a:off x="4515966" y="3276600"/>
            <a:ext cx="304800" cy="609600"/>
          </a:xfrm>
          <a:prstGeom prst="line">
            <a:avLst/>
          </a:prstGeom>
          <a:noFill/>
          <a:ln w="38100">
            <a:solidFill>
              <a:srgbClr val="FF6600"/>
            </a:solidFill>
            <a:round/>
            <a:headEnd/>
            <a:tailEnd type="triangle" w="med" len="med"/>
          </a:ln>
          <a:effectLst/>
        </p:spPr>
        <p:txBody>
          <a:bodyPr anchor="ctr">
            <a:spAutoFit/>
          </a:bodyPr>
          <a:lstStyle/>
          <a:p>
            <a:endParaRPr lang="ja-JP" altLang="en-US"/>
          </a:p>
        </p:txBody>
      </p:sp>
      <p:sp>
        <p:nvSpPr>
          <p:cNvPr id="74" name="Line 1114"/>
          <p:cNvSpPr>
            <a:spLocks noChangeShapeType="1"/>
          </p:cNvSpPr>
          <p:nvPr/>
        </p:nvSpPr>
        <p:spPr bwMode="auto">
          <a:xfrm flipH="1" flipV="1">
            <a:off x="5506566" y="2514600"/>
            <a:ext cx="304800" cy="609600"/>
          </a:xfrm>
          <a:prstGeom prst="line">
            <a:avLst/>
          </a:prstGeom>
          <a:noFill/>
          <a:ln w="38100">
            <a:solidFill>
              <a:srgbClr val="FF0000"/>
            </a:solidFill>
            <a:round/>
            <a:headEnd/>
            <a:tailEnd type="triangle" w="med" len="med"/>
          </a:ln>
          <a:effectLst/>
        </p:spPr>
        <p:txBody>
          <a:bodyPr anchor="ctr">
            <a:spAutoFit/>
          </a:bodyPr>
          <a:lstStyle/>
          <a:p>
            <a:endParaRPr lang="ja-JP" altLang="en-US"/>
          </a:p>
        </p:txBody>
      </p:sp>
      <p:sp>
        <p:nvSpPr>
          <p:cNvPr id="75" name="Line 1115"/>
          <p:cNvSpPr>
            <a:spLocks noChangeShapeType="1"/>
          </p:cNvSpPr>
          <p:nvPr/>
        </p:nvSpPr>
        <p:spPr bwMode="auto">
          <a:xfrm flipH="1" flipV="1">
            <a:off x="5887566" y="3276600"/>
            <a:ext cx="304800" cy="609600"/>
          </a:xfrm>
          <a:prstGeom prst="line">
            <a:avLst/>
          </a:prstGeom>
          <a:noFill/>
          <a:ln w="38100">
            <a:solidFill>
              <a:srgbClr val="FF0000"/>
            </a:solidFill>
            <a:round/>
            <a:headEnd/>
            <a:tailEnd type="triangle" w="med" len="med"/>
          </a:ln>
          <a:effectLst/>
        </p:spPr>
        <p:txBody>
          <a:bodyPr anchor="ctr">
            <a:spAutoFit/>
          </a:bodyPr>
          <a:lstStyle/>
          <a:p>
            <a:endParaRPr lang="ja-JP" altLang="en-US"/>
          </a:p>
        </p:txBody>
      </p:sp>
      <p:sp>
        <p:nvSpPr>
          <p:cNvPr id="76" name="Line 1116"/>
          <p:cNvSpPr>
            <a:spLocks noChangeShapeType="1"/>
          </p:cNvSpPr>
          <p:nvPr/>
        </p:nvSpPr>
        <p:spPr bwMode="auto">
          <a:xfrm flipH="1" flipV="1">
            <a:off x="6268566" y="4038600"/>
            <a:ext cx="228600" cy="457200"/>
          </a:xfrm>
          <a:prstGeom prst="line">
            <a:avLst/>
          </a:prstGeom>
          <a:noFill/>
          <a:ln w="38100">
            <a:solidFill>
              <a:srgbClr val="FF0000"/>
            </a:solidFill>
            <a:round/>
            <a:headEnd/>
            <a:tailEnd type="triangle" w="med" len="med"/>
          </a:ln>
          <a:effectLst/>
        </p:spPr>
        <p:txBody>
          <a:bodyPr/>
          <a:lstStyle/>
          <a:p>
            <a:endParaRPr lang="ja-JP" altLang="en-US"/>
          </a:p>
        </p:txBody>
      </p:sp>
      <p:sp>
        <p:nvSpPr>
          <p:cNvPr id="77" name="Line 1086"/>
          <p:cNvSpPr>
            <a:spLocks noChangeShapeType="1"/>
          </p:cNvSpPr>
          <p:nvPr/>
        </p:nvSpPr>
        <p:spPr bwMode="auto">
          <a:xfrm flipV="1">
            <a:off x="5268441" y="1907307"/>
            <a:ext cx="0" cy="381000"/>
          </a:xfrm>
          <a:prstGeom prst="line">
            <a:avLst/>
          </a:prstGeom>
          <a:noFill/>
          <a:ln w="38100">
            <a:solidFill>
              <a:srgbClr val="FF6600"/>
            </a:solidFill>
            <a:prstDash val="sysDot"/>
            <a:round/>
            <a:headEnd/>
            <a:tailEnd type="triangle" w="med" len="med"/>
          </a:ln>
          <a:effectLst/>
        </p:spPr>
        <p:txBody>
          <a:bodyPr/>
          <a:lstStyle/>
          <a:p>
            <a:endParaRPr lang="ja-JP" altLang="en-US"/>
          </a:p>
        </p:txBody>
      </p:sp>
    </p:spTree>
    <p:extLst>
      <p:ext uri="{BB962C8B-B14F-4D97-AF65-F5344CB8AC3E}">
        <p14:creationId xmlns:p14="http://schemas.microsoft.com/office/powerpoint/2010/main" val="424849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r>
              <a:rPr lang="ja-JP" altLang="en-US" sz="2800" dirty="0"/>
              <a:t>反射成分の分離</a:t>
            </a:r>
            <a:endParaRPr lang="en-US" altLang="ja-JP" sz="2800" dirty="0"/>
          </a:p>
        </p:txBody>
      </p:sp>
      <p:sp>
        <p:nvSpPr>
          <p:cNvPr id="647171" name="Rectangle 3"/>
          <p:cNvSpPr>
            <a:spLocks noChangeArrowheads="1"/>
          </p:cNvSpPr>
          <p:nvPr/>
        </p:nvSpPr>
        <p:spPr bwMode="auto">
          <a:xfrm>
            <a:off x="2867025" y="2630264"/>
            <a:ext cx="4371975" cy="1752600"/>
          </a:xfrm>
          <a:prstGeom prst="rect">
            <a:avLst/>
          </a:prstGeom>
          <a:noFill/>
          <a:ln w="9525">
            <a:solidFill>
              <a:schemeClr val="tx1"/>
            </a:solidFill>
            <a:miter lim="800000"/>
            <a:headEnd/>
            <a:tailEnd/>
          </a:ln>
          <a:effectLst/>
        </p:spPr>
        <p:txBody>
          <a:bodyPr wrap="none" anchor="ctr"/>
          <a:lstStyle/>
          <a:p>
            <a:endParaRPr lang="ja-JP" altLang="en-US"/>
          </a:p>
        </p:txBody>
      </p:sp>
      <p:sp>
        <p:nvSpPr>
          <p:cNvPr id="647172" name="Line 4"/>
          <p:cNvSpPr>
            <a:spLocks noChangeShapeType="1"/>
          </p:cNvSpPr>
          <p:nvPr/>
        </p:nvSpPr>
        <p:spPr bwMode="auto">
          <a:xfrm>
            <a:off x="2867025" y="3468464"/>
            <a:ext cx="4371975" cy="0"/>
          </a:xfrm>
          <a:prstGeom prst="line">
            <a:avLst/>
          </a:prstGeom>
          <a:noFill/>
          <a:ln w="9525">
            <a:solidFill>
              <a:schemeClr val="tx1"/>
            </a:solidFill>
            <a:round/>
            <a:headEnd/>
            <a:tailEnd/>
          </a:ln>
          <a:effectLst/>
        </p:spPr>
        <p:txBody>
          <a:bodyPr/>
          <a:lstStyle/>
          <a:p>
            <a:endParaRPr lang="ja-JP" altLang="en-US"/>
          </a:p>
        </p:txBody>
      </p:sp>
      <p:sp>
        <p:nvSpPr>
          <p:cNvPr id="647173" name="Freeform 5"/>
          <p:cNvSpPr>
            <a:spLocks/>
          </p:cNvSpPr>
          <p:nvPr/>
        </p:nvSpPr>
        <p:spPr bwMode="auto">
          <a:xfrm>
            <a:off x="2867025" y="2769964"/>
            <a:ext cx="4371975" cy="1252538"/>
          </a:xfrm>
          <a:custGeom>
            <a:avLst/>
            <a:gdLst/>
            <a:ahLst/>
            <a:cxnLst>
              <a:cxn ang="0">
                <a:pos x="0" y="432"/>
              </a:cxn>
              <a:cxn ang="0">
                <a:pos x="339" y="59"/>
              </a:cxn>
              <a:cxn ang="0">
                <a:pos x="781" y="785"/>
              </a:cxn>
              <a:cxn ang="0">
                <a:pos x="1176" y="82"/>
              </a:cxn>
              <a:cxn ang="0">
                <a:pos x="1488" y="432"/>
              </a:cxn>
            </a:cxnLst>
            <a:rect l="0" t="0" r="r" b="b"/>
            <a:pathLst>
              <a:path w="1488" h="789">
                <a:moveTo>
                  <a:pt x="0" y="432"/>
                </a:moveTo>
                <a:cubicBezTo>
                  <a:pt x="56" y="370"/>
                  <a:pt x="209" y="0"/>
                  <a:pt x="339" y="59"/>
                </a:cubicBezTo>
                <a:cubicBezTo>
                  <a:pt x="469" y="118"/>
                  <a:pt x="642" y="781"/>
                  <a:pt x="781" y="785"/>
                </a:cubicBezTo>
                <a:cubicBezTo>
                  <a:pt x="920" y="789"/>
                  <a:pt x="1058" y="141"/>
                  <a:pt x="1176" y="82"/>
                </a:cubicBezTo>
                <a:cubicBezTo>
                  <a:pt x="1294" y="23"/>
                  <a:pt x="1423" y="359"/>
                  <a:pt x="1488" y="432"/>
                </a:cubicBezTo>
              </a:path>
            </a:pathLst>
          </a:custGeom>
          <a:noFill/>
          <a:ln w="9525">
            <a:solidFill>
              <a:schemeClr val="tx1"/>
            </a:solidFill>
            <a:round/>
            <a:headEnd/>
            <a:tailEnd/>
          </a:ln>
          <a:effectLst/>
        </p:spPr>
        <p:txBody>
          <a:bodyPr/>
          <a:lstStyle/>
          <a:p>
            <a:endParaRPr lang="ja-JP" altLang="en-US"/>
          </a:p>
        </p:txBody>
      </p:sp>
      <p:sp>
        <p:nvSpPr>
          <p:cNvPr id="647174" name="Line 6"/>
          <p:cNvSpPr>
            <a:spLocks noChangeShapeType="1"/>
          </p:cNvSpPr>
          <p:nvPr/>
        </p:nvSpPr>
        <p:spPr bwMode="auto">
          <a:xfrm flipH="1">
            <a:off x="3148013" y="4001864"/>
            <a:ext cx="1974850" cy="0"/>
          </a:xfrm>
          <a:prstGeom prst="line">
            <a:avLst/>
          </a:prstGeom>
          <a:noFill/>
          <a:ln w="9525">
            <a:solidFill>
              <a:schemeClr val="tx1"/>
            </a:solidFill>
            <a:round/>
            <a:headEnd/>
            <a:tailEnd/>
          </a:ln>
          <a:effectLst/>
        </p:spPr>
        <p:txBody>
          <a:bodyPr/>
          <a:lstStyle/>
          <a:p>
            <a:endParaRPr lang="ja-JP" altLang="en-US"/>
          </a:p>
        </p:txBody>
      </p:sp>
      <p:sp>
        <p:nvSpPr>
          <p:cNvPr id="647175" name="Line 7"/>
          <p:cNvSpPr>
            <a:spLocks noChangeShapeType="1"/>
          </p:cNvSpPr>
          <p:nvPr/>
        </p:nvSpPr>
        <p:spPr bwMode="auto">
          <a:xfrm flipH="1">
            <a:off x="3430588" y="2858864"/>
            <a:ext cx="846137" cy="0"/>
          </a:xfrm>
          <a:prstGeom prst="line">
            <a:avLst/>
          </a:prstGeom>
          <a:noFill/>
          <a:ln w="9525">
            <a:solidFill>
              <a:schemeClr val="tx1"/>
            </a:solidFill>
            <a:round/>
            <a:headEnd/>
            <a:tailEnd/>
          </a:ln>
          <a:effectLst/>
        </p:spPr>
        <p:txBody>
          <a:bodyPr/>
          <a:lstStyle/>
          <a:p>
            <a:endParaRPr lang="ja-JP" altLang="en-US"/>
          </a:p>
        </p:txBody>
      </p:sp>
      <p:sp>
        <p:nvSpPr>
          <p:cNvPr id="647176" name="Line 8"/>
          <p:cNvSpPr>
            <a:spLocks noChangeShapeType="1"/>
          </p:cNvSpPr>
          <p:nvPr/>
        </p:nvSpPr>
        <p:spPr bwMode="auto">
          <a:xfrm flipV="1">
            <a:off x="3571875" y="2846164"/>
            <a:ext cx="0" cy="533400"/>
          </a:xfrm>
          <a:prstGeom prst="line">
            <a:avLst/>
          </a:prstGeom>
          <a:noFill/>
          <a:ln w="9525">
            <a:solidFill>
              <a:srgbClr val="FF0000"/>
            </a:solidFill>
            <a:round/>
            <a:headEnd/>
            <a:tailEnd type="triangle" w="med" len="med"/>
          </a:ln>
          <a:effectLst/>
        </p:spPr>
        <p:txBody>
          <a:bodyPr/>
          <a:lstStyle/>
          <a:p>
            <a:endParaRPr lang="ja-JP" altLang="en-US"/>
          </a:p>
        </p:txBody>
      </p:sp>
      <p:sp>
        <p:nvSpPr>
          <p:cNvPr id="647177" name="Line 9"/>
          <p:cNvSpPr>
            <a:spLocks noChangeShapeType="1"/>
          </p:cNvSpPr>
          <p:nvPr/>
        </p:nvSpPr>
        <p:spPr bwMode="auto">
          <a:xfrm>
            <a:off x="3571875" y="3379564"/>
            <a:ext cx="0" cy="609600"/>
          </a:xfrm>
          <a:prstGeom prst="line">
            <a:avLst/>
          </a:prstGeom>
          <a:noFill/>
          <a:ln w="9525">
            <a:solidFill>
              <a:srgbClr val="FF0000"/>
            </a:solidFill>
            <a:round/>
            <a:headEnd/>
            <a:tailEnd type="triangle" w="med" len="med"/>
          </a:ln>
          <a:effectLst/>
        </p:spPr>
        <p:txBody>
          <a:bodyPr/>
          <a:lstStyle/>
          <a:p>
            <a:endParaRPr lang="ja-JP" altLang="en-US"/>
          </a:p>
        </p:txBody>
      </p:sp>
      <p:sp>
        <p:nvSpPr>
          <p:cNvPr id="647178" name="Text Box 10"/>
          <p:cNvSpPr txBox="1">
            <a:spLocks noChangeArrowheads="1"/>
          </p:cNvSpPr>
          <p:nvPr/>
        </p:nvSpPr>
        <p:spPr bwMode="auto">
          <a:xfrm>
            <a:off x="3679825" y="4414614"/>
            <a:ext cx="2339102" cy="523220"/>
          </a:xfrm>
          <a:prstGeom prst="rect">
            <a:avLst/>
          </a:prstGeom>
          <a:noFill/>
          <a:ln w="9525">
            <a:noFill/>
            <a:miter lim="800000"/>
            <a:headEnd/>
            <a:tailEnd/>
          </a:ln>
          <a:effectLst/>
        </p:spPr>
        <p:txBody>
          <a:bodyPr wrap="none">
            <a:spAutoFit/>
          </a:bodyPr>
          <a:lstStyle/>
          <a:p>
            <a:r>
              <a:rPr lang="ja-JP" altLang="en-US" sz="2800" dirty="0"/>
              <a:t>偏光板の角度</a:t>
            </a:r>
            <a:endParaRPr lang="en-US" altLang="ja-JP" sz="2800" dirty="0"/>
          </a:p>
        </p:txBody>
      </p:sp>
      <p:sp>
        <p:nvSpPr>
          <p:cNvPr id="647179" name="Text Box 11"/>
          <p:cNvSpPr txBox="1">
            <a:spLocks noChangeArrowheads="1"/>
          </p:cNvSpPr>
          <p:nvPr/>
        </p:nvSpPr>
        <p:spPr bwMode="auto">
          <a:xfrm>
            <a:off x="1317625" y="3195414"/>
            <a:ext cx="902811" cy="523220"/>
          </a:xfrm>
          <a:prstGeom prst="rect">
            <a:avLst/>
          </a:prstGeom>
          <a:noFill/>
          <a:ln w="9525">
            <a:noFill/>
            <a:miter lim="800000"/>
            <a:headEnd/>
            <a:tailEnd/>
          </a:ln>
          <a:effectLst/>
        </p:spPr>
        <p:txBody>
          <a:bodyPr wrap="none">
            <a:spAutoFit/>
          </a:bodyPr>
          <a:lstStyle/>
          <a:p>
            <a:r>
              <a:rPr lang="ja-JP" altLang="en-US" sz="2800" dirty="0"/>
              <a:t>輝度</a:t>
            </a:r>
            <a:endParaRPr lang="en-US" altLang="ja-JP" sz="2800" dirty="0"/>
          </a:p>
        </p:txBody>
      </p:sp>
      <p:graphicFrame>
        <p:nvGraphicFramePr>
          <p:cNvPr id="647180" name="Object 12"/>
          <p:cNvGraphicFramePr>
            <a:graphicFrameLocks noChangeAspect="1"/>
          </p:cNvGraphicFramePr>
          <p:nvPr/>
        </p:nvGraphicFramePr>
        <p:xfrm>
          <a:off x="1219200" y="1425352"/>
          <a:ext cx="1663700" cy="565150"/>
        </p:xfrm>
        <a:graphic>
          <a:graphicData uri="http://schemas.openxmlformats.org/presentationml/2006/ole">
            <mc:AlternateContent xmlns:mc="http://schemas.openxmlformats.org/markup-compatibility/2006">
              <mc:Choice xmlns:v="urn:schemas-microsoft-com:vml" Requires="v">
                <p:oleObj spid="_x0000_s97689" name="Equation" r:id="rId4" imgW="672840" imgH="228600" progId="">
                  <p:embed/>
                </p:oleObj>
              </mc:Choice>
              <mc:Fallback>
                <p:oleObj name="Equation" r:id="rId4" imgW="672840" imgH="228600" progId="">
                  <p:embed/>
                  <p:pic>
                    <p:nvPicPr>
                      <p:cNvPr id="0" name=""/>
                      <p:cNvPicPr>
                        <a:picLocks noChangeAspect="1" noChangeArrowheads="1"/>
                      </p:cNvPicPr>
                      <p:nvPr/>
                    </p:nvPicPr>
                    <p:blipFill>
                      <a:blip r:embed="rId5">
                        <a:lum bright="-100000"/>
                        <a:grayscl/>
                        <a:biLevel thresh="50000"/>
                        <a:extLst>
                          <a:ext uri="{28A0092B-C50C-407E-A947-70E740481C1C}">
                            <a14:useLocalDpi xmlns:a14="http://schemas.microsoft.com/office/drawing/2010/main" val="0"/>
                          </a:ext>
                        </a:extLst>
                      </a:blip>
                      <a:srcRect/>
                      <a:stretch>
                        <a:fillRect/>
                      </a:stretch>
                    </p:blipFill>
                    <p:spPr bwMode="auto">
                      <a:xfrm>
                        <a:off x="1219200" y="1425352"/>
                        <a:ext cx="16637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47181" name="Object 13"/>
          <p:cNvGraphicFramePr>
            <a:graphicFrameLocks noChangeAspect="1"/>
          </p:cNvGraphicFramePr>
          <p:nvPr/>
        </p:nvGraphicFramePr>
        <p:xfrm>
          <a:off x="3702050" y="1196752"/>
          <a:ext cx="2290763" cy="565150"/>
        </p:xfrm>
        <a:graphic>
          <a:graphicData uri="http://schemas.openxmlformats.org/presentationml/2006/ole">
            <mc:AlternateContent xmlns:mc="http://schemas.openxmlformats.org/markup-compatibility/2006">
              <mc:Choice xmlns:v="urn:schemas-microsoft-com:vml" Requires="v">
                <p:oleObj spid="_x0000_s97690" name="Equation" r:id="rId6" imgW="927000" imgH="228600" progId="">
                  <p:embed/>
                </p:oleObj>
              </mc:Choice>
              <mc:Fallback>
                <p:oleObj name="Equation" r:id="rId6" imgW="927000" imgH="228600" progId="">
                  <p:embed/>
                  <p:pic>
                    <p:nvPicPr>
                      <p:cNvPr id="0" name=""/>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3702050" y="1196752"/>
                        <a:ext cx="2290763"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7182" name="Object 14"/>
          <p:cNvGraphicFramePr>
            <a:graphicFrameLocks noChangeAspect="1"/>
          </p:cNvGraphicFramePr>
          <p:nvPr/>
        </p:nvGraphicFramePr>
        <p:xfrm>
          <a:off x="3657600" y="1806352"/>
          <a:ext cx="1568450" cy="565150"/>
        </p:xfrm>
        <a:graphic>
          <a:graphicData uri="http://schemas.openxmlformats.org/presentationml/2006/ole">
            <mc:AlternateContent xmlns:mc="http://schemas.openxmlformats.org/markup-compatibility/2006">
              <mc:Choice xmlns:v="urn:schemas-microsoft-com:vml" Requires="v">
                <p:oleObj spid="_x0000_s97691" name="Equation" r:id="rId8" imgW="634680" imgH="228600" progId="">
                  <p:embed/>
                </p:oleObj>
              </mc:Choice>
              <mc:Fallback>
                <p:oleObj name="Equation" r:id="rId8" imgW="634680" imgH="228600" progId="">
                  <p:embed/>
                  <p:pic>
                    <p:nvPicPr>
                      <p:cNvPr id="0" name=""/>
                      <p:cNvPicPr>
                        <a:picLocks noChangeAspect="1" noChangeArrowheads="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3657600" y="1806352"/>
                        <a:ext cx="156845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7183" name="Object 15"/>
          <p:cNvGraphicFramePr>
            <a:graphicFrameLocks noChangeAspect="1"/>
          </p:cNvGraphicFramePr>
          <p:nvPr/>
        </p:nvGraphicFramePr>
        <p:xfrm>
          <a:off x="2232025" y="2554064"/>
          <a:ext cx="658813" cy="565150"/>
        </p:xfrm>
        <a:graphic>
          <a:graphicData uri="http://schemas.openxmlformats.org/presentationml/2006/ole">
            <mc:AlternateContent xmlns:mc="http://schemas.openxmlformats.org/markup-compatibility/2006">
              <mc:Choice xmlns:v="urn:schemas-microsoft-com:vml" Requires="v">
                <p:oleObj spid="_x0000_s97692" name="Equation" r:id="rId10" imgW="266400" imgH="228600" progId="">
                  <p:embed/>
                </p:oleObj>
              </mc:Choice>
              <mc:Fallback>
                <p:oleObj name="Equation" r:id="rId10" imgW="266400" imgH="228600" progId="">
                  <p:embed/>
                  <p:pic>
                    <p:nvPicPr>
                      <p:cNvPr id="0" name=""/>
                      <p:cNvPicPr>
                        <a:picLocks noChangeAspect="1" noChangeArrowheads="1"/>
                      </p:cNvPicPr>
                      <p:nvPr/>
                    </p:nvPicPr>
                    <p:blipFill>
                      <a:blip r:embed="rId11">
                        <a:lum bright="-100000"/>
                        <a:extLst>
                          <a:ext uri="{28A0092B-C50C-407E-A947-70E740481C1C}">
                            <a14:useLocalDpi xmlns:a14="http://schemas.microsoft.com/office/drawing/2010/main" val="0"/>
                          </a:ext>
                        </a:extLst>
                      </a:blip>
                      <a:srcRect/>
                      <a:stretch>
                        <a:fillRect/>
                      </a:stretch>
                    </p:blipFill>
                    <p:spPr bwMode="auto">
                      <a:xfrm>
                        <a:off x="2232025" y="2554064"/>
                        <a:ext cx="658813"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7184" name="Object 16"/>
          <p:cNvGraphicFramePr>
            <a:graphicFrameLocks noChangeAspect="1"/>
          </p:cNvGraphicFramePr>
          <p:nvPr/>
        </p:nvGraphicFramePr>
        <p:xfrm>
          <a:off x="2232025" y="3652614"/>
          <a:ext cx="628650" cy="565150"/>
        </p:xfrm>
        <a:graphic>
          <a:graphicData uri="http://schemas.openxmlformats.org/presentationml/2006/ole">
            <mc:AlternateContent xmlns:mc="http://schemas.openxmlformats.org/markup-compatibility/2006">
              <mc:Choice xmlns:v="urn:schemas-microsoft-com:vml" Requires="v">
                <p:oleObj spid="_x0000_s97693" name="Equation" r:id="rId12" imgW="253800" imgH="228600" progId="">
                  <p:embed/>
                </p:oleObj>
              </mc:Choice>
              <mc:Fallback>
                <p:oleObj name="Equation" r:id="rId12" imgW="253800" imgH="228600" progId="">
                  <p:embed/>
                  <p:pic>
                    <p:nvPicPr>
                      <p:cNvPr id="0" name=""/>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auto">
                      <a:xfrm>
                        <a:off x="2232025" y="3652614"/>
                        <a:ext cx="62865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7185" name="AutoShape 17"/>
          <p:cNvSpPr>
            <a:spLocks/>
          </p:cNvSpPr>
          <p:nvPr/>
        </p:nvSpPr>
        <p:spPr bwMode="auto">
          <a:xfrm>
            <a:off x="3048000" y="1196752"/>
            <a:ext cx="533400" cy="1066800"/>
          </a:xfrm>
          <a:prstGeom prst="leftBrace">
            <a:avLst>
              <a:gd name="adj1" fmla="val 16667"/>
              <a:gd name="adj2" fmla="val 50000"/>
            </a:avLst>
          </a:prstGeom>
          <a:noFill/>
          <a:ln w="9525">
            <a:solidFill>
              <a:schemeClr val="tx1"/>
            </a:solidFill>
            <a:miter lim="800000"/>
            <a:headEnd/>
            <a:tailEnd/>
          </a:ln>
          <a:effectLst/>
        </p:spPr>
        <p:txBody>
          <a:bodyPr wrap="none" anchor="ctr"/>
          <a:lstStyle/>
          <a:p>
            <a:endParaRPr lang="ja-JP" altLang="en-US"/>
          </a:p>
        </p:txBody>
      </p:sp>
      <p:sp>
        <p:nvSpPr>
          <p:cNvPr id="647186" name="Text Box 18"/>
          <p:cNvSpPr txBox="1">
            <a:spLocks noChangeArrowheads="1"/>
          </p:cNvSpPr>
          <p:nvPr/>
        </p:nvSpPr>
        <p:spPr bwMode="auto">
          <a:xfrm>
            <a:off x="6307138" y="1196752"/>
            <a:ext cx="1861407" cy="523220"/>
          </a:xfrm>
          <a:prstGeom prst="rect">
            <a:avLst/>
          </a:prstGeom>
          <a:noFill/>
          <a:ln w="9525">
            <a:noFill/>
            <a:miter lim="800000"/>
            <a:headEnd/>
            <a:tailEnd/>
          </a:ln>
          <a:effectLst/>
        </p:spPr>
        <p:txBody>
          <a:bodyPr wrap="none">
            <a:spAutoFit/>
          </a:bodyPr>
          <a:lstStyle/>
          <a:p>
            <a:r>
              <a:rPr lang="en-US" altLang="ja-JP" sz="2800" dirty="0"/>
              <a:t>(</a:t>
            </a:r>
            <a:r>
              <a:rPr lang="ja-JP" altLang="en-US" sz="2800" dirty="0"/>
              <a:t>鏡面反射</a:t>
            </a:r>
            <a:r>
              <a:rPr lang="en-US" altLang="ja-JP" sz="2800" dirty="0"/>
              <a:t>)</a:t>
            </a:r>
          </a:p>
        </p:txBody>
      </p:sp>
      <p:sp>
        <p:nvSpPr>
          <p:cNvPr id="647187" name="Text Box 19"/>
          <p:cNvSpPr txBox="1">
            <a:spLocks noChangeArrowheads="1"/>
          </p:cNvSpPr>
          <p:nvPr/>
        </p:nvSpPr>
        <p:spPr bwMode="auto">
          <a:xfrm>
            <a:off x="6300192" y="1882552"/>
            <a:ext cx="1861407" cy="523220"/>
          </a:xfrm>
          <a:prstGeom prst="rect">
            <a:avLst/>
          </a:prstGeom>
          <a:noFill/>
          <a:ln w="9525">
            <a:noFill/>
            <a:miter lim="800000"/>
            <a:headEnd/>
            <a:tailEnd/>
          </a:ln>
          <a:effectLst/>
        </p:spPr>
        <p:txBody>
          <a:bodyPr wrap="none">
            <a:spAutoFit/>
          </a:bodyPr>
          <a:lstStyle/>
          <a:p>
            <a:r>
              <a:rPr lang="en-US" altLang="ja-JP" sz="2800" dirty="0"/>
              <a:t>(</a:t>
            </a:r>
            <a:r>
              <a:rPr lang="ja-JP" altLang="en-US" sz="2800" dirty="0"/>
              <a:t>拡散反射</a:t>
            </a:r>
            <a:r>
              <a:rPr lang="en-US" altLang="ja-JP" sz="2800" dirty="0"/>
              <a:t>)</a:t>
            </a:r>
          </a:p>
        </p:txBody>
      </p:sp>
      <p:sp>
        <p:nvSpPr>
          <p:cNvPr id="647188" name="Text Box 20"/>
          <p:cNvSpPr txBox="1">
            <a:spLocks noChangeArrowheads="1"/>
          </p:cNvSpPr>
          <p:nvPr/>
        </p:nvSpPr>
        <p:spPr bwMode="auto">
          <a:xfrm>
            <a:off x="2514600" y="4306664"/>
            <a:ext cx="382588" cy="519113"/>
          </a:xfrm>
          <a:prstGeom prst="rect">
            <a:avLst/>
          </a:prstGeom>
          <a:noFill/>
          <a:ln w="9525">
            <a:noFill/>
            <a:miter lim="800000"/>
            <a:headEnd/>
            <a:tailEnd/>
          </a:ln>
          <a:effectLst/>
        </p:spPr>
        <p:txBody>
          <a:bodyPr wrap="none">
            <a:spAutoFit/>
          </a:bodyPr>
          <a:lstStyle/>
          <a:p>
            <a:r>
              <a:rPr lang="en-US" altLang="ja-JP" sz="2800"/>
              <a:t>0</a:t>
            </a:r>
          </a:p>
        </p:txBody>
      </p:sp>
    </p:spTree>
    <p:extLst>
      <p:ext uri="{BB962C8B-B14F-4D97-AF65-F5344CB8AC3E}">
        <p14:creationId xmlns:p14="http://schemas.microsoft.com/office/powerpoint/2010/main" val="492285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5"/>
          <p:cNvSpPr>
            <a:spLocks noGrp="1" noChangeArrowheads="1"/>
          </p:cNvSpPr>
          <p:nvPr>
            <p:ph type="title"/>
          </p:nvPr>
        </p:nvSpPr>
        <p:spPr/>
        <p:txBody>
          <a:bodyPr/>
          <a:lstStyle/>
          <a:p>
            <a:pPr eaLnBrk="1" hangingPunct="1"/>
            <a:r>
              <a:rPr lang="ja-JP" altLang="en-US" dirty="0"/>
              <a:t>拡散反射成分と鏡面反射成分</a:t>
            </a:r>
            <a:endParaRPr lang="en-US" altLang="ja-JP" dirty="0"/>
          </a:p>
        </p:txBody>
      </p:sp>
      <p:pic>
        <p:nvPicPr>
          <p:cNvPr id="28676" name="Picture 2" descr="fish-specular-x2"/>
          <p:cNvPicPr>
            <a:picLocks noChangeAspect="1" noChangeArrowheads="1"/>
          </p:cNvPicPr>
          <p:nvPr/>
        </p:nvPicPr>
        <p:blipFill>
          <a:blip r:embed="rId3"/>
          <a:srcRect/>
          <a:stretch>
            <a:fillRect/>
          </a:stretch>
        </p:blipFill>
        <p:spPr bwMode="auto">
          <a:xfrm>
            <a:off x="4662488" y="3054325"/>
            <a:ext cx="3600450" cy="2174875"/>
          </a:xfrm>
          <a:prstGeom prst="rect">
            <a:avLst/>
          </a:prstGeom>
          <a:noFill/>
          <a:ln w="9525">
            <a:noFill/>
            <a:miter lim="800000"/>
            <a:headEnd/>
            <a:tailEnd/>
          </a:ln>
        </p:spPr>
      </p:pic>
      <p:pic>
        <p:nvPicPr>
          <p:cNvPr id="28677" name="Picture 3" descr="fish-diffuse"/>
          <p:cNvPicPr>
            <a:picLocks noChangeAspect="1" noChangeArrowheads="1"/>
          </p:cNvPicPr>
          <p:nvPr/>
        </p:nvPicPr>
        <p:blipFill>
          <a:blip r:embed="rId4"/>
          <a:srcRect/>
          <a:stretch>
            <a:fillRect/>
          </a:stretch>
        </p:blipFill>
        <p:spPr bwMode="auto">
          <a:xfrm>
            <a:off x="881063" y="3052738"/>
            <a:ext cx="3600450" cy="2176462"/>
          </a:xfrm>
          <a:prstGeom prst="rect">
            <a:avLst/>
          </a:prstGeom>
          <a:noFill/>
          <a:ln w="9525">
            <a:noFill/>
            <a:miter lim="800000"/>
            <a:headEnd/>
            <a:tailEnd/>
          </a:ln>
        </p:spPr>
      </p:pic>
      <p:pic>
        <p:nvPicPr>
          <p:cNvPr id="28678" name="Picture 4" descr="fish-input"/>
          <p:cNvPicPr>
            <a:picLocks noChangeAspect="1" noChangeArrowheads="1"/>
          </p:cNvPicPr>
          <p:nvPr/>
        </p:nvPicPr>
        <p:blipFill>
          <a:blip r:embed="rId5"/>
          <a:srcRect/>
          <a:stretch>
            <a:fillRect/>
          </a:stretch>
        </p:blipFill>
        <p:spPr bwMode="auto">
          <a:xfrm>
            <a:off x="2771775" y="712763"/>
            <a:ext cx="3600450" cy="2174875"/>
          </a:xfrm>
          <a:prstGeom prst="rect">
            <a:avLst/>
          </a:prstGeom>
          <a:noFill/>
          <a:ln w="9525">
            <a:noFill/>
            <a:miter lim="800000"/>
            <a:headEnd/>
            <a:tailEnd/>
          </a:ln>
        </p:spPr>
      </p:pic>
      <p:sp>
        <p:nvSpPr>
          <p:cNvPr id="28680" name="Text Box 6"/>
          <p:cNvSpPr txBox="1">
            <a:spLocks noChangeArrowheads="1"/>
          </p:cNvSpPr>
          <p:nvPr/>
        </p:nvSpPr>
        <p:spPr bwMode="auto">
          <a:xfrm>
            <a:off x="431800" y="2528863"/>
            <a:ext cx="1107996" cy="369332"/>
          </a:xfrm>
          <a:prstGeom prst="rect">
            <a:avLst/>
          </a:prstGeom>
          <a:noFill/>
          <a:ln w="38100" algn="ctr">
            <a:noFill/>
            <a:miter lim="800000"/>
            <a:headEnd/>
            <a:tailEnd/>
          </a:ln>
        </p:spPr>
        <p:txBody>
          <a:bodyPr wrap="none">
            <a:spAutoFit/>
          </a:bodyPr>
          <a:lstStyle/>
          <a:p>
            <a:r>
              <a:rPr lang="ja-JP" altLang="en-US" dirty="0"/>
              <a:t>拡散反射</a:t>
            </a:r>
            <a:endParaRPr lang="en-US" altLang="ja-JP" dirty="0"/>
          </a:p>
        </p:txBody>
      </p:sp>
      <p:sp>
        <p:nvSpPr>
          <p:cNvPr id="28681" name="Text Box 7"/>
          <p:cNvSpPr txBox="1">
            <a:spLocks noChangeArrowheads="1"/>
          </p:cNvSpPr>
          <p:nvPr/>
        </p:nvSpPr>
        <p:spPr bwMode="auto">
          <a:xfrm>
            <a:off x="7272338" y="2528863"/>
            <a:ext cx="1107996" cy="369332"/>
          </a:xfrm>
          <a:prstGeom prst="rect">
            <a:avLst/>
          </a:prstGeom>
          <a:noFill/>
          <a:ln w="38100" algn="ctr">
            <a:noFill/>
            <a:miter lim="800000"/>
            <a:headEnd/>
            <a:tailEnd/>
          </a:ln>
        </p:spPr>
        <p:txBody>
          <a:bodyPr wrap="none">
            <a:spAutoFit/>
          </a:bodyPr>
          <a:lstStyle/>
          <a:p>
            <a:r>
              <a:rPr lang="ja-JP" altLang="en-US" dirty="0"/>
              <a:t>鏡面反射</a:t>
            </a:r>
            <a:endParaRPr lang="en-US" altLang="ja-JP" dirty="0"/>
          </a:p>
        </p:txBody>
      </p:sp>
      <p:sp>
        <p:nvSpPr>
          <p:cNvPr id="28682" name="Text Box 8"/>
          <p:cNvSpPr txBox="1">
            <a:spLocks noChangeArrowheads="1"/>
          </p:cNvSpPr>
          <p:nvPr/>
        </p:nvSpPr>
        <p:spPr bwMode="auto">
          <a:xfrm>
            <a:off x="1187624" y="728638"/>
            <a:ext cx="1547218" cy="369332"/>
          </a:xfrm>
          <a:prstGeom prst="rect">
            <a:avLst/>
          </a:prstGeom>
          <a:noFill/>
          <a:ln w="38100" algn="ctr">
            <a:noFill/>
            <a:miter lim="800000"/>
            <a:headEnd/>
            <a:tailEnd/>
          </a:ln>
        </p:spPr>
        <p:txBody>
          <a:bodyPr wrap="none">
            <a:spAutoFit/>
          </a:bodyPr>
          <a:lstStyle/>
          <a:p>
            <a:r>
              <a:rPr lang="ja-JP" altLang="en-US" dirty="0"/>
              <a:t>一般的な画像</a:t>
            </a:r>
            <a:endParaRPr lang="en-US" altLang="ja-JP" dirty="0"/>
          </a:p>
        </p:txBody>
      </p:sp>
    </p:spTree>
    <p:extLst>
      <p:ext uri="{BB962C8B-B14F-4D97-AF65-F5344CB8AC3E}">
        <p14:creationId xmlns:p14="http://schemas.microsoft.com/office/powerpoint/2010/main" val="428699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a:t>位相角</a:t>
            </a:r>
            <a:endParaRPr kumimoji="1" lang="ja-JP" altLang="en-US" dirty="0"/>
          </a:p>
        </p:txBody>
      </p:sp>
      <p:sp>
        <p:nvSpPr>
          <p:cNvPr id="5" name="サブタイトル 4"/>
          <p:cNvSpPr>
            <a:spLocks noGrp="1"/>
          </p:cNvSpPr>
          <p:nvPr>
            <p:ph type="subTitle" sz="quarter" idx="1"/>
          </p:nvPr>
        </p:nvSpPr>
        <p:spPr/>
        <p:txBody>
          <a:bodyPr>
            <a:normAutofit fontScale="62500" lnSpcReduction="20000"/>
          </a:bodyPr>
          <a:lstStyle/>
          <a:p>
            <a:r>
              <a:rPr kumimoji="1" lang="en-US" altLang="ja-JP" dirty="0"/>
              <a:t>[Miyazaki, </a:t>
            </a:r>
            <a:r>
              <a:rPr kumimoji="1" lang="en-US" altLang="ja-JP" dirty="0" err="1"/>
              <a:t>Shigetomi</a:t>
            </a:r>
            <a:r>
              <a:rPr kumimoji="1" lang="en-US" altLang="ja-JP" dirty="0"/>
              <a:t>, Baba, Furukawa, </a:t>
            </a:r>
            <a:r>
              <a:rPr kumimoji="1" lang="en-US" altLang="ja-JP" dirty="0" err="1"/>
              <a:t>Hiura</a:t>
            </a:r>
            <a:r>
              <a:rPr kumimoji="1" lang="en-US" altLang="ja-JP" dirty="0"/>
              <a:t>, Asada, 2017]</a:t>
            </a:r>
          </a:p>
          <a:p>
            <a:r>
              <a:rPr lang="en-US" altLang="ja-JP" dirty="0"/>
              <a:t>[Miyazaki, </a:t>
            </a:r>
            <a:r>
              <a:rPr lang="en-US" altLang="ja-JP" dirty="0" err="1"/>
              <a:t>Furuhashi</a:t>
            </a:r>
            <a:r>
              <a:rPr lang="en-US" altLang="ja-JP" dirty="0"/>
              <a:t>, </a:t>
            </a:r>
            <a:r>
              <a:rPr lang="en-US" altLang="ja-JP" dirty="0" err="1"/>
              <a:t>Hiura</a:t>
            </a:r>
            <a:r>
              <a:rPr lang="en-US" altLang="ja-JP" dirty="0"/>
              <a:t>, 2020]</a:t>
            </a:r>
          </a:p>
          <a:p>
            <a:r>
              <a:rPr lang="en-US" altLang="ja-JP" dirty="0"/>
              <a:t>[Wolff, Boult, 1991]</a:t>
            </a:r>
          </a:p>
          <a:p>
            <a:r>
              <a:rPr lang="en-US" altLang="ja-JP" dirty="0"/>
              <a:t>[</a:t>
            </a:r>
            <a:r>
              <a:rPr lang="en-US" altLang="ja-JP" dirty="0" err="1"/>
              <a:t>Rahmann</a:t>
            </a:r>
            <a:r>
              <a:rPr lang="en-US" altLang="ja-JP" dirty="0"/>
              <a:t>, </a:t>
            </a:r>
            <a:r>
              <a:rPr lang="en-US" altLang="ja-JP" dirty="0" err="1"/>
              <a:t>Canterakis</a:t>
            </a:r>
            <a:r>
              <a:rPr lang="en-US" altLang="ja-JP" dirty="0"/>
              <a:t>, 2001]</a:t>
            </a:r>
          </a:p>
          <a:p>
            <a:r>
              <a:rPr lang="en-US" altLang="ja-JP" dirty="0"/>
              <a:t>[Atkinson, Hancock, 2007]</a:t>
            </a:r>
            <a:endParaRPr lang="ja-JP" altLang="en-US" dirty="0"/>
          </a:p>
          <a:p>
            <a:endParaRPr kumimoji="1" lang="ja-JP" altLang="en-US" dirty="0"/>
          </a:p>
        </p:txBody>
      </p:sp>
    </p:spTree>
    <p:extLst>
      <p:ext uri="{BB962C8B-B14F-4D97-AF65-F5344CB8AC3E}">
        <p14:creationId xmlns:p14="http://schemas.microsoft.com/office/powerpoint/2010/main" val="2062281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B58A661-FB2E-44B6-A284-55F2C56CBA7E}"/>
              </a:ext>
            </a:extLst>
          </p:cNvPr>
          <p:cNvPicPr>
            <a:picLocks noChangeAspect="1"/>
          </p:cNvPicPr>
          <p:nvPr/>
        </p:nvPicPr>
        <p:blipFill>
          <a:blip r:embed="rId2"/>
          <a:stretch>
            <a:fillRect/>
          </a:stretch>
        </p:blipFill>
        <p:spPr>
          <a:xfrm rot="16200000">
            <a:off x="5292080" y="548680"/>
            <a:ext cx="1440160" cy="1440160"/>
          </a:xfrm>
          <a:prstGeom prst="rect">
            <a:avLst/>
          </a:prstGeom>
        </p:spPr>
      </p:pic>
      <p:pic>
        <p:nvPicPr>
          <p:cNvPr id="5" name="図 4">
            <a:extLst>
              <a:ext uri="{FF2B5EF4-FFF2-40B4-BE49-F238E27FC236}">
                <a16:creationId xmlns:a16="http://schemas.microsoft.com/office/drawing/2014/main" id="{B2D7884E-1EB1-401D-8563-9A69A5B0CDAB}"/>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6732240" y="2708920"/>
            <a:ext cx="2160240" cy="2160240"/>
          </a:xfrm>
          <a:prstGeom prst="rect">
            <a:avLst/>
          </a:prstGeom>
        </p:spPr>
      </p:pic>
      <p:sp>
        <p:nvSpPr>
          <p:cNvPr id="8" name="Oval 5">
            <a:extLst>
              <a:ext uri="{FF2B5EF4-FFF2-40B4-BE49-F238E27FC236}">
                <a16:creationId xmlns:a16="http://schemas.microsoft.com/office/drawing/2014/main" id="{F547A9A8-5045-4679-82F6-A8AC97616195}"/>
              </a:ext>
            </a:extLst>
          </p:cNvPr>
          <p:cNvSpPr>
            <a:spLocks noChangeArrowheads="1"/>
          </p:cNvSpPr>
          <p:nvPr/>
        </p:nvSpPr>
        <p:spPr bwMode="auto">
          <a:xfrm>
            <a:off x="251520" y="3522262"/>
            <a:ext cx="1418492" cy="1418906"/>
          </a:xfrm>
          <a:prstGeom prst="ellipse">
            <a:avLst/>
          </a:prstGeom>
          <a:gradFill rotWithShape="1">
            <a:gsLst>
              <a:gs pos="0">
                <a:srgbClr val="FFFFFF"/>
              </a:gs>
              <a:gs pos="50000">
                <a:srgbClr val="66CCFF"/>
              </a:gs>
              <a:gs pos="100000">
                <a:srgbClr val="FFFFFF"/>
              </a:gs>
            </a:gsLst>
            <a:lin ang="2700000" scaled="1"/>
          </a:gradFill>
          <a:ln w="12700" algn="ctr">
            <a:solidFill>
              <a:schemeClr val="tx1"/>
            </a:solidFill>
            <a:round/>
            <a:headEnd/>
            <a:tailEnd/>
          </a:ln>
        </p:spPr>
        <p:txBody>
          <a:bodyPr lIns="90000" tIns="46800" rIns="90000" bIns="46800" anchor="ctr">
            <a:spAutoFit/>
          </a:bodyPr>
          <a:lstStyle/>
          <a:p>
            <a:endParaRPr lang="ja-JP" altLang="en-US"/>
          </a:p>
        </p:txBody>
      </p:sp>
      <p:grpSp>
        <p:nvGrpSpPr>
          <p:cNvPr id="9" name="Group 6">
            <a:extLst>
              <a:ext uri="{FF2B5EF4-FFF2-40B4-BE49-F238E27FC236}">
                <a16:creationId xmlns:a16="http://schemas.microsoft.com/office/drawing/2014/main" id="{322B81B7-8D63-4F51-B48F-A77C0F256FF8}"/>
              </a:ext>
            </a:extLst>
          </p:cNvPr>
          <p:cNvGrpSpPr>
            <a:grpSpLocks/>
          </p:cNvGrpSpPr>
          <p:nvPr/>
        </p:nvGrpSpPr>
        <p:grpSpPr bwMode="auto">
          <a:xfrm flipV="1">
            <a:off x="685274" y="686405"/>
            <a:ext cx="541215" cy="1110108"/>
            <a:chOff x="2789" y="2045"/>
            <a:chExt cx="409" cy="841"/>
          </a:xfrm>
        </p:grpSpPr>
        <p:sp>
          <p:nvSpPr>
            <p:cNvPr id="38" name="AutoShape 7">
              <a:extLst>
                <a:ext uri="{FF2B5EF4-FFF2-40B4-BE49-F238E27FC236}">
                  <a16:creationId xmlns:a16="http://schemas.microsoft.com/office/drawing/2014/main" id="{D4E30999-53FC-49D7-9C77-210EB0F55BC3}"/>
                </a:ext>
              </a:extLst>
            </p:cNvPr>
            <p:cNvSpPr>
              <a:spLocks noChangeArrowheads="1"/>
            </p:cNvSpPr>
            <p:nvPr/>
          </p:nvSpPr>
          <p:spPr bwMode="auto">
            <a:xfrm>
              <a:off x="2789" y="2205"/>
              <a:ext cx="409" cy="681"/>
            </a:xfrm>
            <a:prstGeom prst="cube">
              <a:avLst>
                <a:gd name="adj" fmla="val 25000"/>
              </a:avLst>
            </a:prstGeom>
            <a:solidFill>
              <a:srgbClr val="808080"/>
            </a:solidFill>
            <a:ln w="38100">
              <a:solidFill>
                <a:srgbClr val="000000"/>
              </a:solidFill>
              <a:miter lim="800000"/>
              <a:headEnd/>
              <a:tailEnd/>
            </a:ln>
          </p:spPr>
          <p:txBody>
            <a:bodyPr wrap="none" lIns="90000" tIns="46800" rIns="90000" bIns="46800" anchor="ctr">
              <a:spAutoFit/>
            </a:bodyPr>
            <a:lstStyle/>
            <a:p>
              <a:endParaRPr lang="ja-JP" altLang="en-US"/>
            </a:p>
          </p:txBody>
        </p:sp>
        <p:sp>
          <p:nvSpPr>
            <p:cNvPr id="39" name="AutoShape 8">
              <a:extLst>
                <a:ext uri="{FF2B5EF4-FFF2-40B4-BE49-F238E27FC236}">
                  <a16:creationId xmlns:a16="http://schemas.microsoft.com/office/drawing/2014/main" id="{51CAA710-2433-4D28-8EDC-C9C4AC58B7AD}"/>
                </a:ext>
              </a:extLst>
            </p:cNvPr>
            <p:cNvSpPr>
              <a:spLocks noChangeArrowheads="1"/>
            </p:cNvSpPr>
            <p:nvPr/>
          </p:nvSpPr>
          <p:spPr bwMode="auto">
            <a:xfrm>
              <a:off x="2880" y="2045"/>
              <a:ext cx="227" cy="227"/>
            </a:xfrm>
            <a:prstGeom prst="can">
              <a:avLst>
                <a:gd name="adj" fmla="val 25000"/>
              </a:avLst>
            </a:prstGeom>
            <a:solidFill>
              <a:srgbClr val="808080"/>
            </a:solidFill>
            <a:ln w="38100">
              <a:solidFill>
                <a:srgbClr val="000000"/>
              </a:solidFill>
              <a:round/>
              <a:headEnd/>
              <a:tailEnd/>
            </a:ln>
          </p:spPr>
          <p:txBody>
            <a:bodyPr lIns="90000" tIns="46800" rIns="90000" bIns="46800" anchor="ctr">
              <a:spAutoFit/>
            </a:bodyPr>
            <a:lstStyle/>
            <a:p>
              <a:endParaRPr lang="ja-JP" altLang="en-US"/>
            </a:p>
          </p:txBody>
        </p:sp>
      </p:grpSp>
      <p:grpSp>
        <p:nvGrpSpPr>
          <p:cNvPr id="10" name="Group 9">
            <a:extLst>
              <a:ext uri="{FF2B5EF4-FFF2-40B4-BE49-F238E27FC236}">
                <a16:creationId xmlns:a16="http://schemas.microsoft.com/office/drawing/2014/main" id="{D57F5D71-6125-4B6C-A613-3E3C34DA027A}"/>
              </a:ext>
            </a:extLst>
          </p:cNvPr>
          <p:cNvGrpSpPr>
            <a:grpSpLocks/>
          </p:cNvGrpSpPr>
          <p:nvPr/>
        </p:nvGrpSpPr>
        <p:grpSpPr bwMode="auto">
          <a:xfrm rot="16200000">
            <a:off x="726244" y="1718458"/>
            <a:ext cx="416291" cy="834292"/>
            <a:chOff x="2222" y="2424"/>
            <a:chExt cx="213" cy="427"/>
          </a:xfrm>
        </p:grpSpPr>
        <p:sp>
          <p:nvSpPr>
            <p:cNvPr id="31" name="Oval 10">
              <a:extLst>
                <a:ext uri="{FF2B5EF4-FFF2-40B4-BE49-F238E27FC236}">
                  <a16:creationId xmlns:a16="http://schemas.microsoft.com/office/drawing/2014/main" id="{C50EE543-F64C-452B-A9CB-A456A1B46BF8}"/>
                </a:ext>
              </a:extLst>
            </p:cNvPr>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p:spPr>
          <p:txBody>
            <a:bodyPr wrap="none" anchor="ctr"/>
            <a:lstStyle/>
            <a:p>
              <a:endParaRPr lang="ja-JP" altLang="en-US"/>
            </a:p>
          </p:txBody>
        </p:sp>
        <p:sp>
          <p:nvSpPr>
            <p:cNvPr id="32" name="Line 11">
              <a:extLst>
                <a:ext uri="{FF2B5EF4-FFF2-40B4-BE49-F238E27FC236}">
                  <a16:creationId xmlns:a16="http://schemas.microsoft.com/office/drawing/2014/main" id="{D960ED21-2DF1-4187-89A0-3D1EE8B5BD18}"/>
                </a:ext>
              </a:extLst>
            </p:cNvPr>
            <p:cNvSpPr>
              <a:spLocks noChangeShapeType="1"/>
            </p:cNvSpPr>
            <p:nvPr/>
          </p:nvSpPr>
          <p:spPr bwMode="auto">
            <a:xfrm>
              <a:off x="2315" y="2424"/>
              <a:ext cx="0" cy="427"/>
            </a:xfrm>
            <a:prstGeom prst="line">
              <a:avLst/>
            </a:prstGeom>
            <a:noFill/>
            <a:ln w="19050">
              <a:solidFill>
                <a:srgbClr val="800080"/>
              </a:solidFill>
              <a:round/>
              <a:headEnd/>
              <a:tailEnd/>
            </a:ln>
          </p:spPr>
          <p:txBody>
            <a:bodyPr/>
            <a:lstStyle/>
            <a:p>
              <a:endParaRPr lang="ja-JP" altLang="en-US"/>
            </a:p>
          </p:txBody>
        </p:sp>
        <p:sp>
          <p:nvSpPr>
            <p:cNvPr id="33" name="Line 12">
              <a:extLst>
                <a:ext uri="{FF2B5EF4-FFF2-40B4-BE49-F238E27FC236}">
                  <a16:creationId xmlns:a16="http://schemas.microsoft.com/office/drawing/2014/main" id="{F800CBC3-F08A-491C-8E40-DB7E3F72F2A6}"/>
                </a:ext>
              </a:extLst>
            </p:cNvPr>
            <p:cNvSpPr>
              <a:spLocks noChangeShapeType="1"/>
            </p:cNvSpPr>
            <p:nvPr/>
          </p:nvSpPr>
          <p:spPr bwMode="auto">
            <a:xfrm>
              <a:off x="2289" y="2451"/>
              <a:ext cx="0" cy="373"/>
            </a:xfrm>
            <a:prstGeom prst="line">
              <a:avLst/>
            </a:prstGeom>
            <a:noFill/>
            <a:ln w="19050">
              <a:solidFill>
                <a:srgbClr val="800080"/>
              </a:solidFill>
              <a:round/>
              <a:headEnd/>
              <a:tailEnd/>
            </a:ln>
          </p:spPr>
          <p:txBody>
            <a:bodyPr/>
            <a:lstStyle/>
            <a:p>
              <a:endParaRPr lang="ja-JP" altLang="en-US"/>
            </a:p>
          </p:txBody>
        </p:sp>
        <p:sp>
          <p:nvSpPr>
            <p:cNvPr id="34" name="Line 13">
              <a:extLst>
                <a:ext uri="{FF2B5EF4-FFF2-40B4-BE49-F238E27FC236}">
                  <a16:creationId xmlns:a16="http://schemas.microsoft.com/office/drawing/2014/main" id="{844B2311-A2CD-4233-BBA8-51B15E97B5C8}"/>
                </a:ext>
              </a:extLst>
            </p:cNvPr>
            <p:cNvSpPr>
              <a:spLocks noChangeShapeType="1"/>
            </p:cNvSpPr>
            <p:nvPr/>
          </p:nvSpPr>
          <p:spPr bwMode="auto">
            <a:xfrm>
              <a:off x="2262" y="2477"/>
              <a:ext cx="0" cy="321"/>
            </a:xfrm>
            <a:prstGeom prst="line">
              <a:avLst/>
            </a:prstGeom>
            <a:noFill/>
            <a:ln w="19050">
              <a:solidFill>
                <a:srgbClr val="800080"/>
              </a:solidFill>
              <a:round/>
              <a:headEnd/>
              <a:tailEnd/>
            </a:ln>
          </p:spPr>
          <p:txBody>
            <a:bodyPr/>
            <a:lstStyle/>
            <a:p>
              <a:endParaRPr lang="ja-JP" altLang="en-US"/>
            </a:p>
          </p:txBody>
        </p:sp>
        <p:sp>
          <p:nvSpPr>
            <p:cNvPr id="35" name="Line 14">
              <a:extLst>
                <a:ext uri="{FF2B5EF4-FFF2-40B4-BE49-F238E27FC236}">
                  <a16:creationId xmlns:a16="http://schemas.microsoft.com/office/drawing/2014/main" id="{F69EF7AE-D021-4769-94FB-E0B16314C8BE}"/>
                </a:ext>
              </a:extLst>
            </p:cNvPr>
            <p:cNvSpPr>
              <a:spLocks noChangeShapeType="1"/>
            </p:cNvSpPr>
            <p:nvPr/>
          </p:nvSpPr>
          <p:spPr bwMode="auto">
            <a:xfrm>
              <a:off x="2342" y="2424"/>
              <a:ext cx="0" cy="427"/>
            </a:xfrm>
            <a:prstGeom prst="line">
              <a:avLst/>
            </a:prstGeom>
            <a:noFill/>
            <a:ln w="19050">
              <a:solidFill>
                <a:srgbClr val="800080"/>
              </a:solidFill>
              <a:round/>
              <a:headEnd/>
              <a:tailEnd/>
            </a:ln>
          </p:spPr>
          <p:txBody>
            <a:bodyPr/>
            <a:lstStyle/>
            <a:p>
              <a:endParaRPr lang="ja-JP" altLang="en-US"/>
            </a:p>
          </p:txBody>
        </p:sp>
        <p:sp>
          <p:nvSpPr>
            <p:cNvPr id="36" name="Line 15">
              <a:extLst>
                <a:ext uri="{FF2B5EF4-FFF2-40B4-BE49-F238E27FC236}">
                  <a16:creationId xmlns:a16="http://schemas.microsoft.com/office/drawing/2014/main" id="{94146242-907C-426F-80E8-5A984BFB89E5}"/>
                </a:ext>
              </a:extLst>
            </p:cNvPr>
            <p:cNvSpPr>
              <a:spLocks noChangeShapeType="1"/>
            </p:cNvSpPr>
            <p:nvPr/>
          </p:nvSpPr>
          <p:spPr bwMode="auto">
            <a:xfrm>
              <a:off x="2368" y="2451"/>
              <a:ext cx="0" cy="373"/>
            </a:xfrm>
            <a:prstGeom prst="line">
              <a:avLst/>
            </a:prstGeom>
            <a:noFill/>
            <a:ln w="19050">
              <a:solidFill>
                <a:srgbClr val="800080"/>
              </a:solidFill>
              <a:round/>
              <a:headEnd/>
              <a:tailEnd/>
            </a:ln>
          </p:spPr>
          <p:txBody>
            <a:bodyPr/>
            <a:lstStyle/>
            <a:p>
              <a:endParaRPr lang="ja-JP" altLang="en-US"/>
            </a:p>
          </p:txBody>
        </p:sp>
        <p:sp>
          <p:nvSpPr>
            <p:cNvPr id="37" name="Line 16">
              <a:extLst>
                <a:ext uri="{FF2B5EF4-FFF2-40B4-BE49-F238E27FC236}">
                  <a16:creationId xmlns:a16="http://schemas.microsoft.com/office/drawing/2014/main" id="{B6BFEAA4-5FB8-48FF-96D2-385285294ED7}"/>
                </a:ext>
              </a:extLst>
            </p:cNvPr>
            <p:cNvSpPr>
              <a:spLocks noChangeShapeType="1"/>
            </p:cNvSpPr>
            <p:nvPr/>
          </p:nvSpPr>
          <p:spPr bwMode="auto">
            <a:xfrm>
              <a:off x="2395" y="2477"/>
              <a:ext cx="0" cy="321"/>
            </a:xfrm>
            <a:prstGeom prst="line">
              <a:avLst/>
            </a:prstGeom>
            <a:noFill/>
            <a:ln w="19050">
              <a:solidFill>
                <a:srgbClr val="800080"/>
              </a:solidFill>
              <a:round/>
              <a:headEnd/>
              <a:tailEnd/>
            </a:ln>
          </p:spPr>
          <p:txBody>
            <a:bodyPr/>
            <a:lstStyle/>
            <a:p>
              <a:endParaRPr lang="ja-JP" altLang="en-US"/>
            </a:p>
          </p:txBody>
        </p:sp>
      </p:grpSp>
      <p:sp>
        <p:nvSpPr>
          <p:cNvPr id="14" name="Line 26">
            <a:extLst>
              <a:ext uri="{FF2B5EF4-FFF2-40B4-BE49-F238E27FC236}">
                <a16:creationId xmlns:a16="http://schemas.microsoft.com/office/drawing/2014/main" id="{66844D45-49C9-4424-AB7B-D6E6D6C9987C}"/>
              </a:ext>
            </a:extLst>
          </p:cNvPr>
          <p:cNvSpPr>
            <a:spLocks noChangeShapeType="1"/>
          </p:cNvSpPr>
          <p:nvPr/>
        </p:nvSpPr>
        <p:spPr bwMode="auto">
          <a:xfrm flipV="1">
            <a:off x="975399" y="2382716"/>
            <a:ext cx="0" cy="1151151"/>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pic>
        <p:nvPicPr>
          <p:cNvPr id="41" name="図 40">
            <a:extLst>
              <a:ext uri="{FF2B5EF4-FFF2-40B4-BE49-F238E27FC236}">
                <a16:creationId xmlns:a16="http://schemas.microsoft.com/office/drawing/2014/main" id="{6DDC333C-D963-4D7B-8683-E4914BBD55AE}"/>
              </a:ext>
            </a:extLst>
          </p:cNvPr>
          <p:cNvPicPr>
            <a:picLocks noChangeAspect="1"/>
          </p:cNvPicPr>
          <p:nvPr/>
        </p:nvPicPr>
        <p:blipFill>
          <a:blip r:embed="rId4"/>
          <a:stretch>
            <a:fillRect/>
          </a:stretch>
        </p:blipFill>
        <p:spPr>
          <a:xfrm>
            <a:off x="7452320" y="548680"/>
            <a:ext cx="1440160" cy="1440160"/>
          </a:xfrm>
          <a:prstGeom prst="rect">
            <a:avLst/>
          </a:prstGeom>
        </p:spPr>
      </p:pic>
      <p:cxnSp>
        <p:nvCxnSpPr>
          <p:cNvPr id="42" name="直線矢印コネクタ 41">
            <a:extLst>
              <a:ext uri="{FF2B5EF4-FFF2-40B4-BE49-F238E27FC236}">
                <a16:creationId xmlns:a16="http://schemas.microsoft.com/office/drawing/2014/main" id="{D0A63A9E-AD83-471F-8AAC-E7C729F616FD}"/>
              </a:ext>
            </a:extLst>
          </p:cNvPr>
          <p:cNvCxnSpPr/>
          <p:nvPr/>
        </p:nvCxnSpPr>
        <p:spPr>
          <a:xfrm flipV="1">
            <a:off x="3438976" y="1345514"/>
            <a:ext cx="0" cy="216024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8DD0B963-6084-439A-A79E-CDED5E70A64C}"/>
              </a:ext>
            </a:extLst>
          </p:cNvPr>
          <p:cNvCxnSpPr/>
          <p:nvPr/>
        </p:nvCxnSpPr>
        <p:spPr>
          <a:xfrm>
            <a:off x="3438976" y="3505754"/>
            <a:ext cx="2160240"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06C422BF-111C-4391-A27A-3663D1F9BC44}"/>
              </a:ext>
            </a:extLst>
          </p:cNvPr>
          <p:cNvCxnSpPr/>
          <p:nvPr/>
        </p:nvCxnSpPr>
        <p:spPr>
          <a:xfrm flipH="1">
            <a:off x="1998816" y="3505754"/>
            <a:ext cx="1440160" cy="144016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88A1BA18-3BA6-49EF-AFFF-9134B4EF45DF}"/>
              </a:ext>
            </a:extLst>
          </p:cNvPr>
          <p:cNvCxnSpPr/>
          <p:nvPr/>
        </p:nvCxnSpPr>
        <p:spPr>
          <a:xfrm flipV="1">
            <a:off x="3438976" y="2209610"/>
            <a:ext cx="720080" cy="12961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88F8D3A-FBFE-47EF-BE0F-835DC6A202CF}"/>
              </a:ext>
            </a:extLst>
          </p:cNvPr>
          <p:cNvCxnSpPr/>
          <p:nvPr/>
        </p:nvCxnSpPr>
        <p:spPr>
          <a:xfrm flipV="1">
            <a:off x="4159056" y="2209610"/>
            <a:ext cx="0"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E4A5277-928C-4383-B6F5-DBDF21B50C39}"/>
              </a:ext>
            </a:extLst>
          </p:cNvPr>
          <p:cNvCxnSpPr/>
          <p:nvPr/>
        </p:nvCxnSpPr>
        <p:spPr>
          <a:xfrm>
            <a:off x="3438976" y="3505754"/>
            <a:ext cx="72008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09FA280-E41D-42B5-A05E-E9D48A372655}"/>
              </a:ext>
            </a:extLst>
          </p:cNvPr>
          <p:cNvCxnSpPr/>
          <p:nvPr/>
        </p:nvCxnSpPr>
        <p:spPr>
          <a:xfrm>
            <a:off x="3438976" y="1777562"/>
            <a:ext cx="72008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B314CE4-F4B0-497D-B008-889F8CD7DCA9}"/>
              </a:ext>
            </a:extLst>
          </p:cNvPr>
          <p:cNvCxnSpPr/>
          <p:nvPr/>
        </p:nvCxnSpPr>
        <p:spPr>
          <a:xfrm flipH="1">
            <a:off x="3006928" y="3937802"/>
            <a:ext cx="11521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56E0C7DA-5953-4605-A86B-6F27A29E6F3C}"/>
              </a:ext>
            </a:extLst>
          </p:cNvPr>
          <p:cNvCxnSpPr/>
          <p:nvPr/>
        </p:nvCxnSpPr>
        <p:spPr>
          <a:xfrm flipV="1">
            <a:off x="4159056" y="3505754"/>
            <a:ext cx="432048"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DBC8C5EE-BD3C-4EF8-B787-22EF8311EB29}"/>
              </a:ext>
            </a:extLst>
          </p:cNvPr>
          <p:cNvCxnSpPr/>
          <p:nvPr/>
        </p:nvCxnSpPr>
        <p:spPr>
          <a:xfrm>
            <a:off x="3078936" y="3865794"/>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C6FB8717-C8D2-4295-9B72-7EE5B949B658}"/>
              </a:ext>
            </a:extLst>
          </p:cNvPr>
          <p:cNvCxnSpPr/>
          <p:nvPr/>
        </p:nvCxnSpPr>
        <p:spPr>
          <a:xfrm>
            <a:off x="4375080" y="3577762"/>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ACCA3CB0-0A41-4A07-8BAF-69E6EA46770D}"/>
              </a:ext>
            </a:extLst>
          </p:cNvPr>
          <p:cNvCxnSpPr/>
          <p:nvPr/>
        </p:nvCxnSpPr>
        <p:spPr>
          <a:xfrm>
            <a:off x="3542223" y="1840833"/>
            <a:ext cx="0" cy="1440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287C073-C234-4EDB-A642-F12BEBE1079B}"/>
              </a:ext>
            </a:extLst>
          </p:cNvPr>
          <p:cNvCxnSpPr/>
          <p:nvPr/>
        </p:nvCxnSpPr>
        <p:spPr>
          <a:xfrm flipH="1">
            <a:off x="3150944" y="3865794"/>
            <a:ext cx="72008"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4769F7C5-4535-40C1-9A02-EAFA4E094999}"/>
              </a:ext>
            </a:extLst>
          </p:cNvPr>
          <p:cNvCxnSpPr/>
          <p:nvPr/>
        </p:nvCxnSpPr>
        <p:spPr>
          <a:xfrm flipH="1">
            <a:off x="4375080" y="3505754"/>
            <a:ext cx="72008"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8D100F7-DDD8-48CB-9520-1C1CE5CCB547}"/>
              </a:ext>
            </a:extLst>
          </p:cNvPr>
          <p:cNvCxnSpPr/>
          <p:nvPr/>
        </p:nvCxnSpPr>
        <p:spPr>
          <a:xfrm flipH="1" flipV="1">
            <a:off x="3438976" y="1921578"/>
            <a:ext cx="101924" cy="62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フリーフォーム 36">
            <a:extLst>
              <a:ext uri="{FF2B5EF4-FFF2-40B4-BE49-F238E27FC236}">
                <a16:creationId xmlns:a16="http://schemas.microsoft.com/office/drawing/2014/main" id="{DD4EA984-FBCD-44BD-B9CE-549B80B6D4BA}"/>
              </a:ext>
            </a:extLst>
          </p:cNvPr>
          <p:cNvSpPr/>
          <p:nvPr/>
        </p:nvSpPr>
        <p:spPr>
          <a:xfrm>
            <a:off x="3310844" y="3580013"/>
            <a:ext cx="244616" cy="52417"/>
          </a:xfrm>
          <a:custGeom>
            <a:avLst/>
            <a:gdLst>
              <a:gd name="connsiteX0" fmla="*/ 0 w 244616"/>
              <a:gd name="connsiteY0" fmla="*/ 52417 h 52417"/>
              <a:gd name="connsiteX1" fmla="*/ 244616 w 244616"/>
              <a:gd name="connsiteY1" fmla="*/ 0 h 52417"/>
              <a:gd name="connsiteX0" fmla="*/ 0 w 244616"/>
              <a:gd name="connsiteY0" fmla="*/ 52417 h 52417"/>
              <a:gd name="connsiteX1" fmla="*/ 244616 w 244616"/>
              <a:gd name="connsiteY1" fmla="*/ 0 h 52417"/>
              <a:gd name="connsiteX0" fmla="*/ 0 w 244616"/>
              <a:gd name="connsiteY0" fmla="*/ 52417 h 52417"/>
              <a:gd name="connsiteX1" fmla="*/ 244616 w 244616"/>
              <a:gd name="connsiteY1" fmla="*/ 0 h 52417"/>
            </a:gdLst>
            <a:ahLst/>
            <a:cxnLst>
              <a:cxn ang="0">
                <a:pos x="connsiteX0" y="connsiteY0"/>
              </a:cxn>
              <a:cxn ang="0">
                <a:pos x="connsiteX1" y="connsiteY1"/>
              </a:cxn>
            </a:cxnLst>
            <a:rect l="l" t="t" r="r" b="b"/>
            <a:pathLst>
              <a:path w="244616" h="52417">
                <a:moveTo>
                  <a:pt x="0" y="52417"/>
                </a:moveTo>
                <a:cubicBezTo>
                  <a:pt x="116484" y="52418"/>
                  <a:pt x="195110" y="43681"/>
                  <a:pt x="244616"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37">
            <a:extLst>
              <a:ext uri="{FF2B5EF4-FFF2-40B4-BE49-F238E27FC236}">
                <a16:creationId xmlns:a16="http://schemas.microsoft.com/office/drawing/2014/main" id="{3EA3D391-41C8-42F7-91BB-3A80B3D0B1D9}"/>
              </a:ext>
            </a:extLst>
          </p:cNvPr>
          <p:cNvSpPr/>
          <p:nvPr/>
        </p:nvSpPr>
        <p:spPr>
          <a:xfrm>
            <a:off x="3438976" y="3204351"/>
            <a:ext cx="125220" cy="66979"/>
          </a:xfrm>
          <a:custGeom>
            <a:avLst/>
            <a:gdLst>
              <a:gd name="connsiteX0" fmla="*/ 0 w 125220"/>
              <a:gd name="connsiteY0" fmla="*/ 0 h 66979"/>
              <a:gd name="connsiteX1" fmla="*/ 125220 w 125220"/>
              <a:gd name="connsiteY1" fmla="*/ 66979 h 66979"/>
              <a:gd name="connsiteX0" fmla="*/ 0 w 125220"/>
              <a:gd name="connsiteY0" fmla="*/ 0 h 66979"/>
              <a:gd name="connsiteX1" fmla="*/ 125220 w 125220"/>
              <a:gd name="connsiteY1" fmla="*/ 66979 h 66979"/>
              <a:gd name="connsiteX0" fmla="*/ 0 w 125220"/>
              <a:gd name="connsiteY0" fmla="*/ 0 h 66979"/>
              <a:gd name="connsiteX1" fmla="*/ 125220 w 125220"/>
              <a:gd name="connsiteY1" fmla="*/ 66979 h 66979"/>
            </a:gdLst>
            <a:ahLst/>
            <a:cxnLst>
              <a:cxn ang="0">
                <a:pos x="connsiteX0" y="connsiteY0"/>
              </a:cxn>
              <a:cxn ang="0">
                <a:pos x="connsiteX1" y="connsiteY1"/>
              </a:cxn>
            </a:cxnLst>
            <a:rect l="l" t="t" r="r" b="b"/>
            <a:pathLst>
              <a:path w="125220" h="66979">
                <a:moveTo>
                  <a:pt x="0" y="0"/>
                </a:moveTo>
                <a:cubicBezTo>
                  <a:pt x="56300" y="4854"/>
                  <a:pt x="92217" y="33004"/>
                  <a:pt x="125220" y="66979"/>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左中かっこ 58">
            <a:extLst>
              <a:ext uri="{FF2B5EF4-FFF2-40B4-BE49-F238E27FC236}">
                <a16:creationId xmlns:a16="http://schemas.microsoft.com/office/drawing/2014/main" id="{1513FC9E-4E87-4E5F-B73A-E4F4647CE252}"/>
              </a:ext>
            </a:extLst>
          </p:cNvPr>
          <p:cNvSpPr/>
          <p:nvPr/>
        </p:nvSpPr>
        <p:spPr>
          <a:xfrm>
            <a:off x="3222952" y="1777562"/>
            <a:ext cx="144016" cy="1656184"/>
          </a:xfrm>
          <a:prstGeom prst="leftBrace">
            <a:avLst>
              <a:gd name="adj1" fmla="val 60907"/>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左中かっこ 59">
            <a:extLst>
              <a:ext uri="{FF2B5EF4-FFF2-40B4-BE49-F238E27FC236}">
                <a16:creationId xmlns:a16="http://schemas.microsoft.com/office/drawing/2014/main" id="{4DD1E4E9-798E-42B0-9D1C-E52EF339C4CF}"/>
              </a:ext>
            </a:extLst>
          </p:cNvPr>
          <p:cNvSpPr/>
          <p:nvPr/>
        </p:nvSpPr>
        <p:spPr>
          <a:xfrm rot="5400000">
            <a:off x="3979036" y="2821678"/>
            <a:ext cx="144016" cy="1080120"/>
          </a:xfrm>
          <a:prstGeom prst="leftBrace">
            <a:avLst>
              <a:gd name="adj1" fmla="val 60907"/>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左中かっこ 60">
            <a:extLst>
              <a:ext uri="{FF2B5EF4-FFF2-40B4-BE49-F238E27FC236}">
                <a16:creationId xmlns:a16="http://schemas.microsoft.com/office/drawing/2014/main" id="{9B38204B-BB16-4777-9EA1-9541A7AD0993}"/>
              </a:ext>
            </a:extLst>
          </p:cNvPr>
          <p:cNvSpPr/>
          <p:nvPr/>
        </p:nvSpPr>
        <p:spPr>
          <a:xfrm rot="2696218">
            <a:off x="3045322" y="3328461"/>
            <a:ext cx="144016" cy="576064"/>
          </a:xfrm>
          <a:prstGeom prst="leftBrace">
            <a:avLst>
              <a:gd name="adj1" fmla="val 60907"/>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2" name="直線コネクタ 61">
            <a:extLst>
              <a:ext uri="{FF2B5EF4-FFF2-40B4-BE49-F238E27FC236}">
                <a16:creationId xmlns:a16="http://schemas.microsoft.com/office/drawing/2014/main" id="{12530ADE-E9BE-4D36-8B13-9839695D2BC1}"/>
              </a:ext>
            </a:extLst>
          </p:cNvPr>
          <p:cNvCxnSpPr/>
          <p:nvPr/>
        </p:nvCxnSpPr>
        <p:spPr>
          <a:xfrm>
            <a:off x="4058722" y="3727603"/>
            <a:ext cx="0" cy="1440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73555726-87C3-43E1-9BD1-B2F89C633595}"/>
              </a:ext>
            </a:extLst>
          </p:cNvPr>
          <p:cNvCxnSpPr/>
          <p:nvPr/>
        </p:nvCxnSpPr>
        <p:spPr>
          <a:xfrm flipH="1" flipV="1">
            <a:off x="4055810" y="3730514"/>
            <a:ext cx="101924" cy="62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3AB63844-2ABB-4453-B0DE-907EBFBE4B5D}"/>
              </a:ext>
            </a:extLst>
          </p:cNvPr>
          <p:cNvCxnSpPr/>
          <p:nvPr/>
        </p:nvCxnSpPr>
        <p:spPr>
          <a:xfrm flipV="1">
            <a:off x="2718896" y="625434"/>
            <a:ext cx="0" cy="28803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F50EA6C9-1F41-4EC8-AB05-A05FF2E8B009}"/>
              </a:ext>
            </a:extLst>
          </p:cNvPr>
          <p:cNvSpPr txBox="1"/>
          <p:nvPr/>
        </p:nvSpPr>
        <p:spPr>
          <a:xfrm>
            <a:off x="2723822" y="620688"/>
            <a:ext cx="1005403" cy="369332"/>
          </a:xfrm>
          <a:prstGeom prst="rect">
            <a:avLst/>
          </a:prstGeom>
          <a:noFill/>
        </p:spPr>
        <p:txBody>
          <a:bodyPr wrap="none" rtlCol="0">
            <a:spAutoFit/>
          </a:bodyPr>
          <a:lstStyle/>
          <a:p>
            <a:r>
              <a:rPr kumimoji="1" lang="en-US" altLang="ja-JP">
                <a:latin typeface="Arial" panose="020B0604020202020204" pitchFamily="34" charset="0"/>
                <a:cs typeface="Arial" panose="020B0604020202020204" pitchFamily="34" charset="0"/>
              </a:rPr>
              <a:t>Camera</a:t>
            </a:r>
            <a:endParaRPr kumimoji="1" lang="ja-JP" altLang="en-US" dirty="0">
              <a:latin typeface="+mj-lt"/>
              <a:cs typeface="Arial" panose="020B0604020202020204" pitchFamily="34" charset="0"/>
            </a:endParaRPr>
          </a:p>
        </p:txBody>
      </p:sp>
      <p:sp>
        <p:nvSpPr>
          <p:cNvPr id="69" name="テキスト ボックス 68">
            <a:extLst>
              <a:ext uri="{FF2B5EF4-FFF2-40B4-BE49-F238E27FC236}">
                <a16:creationId xmlns:a16="http://schemas.microsoft.com/office/drawing/2014/main" id="{79A610BF-1D81-4EDA-B594-94AC027998F0}"/>
              </a:ext>
            </a:extLst>
          </p:cNvPr>
          <p:cNvSpPr txBox="1"/>
          <p:nvPr/>
        </p:nvSpPr>
        <p:spPr>
          <a:xfrm>
            <a:off x="2099424" y="4678093"/>
            <a:ext cx="287258" cy="369332"/>
          </a:xfrm>
          <a:prstGeom prst="rect">
            <a:avLst/>
          </a:prstGeom>
          <a:noFill/>
        </p:spPr>
        <p:txBody>
          <a:bodyPr wrap="none" rtlCol="0">
            <a:spAutoFit/>
          </a:bodyPr>
          <a:lstStyle/>
          <a:p>
            <a:r>
              <a:rPr kumimoji="1" lang="en-US" altLang="ja-JP" i="1">
                <a:latin typeface="+mj-lt"/>
                <a:cs typeface="Arial" panose="020B0604020202020204" pitchFamily="34" charset="0"/>
              </a:rPr>
              <a:t>x</a:t>
            </a:r>
            <a:endParaRPr kumimoji="1" lang="ja-JP" altLang="en-US" i="1" dirty="0">
              <a:latin typeface="+mj-lt"/>
              <a:cs typeface="Arial" panose="020B0604020202020204" pitchFamily="34" charset="0"/>
            </a:endParaRPr>
          </a:p>
        </p:txBody>
      </p:sp>
      <p:sp>
        <p:nvSpPr>
          <p:cNvPr id="70" name="テキスト ボックス 69">
            <a:extLst>
              <a:ext uri="{FF2B5EF4-FFF2-40B4-BE49-F238E27FC236}">
                <a16:creationId xmlns:a16="http://schemas.microsoft.com/office/drawing/2014/main" id="{1C848838-8315-404A-A0E0-60DA1BADA42F}"/>
              </a:ext>
            </a:extLst>
          </p:cNvPr>
          <p:cNvSpPr txBox="1"/>
          <p:nvPr/>
        </p:nvSpPr>
        <p:spPr>
          <a:xfrm>
            <a:off x="5364862" y="3096783"/>
            <a:ext cx="287258" cy="369332"/>
          </a:xfrm>
          <a:prstGeom prst="rect">
            <a:avLst/>
          </a:prstGeom>
          <a:noFill/>
        </p:spPr>
        <p:txBody>
          <a:bodyPr wrap="none" rtlCol="0">
            <a:spAutoFit/>
          </a:bodyPr>
          <a:lstStyle/>
          <a:p>
            <a:r>
              <a:rPr kumimoji="1" lang="en-US" altLang="ja-JP" i="1">
                <a:latin typeface="+mj-lt"/>
                <a:cs typeface="Arial" panose="020B0604020202020204" pitchFamily="34" charset="0"/>
              </a:rPr>
              <a:t>y</a:t>
            </a:r>
            <a:endParaRPr kumimoji="1" lang="ja-JP" altLang="en-US" i="1" dirty="0">
              <a:latin typeface="+mj-lt"/>
              <a:cs typeface="Arial" panose="020B0604020202020204" pitchFamily="34" charset="0"/>
            </a:endParaRPr>
          </a:p>
        </p:txBody>
      </p:sp>
      <p:sp>
        <p:nvSpPr>
          <p:cNvPr id="71" name="テキスト ボックス 70">
            <a:extLst>
              <a:ext uri="{FF2B5EF4-FFF2-40B4-BE49-F238E27FC236}">
                <a16:creationId xmlns:a16="http://schemas.microsoft.com/office/drawing/2014/main" id="{ADA72504-FFED-4035-BEF1-72AB869DE3FF}"/>
              </a:ext>
            </a:extLst>
          </p:cNvPr>
          <p:cNvSpPr txBox="1"/>
          <p:nvPr/>
        </p:nvSpPr>
        <p:spPr>
          <a:xfrm>
            <a:off x="3154347" y="1229561"/>
            <a:ext cx="274434" cy="369332"/>
          </a:xfrm>
          <a:prstGeom prst="rect">
            <a:avLst/>
          </a:prstGeom>
          <a:noFill/>
        </p:spPr>
        <p:txBody>
          <a:bodyPr wrap="none" rtlCol="0">
            <a:spAutoFit/>
          </a:bodyPr>
          <a:lstStyle/>
          <a:p>
            <a:r>
              <a:rPr kumimoji="1" lang="en-US" altLang="ja-JP" i="1">
                <a:latin typeface="+mj-lt"/>
                <a:cs typeface="Arial" panose="020B0604020202020204" pitchFamily="34" charset="0"/>
              </a:rPr>
              <a:t>z</a:t>
            </a:r>
            <a:endParaRPr kumimoji="1" lang="ja-JP" altLang="en-US" i="1" dirty="0">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455D8379-D2A5-48EE-AEF2-4C394DFC7A96}"/>
                  </a:ext>
                </a:extLst>
              </p:cNvPr>
              <p:cNvSpPr txBox="1"/>
              <p:nvPr/>
            </p:nvSpPr>
            <p:spPr>
              <a:xfrm>
                <a:off x="2746062" y="3325435"/>
                <a:ext cx="304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𝑛</m:t>
                          </m:r>
                        </m:e>
                        <m:sub>
                          <m:r>
                            <a:rPr kumimoji="1" lang="en-US" altLang="ja-JP" b="0" i="1" smtClean="0">
                              <a:latin typeface="Cambria Math" panose="02040503050406030204" pitchFamily="18" charset="0"/>
                            </a:rPr>
                            <m:t>𝑥</m:t>
                          </m:r>
                        </m:sub>
                      </m:sSub>
                    </m:oMath>
                  </m:oMathPara>
                </a14:m>
                <a:endParaRPr kumimoji="1" lang="ja-JP" altLang="en-US" dirty="0"/>
              </a:p>
            </p:txBody>
          </p:sp>
        </mc:Choice>
        <mc:Fallback xmlns="">
          <p:sp>
            <p:nvSpPr>
              <p:cNvPr id="72" name="テキスト ボックス 71">
                <a:extLst>
                  <a:ext uri="{FF2B5EF4-FFF2-40B4-BE49-F238E27FC236}">
                    <a16:creationId xmlns:a16="http://schemas.microsoft.com/office/drawing/2014/main" id="{455D8379-D2A5-48EE-AEF2-4C394DFC7A96}"/>
                  </a:ext>
                </a:extLst>
              </p:cNvPr>
              <p:cNvSpPr txBox="1">
                <a:spLocks noRot="1" noChangeAspect="1" noMove="1" noResize="1" noEditPoints="1" noAdjustHandles="1" noChangeArrowheads="1" noChangeShapeType="1" noTextEdit="1"/>
              </p:cNvSpPr>
              <p:nvPr/>
            </p:nvSpPr>
            <p:spPr>
              <a:xfrm>
                <a:off x="2746062" y="3325435"/>
                <a:ext cx="304186" cy="276999"/>
              </a:xfrm>
              <a:prstGeom prst="rect">
                <a:avLst/>
              </a:prstGeom>
              <a:blipFill>
                <a:blip r:embed="rId5"/>
                <a:stretch>
                  <a:fillRect l="-10000" r="-4000"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CA2C804D-4ADB-49F2-8B0B-4194D70CDE84}"/>
                  </a:ext>
                </a:extLst>
              </p:cNvPr>
              <p:cNvSpPr txBox="1"/>
              <p:nvPr/>
            </p:nvSpPr>
            <p:spPr>
              <a:xfrm>
                <a:off x="3854126" y="2926974"/>
                <a:ext cx="311817"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𝑛</m:t>
                          </m:r>
                        </m:e>
                        <m:sub>
                          <m:r>
                            <a:rPr kumimoji="1" lang="en-US" altLang="ja-JP" b="0" i="1" smtClean="0">
                              <a:latin typeface="Cambria Math" panose="02040503050406030204" pitchFamily="18" charset="0"/>
                            </a:rPr>
                            <m:t>𝑦</m:t>
                          </m:r>
                        </m:sub>
                      </m:sSub>
                    </m:oMath>
                  </m:oMathPara>
                </a14:m>
                <a:endParaRPr kumimoji="1" lang="ja-JP" altLang="en-US" dirty="0"/>
              </a:p>
            </p:txBody>
          </p:sp>
        </mc:Choice>
        <mc:Fallback xmlns="">
          <p:sp>
            <p:nvSpPr>
              <p:cNvPr id="73" name="テキスト ボックス 72">
                <a:extLst>
                  <a:ext uri="{FF2B5EF4-FFF2-40B4-BE49-F238E27FC236}">
                    <a16:creationId xmlns:a16="http://schemas.microsoft.com/office/drawing/2014/main" id="{CA2C804D-4ADB-49F2-8B0B-4194D70CDE84}"/>
                  </a:ext>
                </a:extLst>
              </p:cNvPr>
              <p:cNvSpPr txBox="1">
                <a:spLocks noRot="1" noChangeAspect="1" noMove="1" noResize="1" noEditPoints="1" noAdjustHandles="1" noChangeArrowheads="1" noChangeShapeType="1" noTextEdit="1"/>
              </p:cNvSpPr>
              <p:nvPr/>
            </p:nvSpPr>
            <p:spPr>
              <a:xfrm>
                <a:off x="3854126" y="2926974"/>
                <a:ext cx="311817" cy="298928"/>
              </a:xfrm>
              <a:prstGeom prst="rect">
                <a:avLst/>
              </a:prstGeom>
              <a:blipFill>
                <a:blip r:embed="rId6"/>
                <a:stretch>
                  <a:fillRect l="-9804" r="-7843" b="-204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A22EFFFF-BB57-453D-990E-55C3411632DA}"/>
                  </a:ext>
                </a:extLst>
              </p:cNvPr>
              <p:cNvSpPr txBox="1"/>
              <p:nvPr/>
            </p:nvSpPr>
            <p:spPr>
              <a:xfrm>
                <a:off x="2938353" y="2468385"/>
                <a:ext cx="2937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𝑛</m:t>
                          </m:r>
                        </m:e>
                        <m:sub>
                          <m:r>
                            <a:rPr kumimoji="1" lang="en-US" altLang="ja-JP" b="0" i="1" smtClean="0">
                              <a:latin typeface="Cambria Math" panose="02040503050406030204" pitchFamily="18" charset="0"/>
                            </a:rPr>
                            <m:t>𝑧</m:t>
                          </m:r>
                        </m:sub>
                      </m:sSub>
                    </m:oMath>
                  </m:oMathPara>
                </a14:m>
                <a:endParaRPr kumimoji="1" lang="ja-JP" altLang="en-US" dirty="0"/>
              </a:p>
            </p:txBody>
          </p:sp>
        </mc:Choice>
        <mc:Fallback xmlns="">
          <p:sp>
            <p:nvSpPr>
              <p:cNvPr id="74" name="テキスト ボックス 73">
                <a:extLst>
                  <a:ext uri="{FF2B5EF4-FFF2-40B4-BE49-F238E27FC236}">
                    <a16:creationId xmlns:a16="http://schemas.microsoft.com/office/drawing/2014/main" id="{A22EFFFF-BB57-453D-990E-55C3411632DA}"/>
                  </a:ext>
                </a:extLst>
              </p:cNvPr>
              <p:cNvSpPr txBox="1">
                <a:spLocks noRot="1" noChangeAspect="1" noMove="1" noResize="1" noEditPoints="1" noAdjustHandles="1" noChangeArrowheads="1" noChangeShapeType="1" noTextEdit="1"/>
              </p:cNvSpPr>
              <p:nvPr/>
            </p:nvSpPr>
            <p:spPr>
              <a:xfrm>
                <a:off x="2938353" y="2468385"/>
                <a:ext cx="293798" cy="276999"/>
              </a:xfrm>
              <a:prstGeom prst="rect">
                <a:avLst/>
              </a:prstGeom>
              <a:blipFill>
                <a:blip r:embed="rId7"/>
                <a:stretch>
                  <a:fillRect l="-10417" r="-4167"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A1990C68-0151-4DC4-BD61-C7E43D407EF2}"/>
                  </a:ext>
                </a:extLst>
              </p:cNvPr>
              <p:cNvSpPr txBox="1"/>
              <p:nvPr/>
            </p:nvSpPr>
            <p:spPr>
              <a:xfrm>
                <a:off x="3455664" y="2899000"/>
                <a:ext cx="1942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𝜃</m:t>
                      </m:r>
                    </m:oMath>
                  </m:oMathPara>
                </a14:m>
                <a:endParaRPr kumimoji="1" lang="ja-JP" altLang="en-US" dirty="0"/>
              </a:p>
            </p:txBody>
          </p:sp>
        </mc:Choice>
        <mc:Fallback xmlns="">
          <p:sp>
            <p:nvSpPr>
              <p:cNvPr id="76" name="テキスト ボックス 75">
                <a:extLst>
                  <a:ext uri="{FF2B5EF4-FFF2-40B4-BE49-F238E27FC236}">
                    <a16:creationId xmlns:a16="http://schemas.microsoft.com/office/drawing/2014/main" id="{A1990C68-0151-4DC4-BD61-C7E43D407EF2}"/>
                  </a:ext>
                </a:extLst>
              </p:cNvPr>
              <p:cNvSpPr txBox="1">
                <a:spLocks noRot="1" noChangeAspect="1" noMove="1" noResize="1" noEditPoints="1" noAdjustHandles="1" noChangeArrowheads="1" noChangeShapeType="1" noTextEdit="1"/>
              </p:cNvSpPr>
              <p:nvPr/>
            </p:nvSpPr>
            <p:spPr>
              <a:xfrm>
                <a:off x="3455664" y="2899000"/>
                <a:ext cx="194284" cy="276999"/>
              </a:xfrm>
              <a:prstGeom prst="rect">
                <a:avLst/>
              </a:prstGeom>
              <a:blipFill>
                <a:blip r:embed="rId8"/>
                <a:stretch>
                  <a:fillRect l="-28125" r="-21875"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E50461A0-20C9-4E9A-98A2-46041E5F3089}"/>
                  </a:ext>
                </a:extLst>
              </p:cNvPr>
              <p:cNvSpPr txBox="1"/>
              <p:nvPr/>
            </p:nvSpPr>
            <p:spPr>
              <a:xfrm>
                <a:off x="3356395" y="3571518"/>
                <a:ext cx="2197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𝜑</m:t>
                      </m:r>
                    </m:oMath>
                  </m:oMathPara>
                </a14:m>
                <a:endParaRPr kumimoji="1" lang="ja-JP" altLang="en-US" dirty="0"/>
              </a:p>
            </p:txBody>
          </p:sp>
        </mc:Choice>
        <mc:Fallback xmlns="">
          <p:sp>
            <p:nvSpPr>
              <p:cNvPr id="77" name="テキスト ボックス 76">
                <a:extLst>
                  <a:ext uri="{FF2B5EF4-FFF2-40B4-BE49-F238E27FC236}">
                    <a16:creationId xmlns:a16="http://schemas.microsoft.com/office/drawing/2014/main" id="{E50461A0-20C9-4E9A-98A2-46041E5F3089}"/>
                  </a:ext>
                </a:extLst>
              </p:cNvPr>
              <p:cNvSpPr txBox="1">
                <a:spLocks noRot="1" noChangeAspect="1" noMove="1" noResize="1" noEditPoints="1" noAdjustHandles="1" noChangeArrowheads="1" noChangeShapeType="1" noTextEdit="1"/>
              </p:cNvSpPr>
              <p:nvPr/>
            </p:nvSpPr>
            <p:spPr>
              <a:xfrm>
                <a:off x="3356395" y="3571518"/>
                <a:ext cx="219740" cy="276999"/>
              </a:xfrm>
              <a:prstGeom prst="rect">
                <a:avLst/>
              </a:prstGeom>
              <a:blipFill>
                <a:blip r:embed="rId9"/>
                <a:stretch>
                  <a:fillRect l="-25000" r="-25000" b="-28889"/>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A53E3AD1-4EC5-47A6-93F8-432DA32FBF12}"/>
              </a:ext>
            </a:extLst>
          </p:cNvPr>
          <p:cNvSpPr>
            <a:spLocks noGrp="1"/>
          </p:cNvSpPr>
          <p:nvPr>
            <p:ph type="title"/>
          </p:nvPr>
        </p:nvSpPr>
        <p:spPr/>
        <p:txBody>
          <a:bodyPr/>
          <a:lstStyle/>
          <a:p>
            <a:r>
              <a:rPr kumimoji="1" lang="ja-JP" altLang="en-US" dirty="0"/>
              <a:t>極座標系と擬似カラー表現</a:t>
            </a:r>
          </a:p>
        </p:txBody>
      </p:sp>
      <p:sp>
        <p:nvSpPr>
          <p:cNvPr id="3" name="テキスト ボックス 2">
            <a:extLst>
              <a:ext uri="{FF2B5EF4-FFF2-40B4-BE49-F238E27FC236}">
                <a16:creationId xmlns:a16="http://schemas.microsoft.com/office/drawing/2014/main" id="{53FDC695-7A66-4558-B0EE-D1D77AE2F4F3}"/>
              </a:ext>
            </a:extLst>
          </p:cNvPr>
          <p:cNvSpPr txBox="1"/>
          <p:nvPr/>
        </p:nvSpPr>
        <p:spPr>
          <a:xfrm>
            <a:off x="107504" y="5013176"/>
            <a:ext cx="1882247" cy="369332"/>
          </a:xfrm>
          <a:prstGeom prst="rect">
            <a:avLst/>
          </a:prstGeom>
          <a:noFill/>
        </p:spPr>
        <p:txBody>
          <a:bodyPr wrap="none" rtlCol="0">
            <a:spAutoFit/>
          </a:bodyPr>
          <a:lstStyle/>
          <a:p>
            <a:r>
              <a:rPr kumimoji="1" lang="ja-JP" altLang="en-US" dirty="0"/>
              <a:t>カメラの位置関係</a:t>
            </a:r>
          </a:p>
        </p:txBody>
      </p:sp>
      <p:sp>
        <p:nvSpPr>
          <p:cNvPr id="6" name="テキスト ボックス 5">
            <a:extLst>
              <a:ext uri="{FF2B5EF4-FFF2-40B4-BE49-F238E27FC236}">
                <a16:creationId xmlns:a16="http://schemas.microsoft.com/office/drawing/2014/main" id="{F747DF4B-5680-4326-B043-9F384BB7FEFC}"/>
              </a:ext>
            </a:extLst>
          </p:cNvPr>
          <p:cNvSpPr txBox="1"/>
          <p:nvPr/>
        </p:nvSpPr>
        <p:spPr>
          <a:xfrm>
            <a:off x="2699792" y="5013176"/>
            <a:ext cx="2023311" cy="369332"/>
          </a:xfrm>
          <a:prstGeom prst="rect">
            <a:avLst/>
          </a:prstGeom>
          <a:noFill/>
        </p:spPr>
        <p:txBody>
          <a:bodyPr wrap="none" rtlCol="0">
            <a:spAutoFit/>
          </a:bodyPr>
          <a:lstStyle/>
          <a:p>
            <a:r>
              <a:rPr kumimoji="1" lang="ja-JP" altLang="en-US" dirty="0"/>
              <a:t>天頂角</a:t>
            </a:r>
            <a:r>
              <a:rPr kumimoji="1" lang="en-US" altLang="ja-JP" dirty="0"/>
              <a:t>θ</a:t>
            </a:r>
            <a:r>
              <a:rPr kumimoji="1" lang="ja-JP" altLang="en-US" dirty="0"/>
              <a:t>と方位角</a:t>
            </a:r>
            <a:r>
              <a:rPr kumimoji="1" lang="en-US" altLang="ja-JP" dirty="0"/>
              <a:t>φ</a:t>
            </a:r>
            <a:endParaRPr kumimoji="1" lang="ja-JP" altLang="en-US" dirty="0"/>
          </a:p>
        </p:txBody>
      </p:sp>
      <p:sp>
        <p:nvSpPr>
          <p:cNvPr id="7" name="テキスト ボックス 6">
            <a:extLst>
              <a:ext uri="{FF2B5EF4-FFF2-40B4-BE49-F238E27FC236}">
                <a16:creationId xmlns:a16="http://schemas.microsoft.com/office/drawing/2014/main" id="{57618BED-805D-4F82-B7E1-FF0EE1BEBA08}"/>
              </a:ext>
            </a:extLst>
          </p:cNvPr>
          <p:cNvSpPr txBox="1"/>
          <p:nvPr/>
        </p:nvSpPr>
        <p:spPr>
          <a:xfrm>
            <a:off x="7524328" y="4941168"/>
            <a:ext cx="646331" cy="369332"/>
          </a:xfrm>
          <a:prstGeom prst="rect">
            <a:avLst/>
          </a:prstGeom>
          <a:noFill/>
        </p:spPr>
        <p:txBody>
          <a:bodyPr wrap="none" rtlCol="0">
            <a:spAutoFit/>
          </a:bodyPr>
          <a:lstStyle/>
          <a:p>
            <a:r>
              <a:rPr kumimoji="1" lang="ja-JP" altLang="en-US" dirty="0"/>
              <a:t>法線</a:t>
            </a:r>
          </a:p>
        </p:txBody>
      </p:sp>
      <p:sp>
        <p:nvSpPr>
          <p:cNvPr id="11" name="テキスト ボックス 10">
            <a:extLst>
              <a:ext uri="{FF2B5EF4-FFF2-40B4-BE49-F238E27FC236}">
                <a16:creationId xmlns:a16="http://schemas.microsoft.com/office/drawing/2014/main" id="{B17D8486-0388-4DDC-AF2B-86A26548A814}"/>
              </a:ext>
            </a:extLst>
          </p:cNvPr>
          <p:cNvSpPr txBox="1"/>
          <p:nvPr/>
        </p:nvSpPr>
        <p:spPr>
          <a:xfrm>
            <a:off x="5508104" y="2276872"/>
            <a:ext cx="3294492" cy="369332"/>
          </a:xfrm>
          <a:prstGeom prst="rect">
            <a:avLst/>
          </a:prstGeom>
          <a:noFill/>
        </p:spPr>
        <p:txBody>
          <a:bodyPr wrap="none" rtlCol="0">
            <a:spAutoFit/>
          </a:bodyPr>
          <a:lstStyle/>
          <a:p>
            <a:r>
              <a:rPr kumimoji="1" lang="ja-JP" altLang="en-US" dirty="0"/>
              <a:t>（</a:t>
            </a:r>
            <a:r>
              <a:rPr kumimoji="1" lang="en-US" altLang="ja-JP" dirty="0"/>
              <a:t>180°</a:t>
            </a:r>
            <a:r>
              <a:rPr kumimoji="1" lang="ja-JP" altLang="en-US" dirty="0"/>
              <a:t>の曖昧性のある方位角）</a:t>
            </a:r>
          </a:p>
        </p:txBody>
      </p:sp>
      <p:sp>
        <p:nvSpPr>
          <p:cNvPr id="12" name="テキスト ボックス 11">
            <a:extLst>
              <a:ext uri="{FF2B5EF4-FFF2-40B4-BE49-F238E27FC236}">
                <a16:creationId xmlns:a16="http://schemas.microsoft.com/office/drawing/2014/main" id="{AE5DCD35-ABF3-45BE-8E0B-77FE96EEB902}"/>
              </a:ext>
            </a:extLst>
          </p:cNvPr>
          <p:cNvSpPr txBox="1"/>
          <p:nvPr/>
        </p:nvSpPr>
        <p:spPr>
          <a:xfrm>
            <a:off x="5148064" y="1988840"/>
            <a:ext cx="2031325" cy="369332"/>
          </a:xfrm>
          <a:prstGeom prst="rect">
            <a:avLst/>
          </a:prstGeom>
          <a:noFill/>
        </p:spPr>
        <p:txBody>
          <a:bodyPr wrap="none" rtlCol="0">
            <a:spAutoFit/>
          </a:bodyPr>
          <a:lstStyle/>
          <a:p>
            <a:r>
              <a:rPr kumimoji="1" lang="ja-JP" altLang="en-US" dirty="0"/>
              <a:t>鏡面反射の位相角</a:t>
            </a:r>
          </a:p>
        </p:txBody>
      </p:sp>
      <p:sp>
        <p:nvSpPr>
          <p:cNvPr id="13" name="テキスト ボックス 12">
            <a:extLst>
              <a:ext uri="{FF2B5EF4-FFF2-40B4-BE49-F238E27FC236}">
                <a16:creationId xmlns:a16="http://schemas.microsoft.com/office/drawing/2014/main" id="{E970D65D-6D83-4945-8CAE-5BF0BC40F2C9}"/>
              </a:ext>
            </a:extLst>
          </p:cNvPr>
          <p:cNvSpPr txBox="1"/>
          <p:nvPr/>
        </p:nvSpPr>
        <p:spPr>
          <a:xfrm>
            <a:off x="7118417" y="1988840"/>
            <a:ext cx="2031325" cy="369332"/>
          </a:xfrm>
          <a:prstGeom prst="rect">
            <a:avLst/>
          </a:prstGeom>
          <a:noFill/>
        </p:spPr>
        <p:txBody>
          <a:bodyPr wrap="none" rtlCol="0">
            <a:spAutoFit/>
          </a:bodyPr>
          <a:lstStyle/>
          <a:p>
            <a:r>
              <a:rPr kumimoji="1" lang="ja-JP" altLang="en-US" dirty="0"/>
              <a:t>拡散反射の位相角</a:t>
            </a:r>
          </a:p>
        </p:txBody>
      </p:sp>
    </p:spTree>
    <p:extLst>
      <p:ext uri="{BB962C8B-B14F-4D97-AF65-F5344CB8AC3E}">
        <p14:creationId xmlns:p14="http://schemas.microsoft.com/office/powerpoint/2010/main" val="385408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C001A85-5048-4783-A676-EF80AB95E1B0}"/>
              </a:ext>
            </a:extLst>
          </p:cNvPr>
          <p:cNvSpPr>
            <a:spLocks noGrp="1"/>
          </p:cNvSpPr>
          <p:nvPr>
            <p:ph type="title"/>
          </p:nvPr>
        </p:nvSpPr>
        <p:spPr/>
        <p:txBody>
          <a:bodyPr/>
          <a:lstStyle/>
          <a:p>
            <a:r>
              <a:rPr kumimoji="1" lang="ja-JP" altLang="en-US" dirty="0"/>
              <a:t>平行成分と垂直成分</a:t>
            </a:r>
          </a:p>
        </p:txBody>
      </p:sp>
      <p:sp>
        <p:nvSpPr>
          <p:cNvPr id="5" name="Rectangle 3">
            <a:extLst>
              <a:ext uri="{FF2B5EF4-FFF2-40B4-BE49-F238E27FC236}">
                <a16:creationId xmlns:a16="http://schemas.microsoft.com/office/drawing/2014/main" id="{CA5CE02E-DFC4-4C80-BD93-6D2107245D42}"/>
              </a:ext>
            </a:extLst>
          </p:cNvPr>
          <p:cNvSpPr>
            <a:spLocks noChangeArrowheads="1"/>
          </p:cNvSpPr>
          <p:nvPr/>
        </p:nvSpPr>
        <p:spPr bwMode="auto">
          <a:xfrm>
            <a:off x="2014538" y="3050348"/>
            <a:ext cx="5168900" cy="2298700"/>
          </a:xfrm>
          <a:prstGeom prst="rect">
            <a:avLst/>
          </a:prstGeom>
          <a:gradFill rotWithShape="1">
            <a:gsLst>
              <a:gs pos="0">
                <a:srgbClr val="66FFFF"/>
              </a:gs>
              <a:gs pos="100000">
                <a:srgbClr val="2F7676">
                  <a:alpha val="0"/>
                </a:srgbClr>
              </a:gs>
            </a:gsLst>
            <a:lin ang="5400000" scaled="1"/>
          </a:gradFill>
          <a:ln w="9525">
            <a:noFill/>
            <a:miter lim="800000"/>
            <a:headEnd/>
            <a:tailEnd/>
          </a:ln>
        </p:spPr>
        <p:txBody>
          <a:bodyPr wrap="none" anchor="ctr"/>
          <a:lstStyle/>
          <a:p>
            <a:endParaRPr lang="ja-JP" altLang="en-US"/>
          </a:p>
        </p:txBody>
      </p:sp>
      <p:sp>
        <p:nvSpPr>
          <p:cNvPr id="6" name="Line 4">
            <a:extLst>
              <a:ext uri="{FF2B5EF4-FFF2-40B4-BE49-F238E27FC236}">
                <a16:creationId xmlns:a16="http://schemas.microsoft.com/office/drawing/2014/main" id="{C3DA9ED3-0013-4125-B9BA-D59F12B5F8DF}"/>
              </a:ext>
            </a:extLst>
          </p:cNvPr>
          <p:cNvSpPr>
            <a:spLocks noChangeShapeType="1"/>
          </p:cNvSpPr>
          <p:nvPr/>
        </p:nvSpPr>
        <p:spPr bwMode="auto">
          <a:xfrm rot="-5400000">
            <a:off x="2170907" y="2924142"/>
            <a:ext cx="4786312" cy="0"/>
          </a:xfrm>
          <a:prstGeom prst="line">
            <a:avLst/>
          </a:prstGeom>
          <a:noFill/>
          <a:ln w="38100">
            <a:solidFill>
              <a:srgbClr val="000080"/>
            </a:solidFill>
            <a:round/>
            <a:headEnd/>
            <a:tailEnd type="arrow" w="med" len="med"/>
          </a:ln>
        </p:spPr>
        <p:txBody>
          <a:bodyPr/>
          <a:lstStyle/>
          <a:p>
            <a:endParaRPr lang="ja-JP" altLang="en-US"/>
          </a:p>
        </p:txBody>
      </p:sp>
      <p:sp>
        <p:nvSpPr>
          <p:cNvPr id="7" name="Line 5">
            <a:extLst>
              <a:ext uri="{FF2B5EF4-FFF2-40B4-BE49-F238E27FC236}">
                <a16:creationId xmlns:a16="http://schemas.microsoft.com/office/drawing/2014/main" id="{FB789415-AE28-4597-8144-FE032115FDE3}"/>
              </a:ext>
            </a:extLst>
          </p:cNvPr>
          <p:cNvSpPr>
            <a:spLocks noChangeShapeType="1"/>
          </p:cNvSpPr>
          <p:nvPr/>
        </p:nvSpPr>
        <p:spPr bwMode="auto">
          <a:xfrm>
            <a:off x="2000250" y="3050348"/>
            <a:ext cx="5191125" cy="1588"/>
          </a:xfrm>
          <a:prstGeom prst="line">
            <a:avLst/>
          </a:prstGeom>
          <a:noFill/>
          <a:ln w="38100">
            <a:solidFill>
              <a:srgbClr val="000080"/>
            </a:solidFill>
            <a:round/>
            <a:headEnd/>
            <a:tailEnd/>
          </a:ln>
        </p:spPr>
        <p:txBody>
          <a:bodyPr/>
          <a:lstStyle/>
          <a:p>
            <a:endParaRPr lang="ja-JP" altLang="en-US"/>
          </a:p>
        </p:txBody>
      </p:sp>
      <p:sp>
        <p:nvSpPr>
          <p:cNvPr id="8" name="Line 6">
            <a:extLst>
              <a:ext uri="{FF2B5EF4-FFF2-40B4-BE49-F238E27FC236}">
                <a16:creationId xmlns:a16="http://schemas.microsoft.com/office/drawing/2014/main" id="{51A5861C-0E97-414F-9FF0-DB5E723730D5}"/>
              </a:ext>
            </a:extLst>
          </p:cNvPr>
          <p:cNvSpPr>
            <a:spLocks noChangeShapeType="1"/>
          </p:cNvSpPr>
          <p:nvPr/>
        </p:nvSpPr>
        <p:spPr bwMode="auto">
          <a:xfrm>
            <a:off x="2365375" y="851661"/>
            <a:ext cx="2200275" cy="2198687"/>
          </a:xfrm>
          <a:prstGeom prst="line">
            <a:avLst/>
          </a:prstGeom>
          <a:noFill/>
          <a:ln w="38100">
            <a:solidFill>
              <a:srgbClr val="FF9900"/>
            </a:solidFill>
            <a:round/>
            <a:headEnd/>
            <a:tailEnd type="triangle" w="med" len="med"/>
          </a:ln>
        </p:spPr>
        <p:txBody>
          <a:bodyPr/>
          <a:lstStyle/>
          <a:p>
            <a:endParaRPr lang="ja-JP" altLang="en-US"/>
          </a:p>
        </p:txBody>
      </p:sp>
      <p:sp>
        <p:nvSpPr>
          <p:cNvPr id="9" name="Line 7">
            <a:extLst>
              <a:ext uri="{FF2B5EF4-FFF2-40B4-BE49-F238E27FC236}">
                <a16:creationId xmlns:a16="http://schemas.microsoft.com/office/drawing/2014/main" id="{DBC6AB6E-CCB6-4B43-84F6-6AF37A577AFF}"/>
              </a:ext>
            </a:extLst>
          </p:cNvPr>
          <p:cNvSpPr>
            <a:spLocks noChangeShapeType="1"/>
          </p:cNvSpPr>
          <p:nvPr/>
        </p:nvSpPr>
        <p:spPr bwMode="auto">
          <a:xfrm rot="-5400000">
            <a:off x="4568032" y="854042"/>
            <a:ext cx="2198687" cy="2193925"/>
          </a:xfrm>
          <a:prstGeom prst="line">
            <a:avLst/>
          </a:prstGeom>
          <a:noFill/>
          <a:ln w="38100">
            <a:solidFill>
              <a:srgbClr val="FF9900"/>
            </a:solidFill>
            <a:round/>
            <a:headEnd/>
            <a:tailEnd type="triangle" w="med" len="med"/>
          </a:ln>
        </p:spPr>
        <p:txBody>
          <a:bodyPr/>
          <a:lstStyle/>
          <a:p>
            <a:endParaRPr lang="ja-JP" altLang="en-US"/>
          </a:p>
        </p:txBody>
      </p:sp>
      <p:sp>
        <p:nvSpPr>
          <p:cNvPr id="10" name="Line 8">
            <a:extLst>
              <a:ext uri="{FF2B5EF4-FFF2-40B4-BE49-F238E27FC236}">
                <a16:creationId xmlns:a16="http://schemas.microsoft.com/office/drawing/2014/main" id="{AA078C87-C8B2-4B3C-BE37-97715C529C02}"/>
              </a:ext>
            </a:extLst>
          </p:cNvPr>
          <p:cNvSpPr>
            <a:spLocks noChangeShapeType="1"/>
          </p:cNvSpPr>
          <p:nvPr/>
        </p:nvSpPr>
        <p:spPr bwMode="auto">
          <a:xfrm>
            <a:off x="4565650" y="3050348"/>
            <a:ext cx="1316038" cy="2074863"/>
          </a:xfrm>
          <a:prstGeom prst="line">
            <a:avLst/>
          </a:prstGeom>
          <a:noFill/>
          <a:ln w="38100">
            <a:solidFill>
              <a:srgbClr val="FF9900"/>
            </a:solidFill>
            <a:round/>
            <a:headEnd/>
            <a:tailEnd type="triangle" w="med" len="med"/>
          </a:ln>
        </p:spPr>
        <p:txBody>
          <a:bodyPr/>
          <a:lstStyle/>
          <a:p>
            <a:endParaRPr lang="ja-JP" altLang="en-US"/>
          </a:p>
        </p:txBody>
      </p:sp>
      <p:grpSp>
        <p:nvGrpSpPr>
          <p:cNvPr id="11" name="Group 9">
            <a:extLst>
              <a:ext uri="{FF2B5EF4-FFF2-40B4-BE49-F238E27FC236}">
                <a16:creationId xmlns:a16="http://schemas.microsoft.com/office/drawing/2014/main" id="{347FAD5B-8951-4F5C-95A6-DD6066D5C5D5}"/>
              </a:ext>
            </a:extLst>
          </p:cNvPr>
          <p:cNvGrpSpPr>
            <a:grpSpLocks/>
          </p:cNvGrpSpPr>
          <p:nvPr/>
        </p:nvGrpSpPr>
        <p:grpSpPr bwMode="auto">
          <a:xfrm>
            <a:off x="2513013" y="999298"/>
            <a:ext cx="884237" cy="877888"/>
            <a:chOff x="1383" y="572"/>
            <a:chExt cx="545" cy="545"/>
          </a:xfrm>
        </p:grpSpPr>
        <p:sp>
          <p:nvSpPr>
            <p:cNvPr id="12" name="Oval 10">
              <a:extLst>
                <a:ext uri="{FF2B5EF4-FFF2-40B4-BE49-F238E27FC236}">
                  <a16:creationId xmlns:a16="http://schemas.microsoft.com/office/drawing/2014/main" id="{F1A6903A-E63E-4E8B-87FC-F0D848866799}"/>
                </a:ext>
              </a:extLst>
            </p:cNvPr>
            <p:cNvSpPr>
              <a:spLocks noChangeArrowheads="1"/>
            </p:cNvSpPr>
            <p:nvPr/>
          </p:nvSpPr>
          <p:spPr bwMode="auto">
            <a:xfrm>
              <a:off x="1383" y="572"/>
              <a:ext cx="544" cy="544"/>
            </a:xfrm>
            <a:prstGeom prst="ellipse">
              <a:avLst/>
            </a:prstGeom>
            <a:noFill/>
            <a:ln w="38100">
              <a:solidFill>
                <a:srgbClr val="660066"/>
              </a:solidFill>
              <a:round/>
              <a:headEnd/>
              <a:tailEnd/>
            </a:ln>
          </p:spPr>
          <p:txBody>
            <a:bodyPr wrap="none" anchor="ctr"/>
            <a:lstStyle/>
            <a:p>
              <a:endParaRPr lang="ja-JP" altLang="en-US"/>
            </a:p>
          </p:txBody>
        </p:sp>
        <p:sp>
          <p:nvSpPr>
            <p:cNvPr id="13" name="Line 11">
              <a:extLst>
                <a:ext uri="{FF2B5EF4-FFF2-40B4-BE49-F238E27FC236}">
                  <a16:creationId xmlns:a16="http://schemas.microsoft.com/office/drawing/2014/main" id="{177B4F6B-EA9E-4620-B1B9-5D0E87252666}"/>
                </a:ext>
              </a:extLst>
            </p:cNvPr>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14" name="Line 12">
              <a:extLst>
                <a:ext uri="{FF2B5EF4-FFF2-40B4-BE49-F238E27FC236}">
                  <a16:creationId xmlns:a16="http://schemas.microsoft.com/office/drawing/2014/main" id="{F1BD8AD3-C9F8-4861-AE89-A4956065DD8D}"/>
                </a:ext>
              </a:extLst>
            </p:cNvPr>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15" name="Line 13">
              <a:extLst>
                <a:ext uri="{FF2B5EF4-FFF2-40B4-BE49-F238E27FC236}">
                  <a16:creationId xmlns:a16="http://schemas.microsoft.com/office/drawing/2014/main" id="{EBF009E6-6D23-4732-82C9-C2F520D4B7D3}"/>
                </a:ext>
              </a:extLst>
            </p:cNvPr>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16" name="Line 14">
              <a:extLst>
                <a:ext uri="{FF2B5EF4-FFF2-40B4-BE49-F238E27FC236}">
                  <a16:creationId xmlns:a16="http://schemas.microsoft.com/office/drawing/2014/main" id="{70242E0D-8F57-4C34-9D85-E597BC594CC8}"/>
                </a:ext>
              </a:extLst>
            </p:cNvPr>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grpSp>
      <p:grpSp>
        <p:nvGrpSpPr>
          <p:cNvPr id="17" name="Group 15">
            <a:extLst>
              <a:ext uri="{FF2B5EF4-FFF2-40B4-BE49-F238E27FC236}">
                <a16:creationId xmlns:a16="http://schemas.microsoft.com/office/drawing/2014/main" id="{11FA48DD-006E-4DF1-8D16-4993AF032781}"/>
              </a:ext>
            </a:extLst>
          </p:cNvPr>
          <p:cNvGrpSpPr>
            <a:grpSpLocks/>
          </p:cNvGrpSpPr>
          <p:nvPr/>
        </p:nvGrpSpPr>
        <p:grpSpPr bwMode="auto">
          <a:xfrm rot="-2752885">
            <a:off x="5810251" y="1219960"/>
            <a:ext cx="730250" cy="441325"/>
            <a:chOff x="1383" y="572"/>
            <a:chExt cx="545" cy="545"/>
          </a:xfrm>
        </p:grpSpPr>
        <p:sp>
          <p:nvSpPr>
            <p:cNvPr id="18" name="Oval 16">
              <a:extLst>
                <a:ext uri="{FF2B5EF4-FFF2-40B4-BE49-F238E27FC236}">
                  <a16:creationId xmlns:a16="http://schemas.microsoft.com/office/drawing/2014/main" id="{59B44B8B-3976-42A9-9716-09291C08A48B}"/>
                </a:ext>
              </a:extLst>
            </p:cNvPr>
            <p:cNvSpPr>
              <a:spLocks noChangeArrowheads="1"/>
            </p:cNvSpPr>
            <p:nvPr/>
          </p:nvSpPr>
          <p:spPr bwMode="auto">
            <a:xfrm>
              <a:off x="1383" y="572"/>
              <a:ext cx="544" cy="544"/>
            </a:xfrm>
            <a:prstGeom prst="ellipse">
              <a:avLst/>
            </a:prstGeom>
            <a:noFill/>
            <a:ln w="38100">
              <a:solidFill>
                <a:srgbClr val="660066"/>
              </a:solidFill>
              <a:round/>
              <a:headEnd/>
              <a:tailEnd/>
            </a:ln>
          </p:spPr>
          <p:txBody>
            <a:bodyPr wrap="none" anchor="ctr"/>
            <a:lstStyle/>
            <a:p>
              <a:endParaRPr lang="ja-JP" altLang="en-US"/>
            </a:p>
          </p:txBody>
        </p:sp>
        <p:sp>
          <p:nvSpPr>
            <p:cNvPr id="19" name="Line 17">
              <a:extLst>
                <a:ext uri="{FF2B5EF4-FFF2-40B4-BE49-F238E27FC236}">
                  <a16:creationId xmlns:a16="http://schemas.microsoft.com/office/drawing/2014/main" id="{52584AAE-8F54-4902-9566-0BB0846FD456}"/>
                </a:ext>
              </a:extLst>
            </p:cNvPr>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0" name="Line 18">
              <a:extLst>
                <a:ext uri="{FF2B5EF4-FFF2-40B4-BE49-F238E27FC236}">
                  <a16:creationId xmlns:a16="http://schemas.microsoft.com/office/drawing/2014/main" id="{31FE3450-8054-424D-89DB-4E52E20EB6AB}"/>
                </a:ext>
              </a:extLst>
            </p:cNvPr>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1" name="Line 19">
              <a:extLst>
                <a:ext uri="{FF2B5EF4-FFF2-40B4-BE49-F238E27FC236}">
                  <a16:creationId xmlns:a16="http://schemas.microsoft.com/office/drawing/2014/main" id="{B35F46B8-0D2B-4EA5-8016-63463CBFABB9}"/>
                </a:ext>
              </a:extLst>
            </p:cNvPr>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2" name="Line 20">
              <a:extLst>
                <a:ext uri="{FF2B5EF4-FFF2-40B4-BE49-F238E27FC236}">
                  <a16:creationId xmlns:a16="http://schemas.microsoft.com/office/drawing/2014/main" id="{5E0F8D3F-CC7E-4AC7-9BAB-3A8CCC0BEA68}"/>
                </a:ext>
              </a:extLst>
            </p:cNvPr>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grpSp>
      <p:grpSp>
        <p:nvGrpSpPr>
          <p:cNvPr id="23" name="Group 21">
            <a:extLst>
              <a:ext uri="{FF2B5EF4-FFF2-40B4-BE49-F238E27FC236}">
                <a16:creationId xmlns:a16="http://schemas.microsoft.com/office/drawing/2014/main" id="{66C5F6D8-94A6-4BA2-86E7-3F076D45807C}"/>
              </a:ext>
            </a:extLst>
          </p:cNvPr>
          <p:cNvGrpSpPr>
            <a:grpSpLocks/>
          </p:cNvGrpSpPr>
          <p:nvPr/>
        </p:nvGrpSpPr>
        <p:grpSpPr bwMode="auto">
          <a:xfrm rot="3429129">
            <a:off x="5155407" y="4103654"/>
            <a:ext cx="660400" cy="808037"/>
            <a:chOff x="1383" y="572"/>
            <a:chExt cx="545" cy="545"/>
          </a:xfrm>
        </p:grpSpPr>
        <p:sp>
          <p:nvSpPr>
            <p:cNvPr id="24" name="Oval 22">
              <a:extLst>
                <a:ext uri="{FF2B5EF4-FFF2-40B4-BE49-F238E27FC236}">
                  <a16:creationId xmlns:a16="http://schemas.microsoft.com/office/drawing/2014/main" id="{FB7AD78A-D8D4-4126-A47B-F7271CDAB9C6}"/>
                </a:ext>
              </a:extLst>
            </p:cNvPr>
            <p:cNvSpPr>
              <a:spLocks noChangeArrowheads="1"/>
            </p:cNvSpPr>
            <p:nvPr/>
          </p:nvSpPr>
          <p:spPr bwMode="auto">
            <a:xfrm>
              <a:off x="1383" y="572"/>
              <a:ext cx="544" cy="544"/>
            </a:xfrm>
            <a:prstGeom prst="ellipse">
              <a:avLst/>
            </a:prstGeom>
            <a:noFill/>
            <a:ln w="38100">
              <a:solidFill>
                <a:srgbClr val="660066"/>
              </a:solidFill>
              <a:round/>
              <a:headEnd/>
              <a:tailEnd/>
            </a:ln>
          </p:spPr>
          <p:txBody>
            <a:bodyPr wrap="none" anchor="ctr"/>
            <a:lstStyle/>
            <a:p>
              <a:endParaRPr lang="ja-JP" altLang="en-US"/>
            </a:p>
          </p:txBody>
        </p:sp>
        <p:sp>
          <p:nvSpPr>
            <p:cNvPr id="25" name="Line 23">
              <a:extLst>
                <a:ext uri="{FF2B5EF4-FFF2-40B4-BE49-F238E27FC236}">
                  <a16:creationId xmlns:a16="http://schemas.microsoft.com/office/drawing/2014/main" id="{D117856D-CAF7-48C8-A08F-85050542BEC7}"/>
                </a:ext>
              </a:extLst>
            </p:cNvPr>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6" name="Line 24">
              <a:extLst>
                <a:ext uri="{FF2B5EF4-FFF2-40B4-BE49-F238E27FC236}">
                  <a16:creationId xmlns:a16="http://schemas.microsoft.com/office/drawing/2014/main" id="{82190342-FD1B-47A8-8125-2490FF044CDF}"/>
                </a:ext>
              </a:extLst>
            </p:cNvPr>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7" name="Line 25">
              <a:extLst>
                <a:ext uri="{FF2B5EF4-FFF2-40B4-BE49-F238E27FC236}">
                  <a16:creationId xmlns:a16="http://schemas.microsoft.com/office/drawing/2014/main" id="{3318C8BF-AAAB-4DFE-A88D-C7DE6A51ADA7}"/>
                </a:ext>
              </a:extLst>
            </p:cNvPr>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sp>
          <p:nvSpPr>
            <p:cNvPr id="28" name="Line 26">
              <a:extLst>
                <a:ext uri="{FF2B5EF4-FFF2-40B4-BE49-F238E27FC236}">
                  <a16:creationId xmlns:a16="http://schemas.microsoft.com/office/drawing/2014/main" id="{3F056774-04BD-4D31-8C66-2D5EB7B4A1A3}"/>
                </a:ext>
              </a:extLst>
            </p:cNvPr>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p:spPr>
          <p:txBody>
            <a:bodyPr/>
            <a:lstStyle/>
            <a:p>
              <a:endParaRPr lang="ja-JP" altLang="en-US"/>
            </a:p>
          </p:txBody>
        </p:sp>
      </p:grpSp>
      <p:sp>
        <p:nvSpPr>
          <p:cNvPr id="29" name="Text Box 27">
            <a:extLst>
              <a:ext uri="{FF2B5EF4-FFF2-40B4-BE49-F238E27FC236}">
                <a16:creationId xmlns:a16="http://schemas.microsoft.com/office/drawing/2014/main" id="{80647FF0-AA5C-40AE-A901-EE20F6A21123}"/>
              </a:ext>
            </a:extLst>
          </p:cNvPr>
          <p:cNvSpPr txBox="1">
            <a:spLocks noChangeArrowheads="1"/>
          </p:cNvSpPr>
          <p:nvPr/>
        </p:nvSpPr>
        <p:spPr bwMode="auto">
          <a:xfrm>
            <a:off x="3851920" y="476672"/>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法線</a:t>
            </a:r>
          </a:p>
        </p:txBody>
      </p:sp>
      <p:sp>
        <p:nvSpPr>
          <p:cNvPr id="30" name="Text Box 31">
            <a:extLst>
              <a:ext uri="{FF2B5EF4-FFF2-40B4-BE49-F238E27FC236}">
                <a16:creationId xmlns:a16="http://schemas.microsoft.com/office/drawing/2014/main" id="{F906544F-321D-4C1A-9696-4D8279E747A6}"/>
              </a:ext>
            </a:extLst>
          </p:cNvPr>
          <p:cNvSpPr txBox="1">
            <a:spLocks noChangeArrowheads="1"/>
          </p:cNvSpPr>
          <p:nvPr/>
        </p:nvSpPr>
        <p:spPr bwMode="auto">
          <a:xfrm>
            <a:off x="1608138" y="1826386"/>
            <a:ext cx="874255" cy="371513"/>
          </a:xfrm>
          <a:prstGeom prst="rect">
            <a:avLst/>
          </a:prstGeom>
          <a:noFill/>
          <a:ln w="12700" algn="ctr">
            <a:noFill/>
            <a:miter lim="800000"/>
            <a:headEnd/>
            <a:tailEnd/>
          </a:ln>
        </p:spPr>
        <p:txBody>
          <a:bodyPr wrap="none" lIns="90000" tIns="46800" rIns="90000" bIns="46800">
            <a:spAutoFit/>
          </a:bodyPr>
          <a:lstStyle/>
          <a:p>
            <a:r>
              <a:rPr lang="ja-JP" altLang="en-US" dirty="0"/>
              <a:t>非偏光</a:t>
            </a:r>
          </a:p>
        </p:txBody>
      </p:sp>
      <p:sp>
        <p:nvSpPr>
          <p:cNvPr id="31" name="Text Box 32">
            <a:extLst>
              <a:ext uri="{FF2B5EF4-FFF2-40B4-BE49-F238E27FC236}">
                <a16:creationId xmlns:a16="http://schemas.microsoft.com/office/drawing/2014/main" id="{350A5D00-425E-4736-A678-DE82E37767EF}"/>
              </a:ext>
            </a:extLst>
          </p:cNvPr>
          <p:cNvSpPr txBox="1">
            <a:spLocks noChangeArrowheads="1"/>
          </p:cNvSpPr>
          <p:nvPr/>
        </p:nvSpPr>
        <p:spPr bwMode="auto">
          <a:xfrm>
            <a:off x="6500826" y="2545524"/>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空気</a:t>
            </a:r>
          </a:p>
        </p:txBody>
      </p:sp>
      <p:sp>
        <p:nvSpPr>
          <p:cNvPr id="32" name="Text Box 33">
            <a:extLst>
              <a:ext uri="{FF2B5EF4-FFF2-40B4-BE49-F238E27FC236}">
                <a16:creationId xmlns:a16="http://schemas.microsoft.com/office/drawing/2014/main" id="{1B9D2E87-EE70-464A-9843-0EBFBC5B978D}"/>
              </a:ext>
            </a:extLst>
          </p:cNvPr>
          <p:cNvSpPr txBox="1">
            <a:spLocks noChangeArrowheads="1"/>
          </p:cNvSpPr>
          <p:nvPr/>
        </p:nvSpPr>
        <p:spPr bwMode="auto">
          <a:xfrm>
            <a:off x="6500826" y="3117028"/>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物体</a:t>
            </a:r>
          </a:p>
        </p:txBody>
      </p:sp>
      <p:sp>
        <p:nvSpPr>
          <p:cNvPr id="33" name="Text Box 34">
            <a:extLst>
              <a:ext uri="{FF2B5EF4-FFF2-40B4-BE49-F238E27FC236}">
                <a16:creationId xmlns:a16="http://schemas.microsoft.com/office/drawing/2014/main" id="{D1A51EA1-4F56-48E0-B9C4-48953B1B3C8C}"/>
              </a:ext>
            </a:extLst>
          </p:cNvPr>
          <p:cNvSpPr txBox="1">
            <a:spLocks noChangeArrowheads="1"/>
          </p:cNvSpPr>
          <p:nvPr/>
        </p:nvSpPr>
        <p:spPr bwMode="auto">
          <a:xfrm>
            <a:off x="5797550" y="1729548"/>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部分偏光</a:t>
            </a:r>
          </a:p>
        </p:txBody>
      </p:sp>
      <p:sp>
        <p:nvSpPr>
          <p:cNvPr id="34" name="Text Box 35">
            <a:extLst>
              <a:ext uri="{FF2B5EF4-FFF2-40B4-BE49-F238E27FC236}">
                <a16:creationId xmlns:a16="http://schemas.microsoft.com/office/drawing/2014/main" id="{667FE19E-BD9F-403D-BEC5-FBFB24DA0993}"/>
              </a:ext>
            </a:extLst>
          </p:cNvPr>
          <p:cNvSpPr txBox="1">
            <a:spLocks noChangeArrowheads="1"/>
          </p:cNvSpPr>
          <p:nvPr/>
        </p:nvSpPr>
        <p:spPr bwMode="auto">
          <a:xfrm>
            <a:off x="5868988" y="4096511"/>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部分偏光</a:t>
            </a:r>
          </a:p>
        </p:txBody>
      </p:sp>
      <p:sp>
        <p:nvSpPr>
          <p:cNvPr id="35" name="Text Box 46">
            <a:extLst>
              <a:ext uri="{FF2B5EF4-FFF2-40B4-BE49-F238E27FC236}">
                <a16:creationId xmlns:a16="http://schemas.microsoft.com/office/drawing/2014/main" id="{8D795B2F-99BE-48C8-9A01-54F8CCB341E4}"/>
              </a:ext>
            </a:extLst>
          </p:cNvPr>
          <p:cNvSpPr txBox="1">
            <a:spLocks noChangeArrowheads="1"/>
          </p:cNvSpPr>
          <p:nvPr/>
        </p:nvSpPr>
        <p:spPr bwMode="auto">
          <a:xfrm>
            <a:off x="1187450" y="602423"/>
            <a:ext cx="643423" cy="371513"/>
          </a:xfrm>
          <a:prstGeom prst="rect">
            <a:avLst/>
          </a:prstGeom>
          <a:noFill/>
          <a:ln w="12700" algn="ctr">
            <a:noFill/>
            <a:miter lim="800000"/>
            <a:headEnd/>
            <a:tailEnd/>
          </a:ln>
        </p:spPr>
        <p:txBody>
          <a:bodyPr wrap="none" lIns="90000" tIns="46800" rIns="90000" bIns="46800">
            <a:spAutoFit/>
          </a:bodyPr>
          <a:lstStyle/>
          <a:p>
            <a:r>
              <a:rPr lang="ja-JP" altLang="en-US" dirty="0"/>
              <a:t>光源</a:t>
            </a:r>
          </a:p>
        </p:txBody>
      </p:sp>
      <p:grpSp>
        <p:nvGrpSpPr>
          <p:cNvPr id="36" name="Group 47">
            <a:extLst>
              <a:ext uri="{FF2B5EF4-FFF2-40B4-BE49-F238E27FC236}">
                <a16:creationId xmlns:a16="http://schemas.microsoft.com/office/drawing/2014/main" id="{B8EEB196-CE2B-4BB1-8630-FE37E9EE41F2}"/>
              </a:ext>
            </a:extLst>
          </p:cNvPr>
          <p:cNvGrpSpPr>
            <a:grpSpLocks/>
          </p:cNvGrpSpPr>
          <p:nvPr/>
        </p:nvGrpSpPr>
        <p:grpSpPr bwMode="auto">
          <a:xfrm rot="2438936">
            <a:off x="2005013" y="457961"/>
            <a:ext cx="358775" cy="411162"/>
            <a:chOff x="567" y="3612"/>
            <a:chExt cx="317" cy="362"/>
          </a:xfrm>
        </p:grpSpPr>
        <p:sp>
          <p:nvSpPr>
            <p:cNvPr id="37" name="Oval 48">
              <a:extLst>
                <a:ext uri="{FF2B5EF4-FFF2-40B4-BE49-F238E27FC236}">
                  <a16:creationId xmlns:a16="http://schemas.microsoft.com/office/drawing/2014/main" id="{4A1B7028-8BEC-4F69-87CF-D889ABEBFD8B}"/>
                </a:ext>
              </a:extLst>
            </p:cNvPr>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p:spPr>
          <p:txBody>
            <a:bodyPr wrap="none" anchor="ctr"/>
            <a:lstStyle/>
            <a:p>
              <a:endParaRPr lang="ja-JP" altLang="en-US"/>
            </a:p>
          </p:txBody>
        </p:sp>
        <p:sp>
          <p:nvSpPr>
            <p:cNvPr id="38" name="Line 49">
              <a:extLst>
                <a:ext uri="{FF2B5EF4-FFF2-40B4-BE49-F238E27FC236}">
                  <a16:creationId xmlns:a16="http://schemas.microsoft.com/office/drawing/2014/main" id="{7FC73507-E856-47E3-B3A8-F4E6848B95AA}"/>
                </a:ext>
              </a:extLst>
            </p:cNvPr>
            <p:cNvSpPr>
              <a:spLocks noChangeShapeType="1"/>
            </p:cNvSpPr>
            <p:nvPr/>
          </p:nvSpPr>
          <p:spPr bwMode="auto">
            <a:xfrm flipV="1">
              <a:off x="748" y="3612"/>
              <a:ext cx="91" cy="90"/>
            </a:xfrm>
            <a:prstGeom prst="line">
              <a:avLst/>
            </a:prstGeom>
            <a:noFill/>
            <a:ln w="38100">
              <a:solidFill>
                <a:srgbClr val="FFCC00"/>
              </a:solidFill>
              <a:round/>
              <a:headEnd/>
              <a:tailEnd/>
            </a:ln>
          </p:spPr>
          <p:txBody>
            <a:bodyPr/>
            <a:lstStyle/>
            <a:p>
              <a:endParaRPr lang="ja-JP" altLang="en-US"/>
            </a:p>
          </p:txBody>
        </p:sp>
        <p:sp>
          <p:nvSpPr>
            <p:cNvPr id="39" name="Line 50">
              <a:extLst>
                <a:ext uri="{FF2B5EF4-FFF2-40B4-BE49-F238E27FC236}">
                  <a16:creationId xmlns:a16="http://schemas.microsoft.com/office/drawing/2014/main" id="{DFD69B8F-2847-4D02-9488-9C514FF8A99C}"/>
                </a:ext>
              </a:extLst>
            </p:cNvPr>
            <p:cNvSpPr>
              <a:spLocks noChangeShapeType="1"/>
            </p:cNvSpPr>
            <p:nvPr/>
          </p:nvSpPr>
          <p:spPr bwMode="auto">
            <a:xfrm flipV="1">
              <a:off x="793" y="3702"/>
              <a:ext cx="91" cy="46"/>
            </a:xfrm>
            <a:prstGeom prst="line">
              <a:avLst/>
            </a:prstGeom>
            <a:noFill/>
            <a:ln w="38100">
              <a:solidFill>
                <a:srgbClr val="FFCC00"/>
              </a:solidFill>
              <a:round/>
              <a:headEnd/>
              <a:tailEnd/>
            </a:ln>
          </p:spPr>
          <p:txBody>
            <a:bodyPr/>
            <a:lstStyle/>
            <a:p>
              <a:endParaRPr lang="ja-JP" altLang="en-US"/>
            </a:p>
          </p:txBody>
        </p:sp>
        <p:sp>
          <p:nvSpPr>
            <p:cNvPr id="40" name="Line 51">
              <a:extLst>
                <a:ext uri="{FF2B5EF4-FFF2-40B4-BE49-F238E27FC236}">
                  <a16:creationId xmlns:a16="http://schemas.microsoft.com/office/drawing/2014/main" id="{555FC67D-5FE6-4D4D-97B9-A25AC3FC42E2}"/>
                </a:ext>
              </a:extLst>
            </p:cNvPr>
            <p:cNvSpPr>
              <a:spLocks noChangeShapeType="1"/>
            </p:cNvSpPr>
            <p:nvPr/>
          </p:nvSpPr>
          <p:spPr bwMode="auto">
            <a:xfrm>
              <a:off x="793" y="3793"/>
              <a:ext cx="91" cy="0"/>
            </a:xfrm>
            <a:prstGeom prst="line">
              <a:avLst/>
            </a:prstGeom>
            <a:noFill/>
            <a:ln w="38100">
              <a:solidFill>
                <a:srgbClr val="FFCC00"/>
              </a:solidFill>
              <a:round/>
              <a:headEnd/>
              <a:tailEnd/>
            </a:ln>
          </p:spPr>
          <p:txBody>
            <a:bodyPr/>
            <a:lstStyle/>
            <a:p>
              <a:endParaRPr lang="ja-JP" altLang="en-US"/>
            </a:p>
          </p:txBody>
        </p:sp>
        <p:sp>
          <p:nvSpPr>
            <p:cNvPr id="41" name="Line 52">
              <a:extLst>
                <a:ext uri="{FF2B5EF4-FFF2-40B4-BE49-F238E27FC236}">
                  <a16:creationId xmlns:a16="http://schemas.microsoft.com/office/drawing/2014/main" id="{B6CEAF2A-211D-479E-BF1D-17670968ED9B}"/>
                </a:ext>
              </a:extLst>
            </p:cNvPr>
            <p:cNvSpPr>
              <a:spLocks noChangeShapeType="1"/>
            </p:cNvSpPr>
            <p:nvPr/>
          </p:nvSpPr>
          <p:spPr bwMode="auto">
            <a:xfrm>
              <a:off x="793" y="3838"/>
              <a:ext cx="91" cy="46"/>
            </a:xfrm>
            <a:prstGeom prst="line">
              <a:avLst/>
            </a:prstGeom>
            <a:noFill/>
            <a:ln w="38100">
              <a:solidFill>
                <a:srgbClr val="FFCC00"/>
              </a:solidFill>
              <a:round/>
              <a:headEnd/>
              <a:tailEnd/>
            </a:ln>
          </p:spPr>
          <p:txBody>
            <a:bodyPr/>
            <a:lstStyle/>
            <a:p>
              <a:endParaRPr lang="ja-JP" altLang="en-US"/>
            </a:p>
          </p:txBody>
        </p:sp>
        <p:sp>
          <p:nvSpPr>
            <p:cNvPr id="42" name="Line 53">
              <a:extLst>
                <a:ext uri="{FF2B5EF4-FFF2-40B4-BE49-F238E27FC236}">
                  <a16:creationId xmlns:a16="http://schemas.microsoft.com/office/drawing/2014/main" id="{A3E34F97-F88A-47FC-AF78-8D6028C5179A}"/>
                </a:ext>
              </a:extLst>
            </p:cNvPr>
            <p:cNvSpPr>
              <a:spLocks noChangeShapeType="1"/>
            </p:cNvSpPr>
            <p:nvPr/>
          </p:nvSpPr>
          <p:spPr bwMode="auto">
            <a:xfrm>
              <a:off x="748" y="3884"/>
              <a:ext cx="91" cy="90"/>
            </a:xfrm>
            <a:prstGeom prst="line">
              <a:avLst/>
            </a:prstGeom>
            <a:noFill/>
            <a:ln w="38100">
              <a:solidFill>
                <a:srgbClr val="FFCC00"/>
              </a:solidFill>
              <a:round/>
              <a:headEnd/>
              <a:tailEnd/>
            </a:ln>
          </p:spPr>
          <p:txBody>
            <a:bodyPr/>
            <a:lstStyle/>
            <a:p>
              <a:endParaRPr lang="ja-JP" altLang="en-US"/>
            </a:p>
          </p:txBody>
        </p:sp>
      </p:grpSp>
      <p:sp>
        <p:nvSpPr>
          <p:cNvPr id="46" name="Text Box 20">
            <a:extLst>
              <a:ext uri="{FF2B5EF4-FFF2-40B4-BE49-F238E27FC236}">
                <a16:creationId xmlns:a16="http://schemas.microsoft.com/office/drawing/2014/main" id="{6ACA1140-27B5-479C-B6AB-4C855A8557F7}"/>
              </a:ext>
            </a:extLst>
          </p:cNvPr>
          <p:cNvSpPr txBox="1">
            <a:spLocks noChangeArrowheads="1"/>
          </p:cNvSpPr>
          <p:nvPr/>
        </p:nvSpPr>
        <p:spPr bwMode="auto">
          <a:xfrm>
            <a:off x="2483768" y="2060848"/>
            <a:ext cx="1098550" cy="457200"/>
          </a:xfrm>
          <a:prstGeom prst="rect">
            <a:avLst/>
          </a:prstGeom>
          <a:noFill/>
          <a:ln w="9525">
            <a:noFill/>
            <a:miter lim="800000"/>
            <a:headEnd/>
            <a:tailEnd/>
          </a:ln>
          <a:effectLst/>
        </p:spPr>
        <p:txBody>
          <a:bodyPr wrap="none">
            <a:spAutoFit/>
          </a:bodyPr>
          <a:lstStyle/>
          <a:p>
            <a:pPr eaLnBrk="0" hangingPunct="0"/>
            <a:r>
              <a:rPr kumimoji="0" lang="ja-JP" altLang="en-US" sz="2400">
                <a:latin typeface="Times New Roman" pitchFamily="18" charset="0"/>
              </a:rPr>
              <a:t>入射光</a:t>
            </a:r>
          </a:p>
        </p:txBody>
      </p:sp>
      <p:sp>
        <p:nvSpPr>
          <p:cNvPr id="47" name="Text Box 21">
            <a:extLst>
              <a:ext uri="{FF2B5EF4-FFF2-40B4-BE49-F238E27FC236}">
                <a16:creationId xmlns:a16="http://schemas.microsoft.com/office/drawing/2014/main" id="{90C53553-A1B3-43ED-96B7-1A0099EDAF80}"/>
              </a:ext>
            </a:extLst>
          </p:cNvPr>
          <p:cNvSpPr txBox="1">
            <a:spLocks noChangeArrowheads="1"/>
          </p:cNvSpPr>
          <p:nvPr/>
        </p:nvSpPr>
        <p:spPr bwMode="auto">
          <a:xfrm>
            <a:off x="5148064" y="2276872"/>
            <a:ext cx="1098550" cy="457200"/>
          </a:xfrm>
          <a:prstGeom prst="rect">
            <a:avLst/>
          </a:prstGeom>
          <a:noFill/>
          <a:ln w="9525">
            <a:noFill/>
            <a:miter lim="800000"/>
            <a:headEnd/>
            <a:tailEnd/>
          </a:ln>
          <a:effectLst/>
        </p:spPr>
        <p:txBody>
          <a:bodyPr wrap="none">
            <a:spAutoFit/>
          </a:bodyPr>
          <a:lstStyle/>
          <a:p>
            <a:pPr eaLnBrk="0" hangingPunct="0"/>
            <a:r>
              <a:rPr kumimoji="0" lang="ja-JP" altLang="en-US" sz="2400" dirty="0">
                <a:latin typeface="Times New Roman" pitchFamily="18" charset="0"/>
              </a:rPr>
              <a:t>反射光</a:t>
            </a:r>
          </a:p>
        </p:txBody>
      </p:sp>
      <p:sp>
        <p:nvSpPr>
          <p:cNvPr id="48" name="Text Box 22">
            <a:extLst>
              <a:ext uri="{FF2B5EF4-FFF2-40B4-BE49-F238E27FC236}">
                <a16:creationId xmlns:a16="http://schemas.microsoft.com/office/drawing/2014/main" id="{3CDB513B-A69D-4CAA-89ED-0C8E17F34A21}"/>
              </a:ext>
            </a:extLst>
          </p:cNvPr>
          <p:cNvSpPr txBox="1">
            <a:spLocks noChangeArrowheads="1"/>
          </p:cNvSpPr>
          <p:nvPr/>
        </p:nvSpPr>
        <p:spPr bwMode="auto">
          <a:xfrm>
            <a:off x="5076056" y="3356992"/>
            <a:ext cx="1098550" cy="457200"/>
          </a:xfrm>
          <a:prstGeom prst="rect">
            <a:avLst/>
          </a:prstGeom>
          <a:noFill/>
          <a:ln w="9525">
            <a:noFill/>
            <a:miter lim="800000"/>
            <a:headEnd/>
            <a:tailEnd/>
          </a:ln>
          <a:effectLst/>
        </p:spPr>
        <p:txBody>
          <a:bodyPr wrap="none">
            <a:spAutoFit/>
          </a:bodyPr>
          <a:lstStyle/>
          <a:p>
            <a:pPr eaLnBrk="0" hangingPunct="0"/>
            <a:r>
              <a:rPr kumimoji="0" lang="ja-JP" altLang="en-US" sz="2400" dirty="0">
                <a:latin typeface="Times New Roman" pitchFamily="18" charset="0"/>
              </a:rPr>
              <a:t>透過光</a:t>
            </a:r>
          </a:p>
        </p:txBody>
      </p:sp>
      <p:sp>
        <p:nvSpPr>
          <p:cNvPr id="49" name="Text Box 51">
            <a:extLst>
              <a:ext uri="{FF2B5EF4-FFF2-40B4-BE49-F238E27FC236}">
                <a16:creationId xmlns:a16="http://schemas.microsoft.com/office/drawing/2014/main" id="{339F7B46-3E86-41F3-A4FD-3829C746FFD1}"/>
              </a:ext>
            </a:extLst>
          </p:cNvPr>
          <p:cNvSpPr txBox="1">
            <a:spLocks noChangeArrowheads="1"/>
          </p:cNvSpPr>
          <p:nvPr/>
        </p:nvSpPr>
        <p:spPr bwMode="auto">
          <a:xfrm>
            <a:off x="4067944" y="1556792"/>
            <a:ext cx="549275" cy="1006475"/>
          </a:xfrm>
          <a:prstGeom prst="rect">
            <a:avLst/>
          </a:prstGeom>
          <a:noFill/>
          <a:ln w="9525">
            <a:noFill/>
            <a:miter lim="800000"/>
            <a:headEnd/>
            <a:tailEnd/>
          </a:ln>
          <a:effectLst/>
        </p:spPr>
        <p:txBody>
          <a:bodyPr vert="eaVert" wrap="none">
            <a:spAutoFit/>
          </a:bodyPr>
          <a:lstStyle/>
          <a:p>
            <a:pPr eaLnBrk="0" hangingPunct="0"/>
            <a:r>
              <a:rPr kumimoji="0" lang="ja-JP" altLang="en-US" sz="2400" dirty="0">
                <a:latin typeface="Times New Roman" pitchFamily="18" charset="0"/>
              </a:rPr>
              <a:t>入射角</a:t>
            </a:r>
          </a:p>
        </p:txBody>
      </p:sp>
      <p:sp>
        <p:nvSpPr>
          <p:cNvPr id="50" name="Text Box 52">
            <a:extLst>
              <a:ext uri="{FF2B5EF4-FFF2-40B4-BE49-F238E27FC236}">
                <a16:creationId xmlns:a16="http://schemas.microsoft.com/office/drawing/2014/main" id="{FC282C3D-0F8A-4139-8AAA-609E585F5B90}"/>
              </a:ext>
            </a:extLst>
          </p:cNvPr>
          <p:cNvSpPr txBox="1">
            <a:spLocks noChangeArrowheads="1"/>
          </p:cNvSpPr>
          <p:nvPr/>
        </p:nvSpPr>
        <p:spPr bwMode="auto">
          <a:xfrm>
            <a:off x="4632325" y="1607989"/>
            <a:ext cx="549275" cy="1006475"/>
          </a:xfrm>
          <a:prstGeom prst="rect">
            <a:avLst/>
          </a:prstGeom>
          <a:noFill/>
          <a:ln w="9525">
            <a:noFill/>
            <a:miter lim="800000"/>
            <a:headEnd/>
            <a:tailEnd/>
          </a:ln>
          <a:effectLst/>
        </p:spPr>
        <p:txBody>
          <a:bodyPr vert="eaVert" wrap="none">
            <a:spAutoFit/>
          </a:bodyPr>
          <a:lstStyle/>
          <a:p>
            <a:pPr eaLnBrk="0" hangingPunct="0"/>
            <a:r>
              <a:rPr kumimoji="0" lang="ja-JP" altLang="en-US" sz="2400">
                <a:latin typeface="Times New Roman" pitchFamily="18" charset="0"/>
              </a:rPr>
              <a:t>反射角</a:t>
            </a:r>
          </a:p>
        </p:txBody>
      </p:sp>
      <p:sp>
        <p:nvSpPr>
          <p:cNvPr id="51" name="Text Box 53">
            <a:extLst>
              <a:ext uri="{FF2B5EF4-FFF2-40B4-BE49-F238E27FC236}">
                <a16:creationId xmlns:a16="http://schemas.microsoft.com/office/drawing/2014/main" id="{2A7DEB83-C3B3-49BC-A4BD-DCFAF91D3DBA}"/>
              </a:ext>
            </a:extLst>
          </p:cNvPr>
          <p:cNvSpPr txBox="1">
            <a:spLocks noChangeArrowheads="1"/>
          </p:cNvSpPr>
          <p:nvPr/>
        </p:nvSpPr>
        <p:spPr bwMode="auto">
          <a:xfrm>
            <a:off x="4002088" y="1155552"/>
            <a:ext cx="590550" cy="457200"/>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θ</a:t>
            </a:r>
            <a:r>
              <a:rPr kumimoji="0" lang="en-US" altLang="ja-JP" sz="2400" baseline="-25000">
                <a:latin typeface="Times New Roman" pitchFamily="18" charset="0"/>
              </a:rPr>
              <a:t>1</a:t>
            </a:r>
          </a:p>
        </p:txBody>
      </p:sp>
      <p:sp>
        <p:nvSpPr>
          <p:cNvPr id="52" name="Text Box 55">
            <a:extLst>
              <a:ext uri="{FF2B5EF4-FFF2-40B4-BE49-F238E27FC236}">
                <a16:creationId xmlns:a16="http://schemas.microsoft.com/office/drawing/2014/main" id="{D588EC98-EF10-471C-AC08-3838FE520990}"/>
              </a:ext>
            </a:extLst>
          </p:cNvPr>
          <p:cNvSpPr txBox="1">
            <a:spLocks noChangeArrowheads="1"/>
          </p:cNvSpPr>
          <p:nvPr/>
        </p:nvSpPr>
        <p:spPr bwMode="auto">
          <a:xfrm>
            <a:off x="4499992" y="3645024"/>
            <a:ext cx="549275" cy="1006475"/>
          </a:xfrm>
          <a:prstGeom prst="rect">
            <a:avLst/>
          </a:prstGeom>
          <a:noFill/>
          <a:ln w="9525">
            <a:noFill/>
            <a:miter lim="800000"/>
            <a:headEnd/>
            <a:tailEnd/>
          </a:ln>
          <a:effectLst/>
        </p:spPr>
        <p:txBody>
          <a:bodyPr vert="eaVert" wrap="none">
            <a:spAutoFit/>
          </a:bodyPr>
          <a:lstStyle/>
          <a:p>
            <a:pPr eaLnBrk="0" hangingPunct="0"/>
            <a:r>
              <a:rPr kumimoji="0" lang="ja-JP" altLang="en-US" sz="2400" dirty="0">
                <a:latin typeface="Times New Roman" pitchFamily="18" charset="0"/>
              </a:rPr>
              <a:t>透過角</a:t>
            </a:r>
          </a:p>
        </p:txBody>
      </p:sp>
      <p:sp>
        <p:nvSpPr>
          <p:cNvPr id="53" name="Text Box 57">
            <a:extLst>
              <a:ext uri="{FF2B5EF4-FFF2-40B4-BE49-F238E27FC236}">
                <a16:creationId xmlns:a16="http://schemas.microsoft.com/office/drawing/2014/main" id="{5C468E13-0ECD-4004-AFF0-D0FA744808D8}"/>
              </a:ext>
            </a:extLst>
          </p:cNvPr>
          <p:cNvSpPr txBox="1">
            <a:spLocks noChangeArrowheads="1"/>
          </p:cNvSpPr>
          <p:nvPr/>
        </p:nvSpPr>
        <p:spPr bwMode="auto">
          <a:xfrm>
            <a:off x="4644008" y="4653136"/>
            <a:ext cx="590550" cy="457200"/>
          </a:xfrm>
          <a:prstGeom prst="rect">
            <a:avLst/>
          </a:prstGeom>
          <a:noFill/>
          <a:ln w="9525">
            <a:noFill/>
            <a:miter lim="800000"/>
            <a:headEnd/>
            <a:tailEnd/>
          </a:ln>
          <a:effectLst/>
        </p:spPr>
        <p:txBody>
          <a:bodyPr wrap="none">
            <a:spAutoFit/>
          </a:bodyPr>
          <a:lstStyle/>
          <a:p>
            <a:pPr eaLnBrk="0" hangingPunct="0"/>
            <a:r>
              <a:rPr kumimoji="0" lang="en-US" altLang="ja-JP" sz="2400" dirty="0">
                <a:latin typeface="Times New Roman" pitchFamily="18" charset="0"/>
              </a:rPr>
              <a:t>θ</a:t>
            </a:r>
            <a:r>
              <a:rPr kumimoji="0" lang="en-US" altLang="ja-JP" sz="2400" baseline="-25000" dirty="0">
                <a:latin typeface="Times New Roman" pitchFamily="18" charset="0"/>
              </a:rPr>
              <a:t>2</a:t>
            </a:r>
          </a:p>
        </p:txBody>
      </p:sp>
      <p:sp>
        <p:nvSpPr>
          <p:cNvPr id="54" name="Text Box 58">
            <a:extLst>
              <a:ext uri="{FF2B5EF4-FFF2-40B4-BE49-F238E27FC236}">
                <a16:creationId xmlns:a16="http://schemas.microsoft.com/office/drawing/2014/main" id="{6193C71D-867D-49D0-8850-0F40BE93C489}"/>
              </a:ext>
            </a:extLst>
          </p:cNvPr>
          <p:cNvSpPr txBox="1">
            <a:spLocks noChangeArrowheads="1"/>
          </p:cNvSpPr>
          <p:nvPr/>
        </p:nvSpPr>
        <p:spPr bwMode="auto">
          <a:xfrm>
            <a:off x="4643438" y="1180952"/>
            <a:ext cx="590550" cy="457200"/>
          </a:xfrm>
          <a:prstGeom prst="rect">
            <a:avLst/>
          </a:prstGeom>
          <a:noFill/>
          <a:ln w="9525">
            <a:noFill/>
            <a:miter lim="800000"/>
            <a:headEnd/>
            <a:tailEnd/>
          </a:ln>
          <a:effectLst/>
        </p:spPr>
        <p:txBody>
          <a:bodyPr wrap="none">
            <a:spAutoFit/>
          </a:bodyPr>
          <a:lstStyle/>
          <a:p>
            <a:pPr eaLnBrk="0" hangingPunct="0"/>
            <a:r>
              <a:rPr kumimoji="0" lang="en-US" altLang="ja-JP" sz="2400" dirty="0">
                <a:latin typeface="Times New Roman" pitchFamily="18" charset="0"/>
              </a:rPr>
              <a:t>θ</a:t>
            </a:r>
            <a:r>
              <a:rPr kumimoji="0" lang="en-US" altLang="ja-JP" sz="2400" baseline="-25000" dirty="0">
                <a:latin typeface="Times New Roman" pitchFamily="18" charset="0"/>
              </a:rPr>
              <a:t>1</a:t>
            </a:r>
          </a:p>
        </p:txBody>
      </p:sp>
      <p:grpSp>
        <p:nvGrpSpPr>
          <p:cNvPr id="56" name="Group 8">
            <a:extLst>
              <a:ext uri="{FF2B5EF4-FFF2-40B4-BE49-F238E27FC236}">
                <a16:creationId xmlns:a16="http://schemas.microsoft.com/office/drawing/2014/main" id="{DB3AA1B7-D0B8-42E6-8794-D784A349B359}"/>
              </a:ext>
            </a:extLst>
          </p:cNvPr>
          <p:cNvGrpSpPr>
            <a:grpSpLocks/>
          </p:cNvGrpSpPr>
          <p:nvPr/>
        </p:nvGrpSpPr>
        <p:grpSpPr bwMode="auto">
          <a:xfrm>
            <a:off x="945704" y="2323356"/>
            <a:ext cx="1066800" cy="1066800"/>
            <a:chOff x="96" y="2208"/>
            <a:chExt cx="480" cy="480"/>
          </a:xfrm>
        </p:grpSpPr>
        <p:sp>
          <p:nvSpPr>
            <p:cNvPr id="61" name="Line 9">
              <a:extLst>
                <a:ext uri="{FF2B5EF4-FFF2-40B4-BE49-F238E27FC236}">
                  <a16:creationId xmlns:a16="http://schemas.microsoft.com/office/drawing/2014/main" id="{1783B2FC-2215-47EB-9452-9A111641EE68}"/>
                </a:ext>
              </a:extLst>
            </p:cNvPr>
            <p:cNvSpPr>
              <a:spLocks noChangeShapeType="1"/>
            </p:cNvSpPr>
            <p:nvPr/>
          </p:nvSpPr>
          <p:spPr bwMode="auto">
            <a:xfrm>
              <a:off x="336" y="2208"/>
              <a:ext cx="0" cy="480"/>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2" name="Line 10">
              <a:extLst>
                <a:ext uri="{FF2B5EF4-FFF2-40B4-BE49-F238E27FC236}">
                  <a16:creationId xmlns:a16="http://schemas.microsoft.com/office/drawing/2014/main" id="{FE3A4A39-F1F3-49D7-BCBE-F87E4E968093}"/>
                </a:ext>
              </a:extLst>
            </p:cNvPr>
            <p:cNvSpPr>
              <a:spLocks noChangeShapeType="1"/>
            </p:cNvSpPr>
            <p:nvPr/>
          </p:nvSpPr>
          <p:spPr bwMode="auto">
            <a:xfrm>
              <a:off x="96" y="2448"/>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57" name="Text Box 17">
            <a:extLst>
              <a:ext uri="{FF2B5EF4-FFF2-40B4-BE49-F238E27FC236}">
                <a16:creationId xmlns:a16="http://schemas.microsoft.com/office/drawing/2014/main" id="{C339A4E3-6F67-4DC1-ABCE-4A6C23460679}"/>
              </a:ext>
            </a:extLst>
          </p:cNvPr>
          <p:cNvSpPr txBox="1">
            <a:spLocks noChangeArrowheads="1"/>
          </p:cNvSpPr>
          <p:nvPr/>
        </p:nvSpPr>
        <p:spPr bwMode="auto">
          <a:xfrm>
            <a:off x="945704" y="3390156"/>
            <a:ext cx="946150" cy="457200"/>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p</a:t>
            </a:r>
            <a:r>
              <a:rPr kumimoji="0" lang="ja-JP" altLang="en-US" sz="2400">
                <a:latin typeface="Times New Roman" pitchFamily="18" charset="0"/>
              </a:rPr>
              <a:t>成分</a:t>
            </a:r>
          </a:p>
        </p:txBody>
      </p:sp>
      <p:sp>
        <p:nvSpPr>
          <p:cNvPr id="58" name="Text Box 18">
            <a:extLst>
              <a:ext uri="{FF2B5EF4-FFF2-40B4-BE49-F238E27FC236}">
                <a16:creationId xmlns:a16="http://schemas.microsoft.com/office/drawing/2014/main" id="{6541C71F-EDE7-4208-A88A-0A6BC7941E10}"/>
              </a:ext>
            </a:extLst>
          </p:cNvPr>
          <p:cNvSpPr txBox="1">
            <a:spLocks noChangeArrowheads="1"/>
          </p:cNvSpPr>
          <p:nvPr/>
        </p:nvSpPr>
        <p:spPr bwMode="auto">
          <a:xfrm>
            <a:off x="107504" y="2628156"/>
            <a:ext cx="912813" cy="457200"/>
          </a:xfrm>
          <a:prstGeom prst="rect">
            <a:avLst/>
          </a:prstGeom>
          <a:noFill/>
          <a:ln w="9525">
            <a:noFill/>
            <a:miter lim="800000"/>
            <a:headEnd/>
            <a:tailEnd/>
          </a:ln>
          <a:effectLst/>
        </p:spPr>
        <p:txBody>
          <a:bodyPr wrap="none">
            <a:spAutoFit/>
          </a:bodyPr>
          <a:lstStyle/>
          <a:p>
            <a:pPr eaLnBrk="0" hangingPunct="0"/>
            <a:r>
              <a:rPr kumimoji="0" lang="en-US" altLang="ja-JP" sz="2400">
                <a:latin typeface="Times New Roman" pitchFamily="18" charset="0"/>
              </a:rPr>
              <a:t>s</a:t>
            </a:r>
            <a:r>
              <a:rPr kumimoji="0" lang="ja-JP" altLang="en-US" sz="2400">
                <a:latin typeface="Times New Roman" pitchFamily="18" charset="0"/>
              </a:rPr>
              <a:t>成分</a:t>
            </a:r>
          </a:p>
        </p:txBody>
      </p:sp>
      <p:sp>
        <p:nvSpPr>
          <p:cNvPr id="59" name="Freeform 43">
            <a:extLst>
              <a:ext uri="{FF2B5EF4-FFF2-40B4-BE49-F238E27FC236}">
                <a16:creationId xmlns:a16="http://schemas.microsoft.com/office/drawing/2014/main" id="{A799E305-36D5-40EF-8DCD-5C5C4E864309}"/>
              </a:ext>
            </a:extLst>
          </p:cNvPr>
          <p:cNvSpPr>
            <a:spLocks/>
          </p:cNvSpPr>
          <p:nvPr/>
        </p:nvSpPr>
        <p:spPr bwMode="auto">
          <a:xfrm>
            <a:off x="1860104" y="1792638"/>
            <a:ext cx="766724" cy="1826118"/>
          </a:xfrm>
          <a:custGeom>
            <a:avLst/>
            <a:gdLst>
              <a:gd name="connsiteX0" fmla="*/ 0 w 11180"/>
              <a:gd name="connsiteY0" fmla="*/ 59912 h 59912"/>
              <a:gd name="connsiteX1" fmla="*/ 6667 w 11180"/>
              <a:gd name="connsiteY1" fmla="*/ 57412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 name="connsiteX0" fmla="*/ 0 w 11180"/>
              <a:gd name="connsiteY0" fmla="*/ 59912 h 59912"/>
              <a:gd name="connsiteX1" fmla="*/ 6667 w 11180"/>
              <a:gd name="connsiteY1" fmla="*/ 29270 h 59912"/>
              <a:gd name="connsiteX2" fmla="*/ 11180 w 11180"/>
              <a:gd name="connsiteY2" fmla="*/ 0 h 59912"/>
            </a:gdLst>
            <a:ahLst/>
            <a:cxnLst>
              <a:cxn ang="0">
                <a:pos x="connsiteX0" y="connsiteY0"/>
              </a:cxn>
              <a:cxn ang="0">
                <a:pos x="connsiteX1" y="connsiteY1"/>
              </a:cxn>
              <a:cxn ang="0">
                <a:pos x="connsiteX2" y="connsiteY2"/>
              </a:cxn>
            </a:cxnLst>
            <a:rect l="l" t="t" r="r" b="b"/>
            <a:pathLst>
              <a:path w="11180" h="59912">
                <a:moveTo>
                  <a:pt x="0" y="59912"/>
                </a:moveTo>
                <a:cubicBezTo>
                  <a:pt x="2618" y="48876"/>
                  <a:pt x="5591" y="36512"/>
                  <a:pt x="6667" y="29270"/>
                </a:cubicBezTo>
                <a:cubicBezTo>
                  <a:pt x="7743" y="22028"/>
                  <a:pt x="9285" y="4244"/>
                  <a:pt x="11180" y="0"/>
                </a:cubicBezTo>
              </a:path>
            </a:pathLst>
          </a:custGeom>
          <a:noFill/>
          <a:ln w="19050" cap="flat">
            <a:solidFill>
              <a:schemeClr val="tx1"/>
            </a:solidFill>
            <a:prstDash val="sysDot"/>
            <a:round/>
            <a:headEnd/>
            <a:tailEnd type="arrow" w="med" len="med"/>
          </a:ln>
          <a:effectLst/>
        </p:spPr>
        <p:txBody>
          <a:bodyPr/>
          <a:lstStyle/>
          <a:p>
            <a:endParaRPr lang="ja-JP" altLang="en-US"/>
          </a:p>
        </p:txBody>
      </p:sp>
      <p:sp>
        <p:nvSpPr>
          <p:cNvPr id="60" name="Freeform 44">
            <a:extLst>
              <a:ext uri="{FF2B5EF4-FFF2-40B4-BE49-F238E27FC236}">
                <a16:creationId xmlns:a16="http://schemas.microsoft.com/office/drawing/2014/main" id="{77436D01-27A8-4EF4-86BE-E2D2B5BAFF8A}"/>
              </a:ext>
            </a:extLst>
          </p:cNvPr>
          <p:cNvSpPr>
            <a:spLocks/>
          </p:cNvSpPr>
          <p:nvPr/>
        </p:nvSpPr>
        <p:spPr bwMode="auto">
          <a:xfrm>
            <a:off x="716920" y="1029632"/>
            <a:ext cx="1831063" cy="1598515"/>
          </a:xfrm>
          <a:custGeom>
            <a:avLst/>
            <a:gdLst>
              <a:gd name="connsiteX0" fmla="*/ 0 w 8899"/>
              <a:gd name="connsiteY0" fmla="*/ 21649 h 21649"/>
              <a:gd name="connsiteX1" fmla="*/ 3704 w 8899"/>
              <a:gd name="connsiteY1" fmla="*/ 15333 h 21649"/>
              <a:gd name="connsiteX2" fmla="*/ 8899 w 8899"/>
              <a:gd name="connsiteY2" fmla="*/ 662 h 21649"/>
              <a:gd name="connsiteX0" fmla="*/ 0 w 10000"/>
              <a:gd name="connsiteY0" fmla="*/ 10297 h 10297"/>
              <a:gd name="connsiteX1" fmla="*/ 3145 w 10000"/>
              <a:gd name="connsiteY1" fmla="*/ 2217 h 10297"/>
              <a:gd name="connsiteX2" fmla="*/ 10000 w 10000"/>
              <a:gd name="connsiteY2" fmla="*/ 603 h 10297"/>
              <a:gd name="connsiteX0" fmla="*/ 1 w 10001"/>
              <a:gd name="connsiteY0" fmla="*/ 10297 h 10297"/>
              <a:gd name="connsiteX1" fmla="*/ 3146 w 10001"/>
              <a:gd name="connsiteY1" fmla="*/ 2217 h 10297"/>
              <a:gd name="connsiteX2" fmla="*/ 10001 w 10001"/>
              <a:gd name="connsiteY2" fmla="*/ 603 h 10297"/>
              <a:gd name="connsiteX0" fmla="*/ 1 w 10001"/>
              <a:gd name="connsiteY0" fmla="*/ 10044 h 10044"/>
              <a:gd name="connsiteX1" fmla="*/ 3146 w 10001"/>
              <a:gd name="connsiteY1" fmla="*/ 1964 h 10044"/>
              <a:gd name="connsiteX2" fmla="*/ 10001 w 10001"/>
              <a:gd name="connsiteY2" fmla="*/ 350 h 10044"/>
              <a:gd name="connsiteX0" fmla="*/ 1 w 10001"/>
              <a:gd name="connsiteY0" fmla="*/ 10178 h 10178"/>
              <a:gd name="connsiteX1" fmla="*/ 3146 w 10001"/>
              <a:gd name="connsiteY1" fmla="*/ 2098 h 10178"/>
              <a:gd name="connsiteX2" fmla="*/ 10001 w 10001"/>
              <a:gd name="connsiteY2" fmla="*/ 484 h 10178"/>
              <a:gd name="connsiteX0" fmla="*/ 1 w 10001"/>
              <a:gd name="connsiteY0" fmla="*/ 10178 h 10178"/>
              <a:gd name="connsiteX1" fmla="*/ 3146 w 10001"/>
              <a:gd name="connsiteY1" fmla="*/ 2098 h 10178"/>
              <a:gd name="connsiteX2" fmla="*/ 10001 w 10001"/>
              <a:gd name="connsiteY2" fmla="*/ 484 h 10178"/>
              <a:gd name="connsiteX0" fmla="*/ 1 w 10001"/>
              <a:gd name="connsiteY0" fmla="*/ 10200 h 10200"/>
              <a:gd name="connsiteX1" fmla="*/ 3146 w 10001"/>
              <a:gd name="connsiteY1" fmla="*/ 2120 h 10200"/>
              <a:gd name="connsiteX2" fmla="*/ 10001 w 10001"/>
              <a:gd name="connsiteY2" fmla="*/ 506 h 10200"/>
            </a:gdLst>
            <a:ahLst/>
            <a:cxnLst>
              <a:cxn ang="0">
                <a:pos x="connsiteX0" y="connsiteY0"/>
              </a:cxn>
              <a:cxn ang="0">
                <a:pos x="connsiteX1" y="connsiteY1"/>
              </a:cxn>
              <a:cxn ang="0">
                <a:pos x="connsiteX2" y="connsiteY2"/>
              </a:cxn>
            </a:cxnLst>
            <a:rect l="l" t="t" r="r" b="b"/>
            <a:pathLst>
              <a:path w="10001" h="10200">
                <a:moveTo>
                  <a:pt x="1" y="10200"/>
                </a:moveTo>
                <a:cubicBezTo>
                  <a:pt x="-47" y="7794"/>
                  <a:pt x="2114" y="3323"/>
                  <a:pt x="3146" y="2120"/>
                </a:cubicBezTo>
                <a:cubicBezTo>
                  <a:pt x="4178" y="917"/>
                  <a:pt x="7356" y="-890"/>
                  <a:pt x="10001" y="506"/>
                </a:cubicBezTo>
              </a:path>
            </a:pathLst>
          </a:custGeom>
          <a:noFill/>
          <a:ln w="19050" cap="flat">
            <a:solidFill>
              <a:schemeClr val="tx1"/>
            </a:solidFill>
            <a:prstDash val="sysDot"/>
            <a:round/>
            <a:headEnd/>
            <a:tailEnd type="arrow" w="med" len="med"/>
          </a:ln>
          <a:effectLst/>
        </p:spPr>
        <p:txBody>
          <a:bodyPr/>
          <a:lstStyle/>
          <a:p>
            <a:endParaRPr lang="ja-JP" altLang="en-US"/>
          </a:p>
        </p:txBody>
      </p:sp>
      <p:grpSp>
        <p:nvGrpSpPr>
          <p:cNvPr id="63" name="Group 11">
            <a:extLst>
              <a:ext uri="{FF2B5EF4-FFF2-40B4-BE49-F238E27FC236}">
                <a16:creationId xmlns:a16="http://schemas.microsoft.com/office/drawing/2014/main" id="{22ACBEBF-2BAD-4909-A703-A0A0B8250E51}"/>
              </a:ext>
            </a:extLst>
          </p:cNvPr>
          <p:cNvGrpSpPr>
            <a:grpSpLocks/>
          </p:cNvGrpSpPr>
          <p:nvPr/>
        </p:nvGrpSpPr>
        <p:grpSpPr bwMode="auto">
          <a:xfrm>
            <a:off x="7812360" y="1268760"/>
            <a:ext cx="762000" cy="457200"/>
            <a:chOff x="3840" y="1872"/>
            <a:chExt cx="480" cy="288"/>
          </a:xfrm>
        </p:grpSpPr>
        <p:sp>
          <p:nvSpPr>
            <p:cNvPr id="64" name="Line 12">
              <a:extLst>
                <a:ext uri="{FF2B5EF4-FFF2-40B4-BE49-F238E27FC236}">
                  <a16:creationId xmlns:a16="http://schemas.microsoft.com/office/drawing/2014/main" id="{84BDF458-1E80-4C02-87C1-EA10FF3D747D}"/>
                </a:ext>
              </a:extLst>
            </p:cNvPr>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5" name="Line 13">
              <a:extLst>
                <a:ext uri="{FF2B5EF4-FFF2-40B4-BE49-F238E27FC236}">
                  <a16:creationId xmlns:a16="http://schemas.microsoft.com/office/drawing/2014/main" id="{06859AC4-382D-4E27-B5D5-80CFCD2B6329}"/>
                </a:ext>
              </a:extLst>
            </p:cNvPr>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grpSp>
        <p:nvGrpSpPr>
          <p:cNvPr id="66" name="Group 14">
            <a:extLst>
              <a:ext uri="{FF2B5EF4-FFF2-40B4-BE49-F238E27FC236}">
                <a16:creationId xmlns:a16="http://schemas.microsoft.com/office/drawing/2014/main" id="{04C7D580-3AF5-49CD-8C9C-2CFFF6870FDA}"/>
              </a:ext>
            </a:extLst>
          </p:cNvPr>
          <p:cNvGrpSpPr>
            <a:grpSpLocks/>
          </p:cNvGrpSpPr>
          <p:nvPr/>
        </p:nvGrpSpPr>
        <p:grpSpPr bwMode="auto">
          <a:xfrm>
            <a:off x="7812360" y="4077072"/>
            <a:ext cx="762000" cy="914400"/>
            <a:chOff x="3552" y="3408"/>
            <a:chExt cx="480" cy="576"/>
          </a:xfrm>
        </p:grpSpPr>
        <p:sp>
          <p:nvSpPr>
            <p:cNvPr id="67" name="Line 15">
              <a:extLst>
                <a:ext uri="{FF2B5EF4-FFF2-40B4-BE49-F238E27FC236}">
                  <a16:creationId xmlns:a16="http://schemas.microsoft.com/office/drawing/2014/main" id="{9CBDC654-29DF-448E-BDA4-557F6D27785A}"/>
                </a:ext>
              </a:extLst>
            </p:cNvPr>
            <p:cNvSpPr>
              <a:spLocks noChangeShapeType="1"/>
            </p:cNvSpPr>
            <p:nvPr/>
          </p:nvSpPr>
          <p:spPr bwMode="auto">
            <a:xfrm>
              <a:off x="3792" y="3408"/>
              <a:ext cx="0" cy="576"/>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8" name="Line 16">
              <a:extLst>
                <a:ext uri="{FF2B5EF4-FFF2-40B4-BE49-F238E27FC236}">
                  <a16:creationId xmlns:a16="http://schemas.microsoft.com/office/drawing/2014/main" id="{E5A03CD0-3C0F-4FCE-84C7-3005225B91E9}"/>
                </a:ext>
              </a:extLst>
            </p:cNvPr>
            <p:cNvSpPr>
              <a:spLocks noChangeShapeType="1"/>
            </p:cNvSpPr>
            <p:nvPr/>
          </p:nvSpPr>
          <p:spPr bwMode="auto">
            <a:xfrm>
              <a:off x="3552" y="369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69" name="正方形/長方形 68">
            <a:extLst>
              <a:ext uri="{FF2B5EF4-FFF2-40B4-BE49-F238E27FC236}">
                <a16:creationId xmlns:a16="http://schemas.microsoft.com/office/drawing/2014/main" id="{B20043B7-DBDD-49DA-8B64-7CCBC6FBA7E0}"/>
              </a:ext>
            </a:extLst>
          </p:cNvPr>
          <p:cNvSpPr/>
          <p:nvPr/>
        </p:nvSpPr>
        <p:spPr>
          <a:xfrm>
            <a:off x="323528" y="4653136"/>
            <a:ext cx="4572000" cy="646331"/>
          </a:xfrm>
          <a:prstGeom prst="rect">
            <a:avLst/>
          </a:prstGeom>
        </p:spPr>
        <p:txBody>
          <a:bodyPr>
            <a:spAutoFit/>
          </a:bodyPr>
          <a:lstStyle/>
          <a:p>
            <a:pPr eaLnBrk="0" hangingPunct="0"/>
            <a:r>
              <a:rPr kumimoji="0" lang="en-US" altLang="ja-JP" dirty="0">
                <a:latin typeface="Times New Roman" pitchFamily="18" charset="0"/>
              </a:rPr>
              <a:t>p</a:t>
            </a:r>
            <a:r>
              <a:rPr kumimoji="0" lang="ja-JP" altLang="en-US" dirty="0">
                <a:latin typeface="Times New Roman" pitchFamily="18" charset="0"/>
              </a:rPr>
              <a:t>成分</a:t>
            </a:r>
            <a:r>
              <a:rPr kumimoji="0" lang="en-US" altLang="ja-JP" dirty="0">
                <a:latin typeface="Times New Roman" pitchFamily="18" charset="0"/>
              </a:rPr>
              <a:t>:</a:t>
            </a:r>
            <a:r>
              <a:rPr kumimoji="0" lang="ja-JP" altLang="en-US" dirty="0">
                <a:latin typeface="Times New Roman" pitchFamily="18" charset="0"/>
              </a:rPr>
              <a:t>反射面に平行な方向</a:t>
            </a:r>
          </a:p>
          <a:p>
            <a:pPr eaLnBrk="0" hangingPunct="0"/>
            <a:r>
              <a:rPr kumimoji="0" lang="en-US" altLang="ja-JP" dirty="0">
                <a:latin typeface="Times New Roman" pitchFamily="18" charset="0"/>
              </a:rPr>
              <a:t>s</a:t>
            </a:r>
            <a:r>
              <a:rPr kumimoji="0" lang="ja-JP" altLang="en-US" dirty="0">
                <a:latin typeface="Times New Roman" pitchFamily="18" charset="0"/>
              </a:rPr>
              <a:t>成分</a:t>
            </a:r>
            <a:r>
              <a:rPr kumimoji="0" lang="en-US" altLang="ja-JP" dirty="0">
                <a:latin typeface="Times New Roman" pitchFamily="18" charset="0"/>
              </a:rPr>
              <a:t>:</a:t>
            </a:r>
            <a:r>
              <a:rPr kumimoji="0" lang="ja-JP" altLang="en-US" dirty="0">
                <a:latin typeface="Times New Roman" pitchFamily="18" charset="0"/>
              </a:rPr>
              <a:t>反射面に垂直な方向</a:t>
            </a:r>
          </a:p>
        </p:txBody>
      </p:sp>
    </p:spTree>
    <p:extLst>
      <p:ext uri="{BB962C8B-B14F-4D97-AF65-F5344CB8AC3E}">
        <p14:creationId xmlns:p14="http://schemas.microsoft.com/office/powerpoint/2010/main" val="343244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3"/>
          <p:cNvSpPr>
            <a:spLocks noChangeArrowheads="1"/>
          </p:cNvSpPr>
          <p:nvPr/>
        </p:nvSpPr>
        <p:spPr bwMode="auto">
          <a:xfrm>
            <a:off x="3506788" y="693143"/>
            <a:ext cx="5122862" cy="3600450"/>
          </a:xfrm>
          <a:prstGeom prst="rect">
            <a:avLst/>
          </a:prstGeom>
          <a:noFill/>
          <a:ln w="38100">
            <a:solidFill>
              <a:schemeClr val="tx1"/>
            </a:solidFill>
            <a:miter lim="800000"/>
            <a:headEnd/>
            <a:tailEnd/>
          </a:ln>
        </p:spPr>
        <p:txBody>
          <a:bodyPr/>
          <a:lstStyle/>
          <a:p>
            <a:endParaRPr lang="ja-JP" altLang="en-US"/>
          </a:p>
        </p:txBody>
      </p:sp>
      <p:sp>
        <p:nvSpPr>
          <p:cNvPr id="649220" name="Freeform 4"/>
          <p:cNvSpPr>
            <a:spLocks/>
          </p:cNvSpPr>
          <p:nvPr/>
        </p:nvSpPr>
        <p:spPr bwMode="auto">
          <a:xfrm>
            <a:off x="3506788" y="705843"/>
            <a:ext cx="5105400" cy="3433762"/>
          </a:xfrm>
          <a:custGeom>
            <a:avLst/>
            <a:gdLst/>
            <a:ahLst/>
            <a:cxnLst>
              <a:cxn ang="0">
                <a:pos x="4" y="291"/>
              </a:cxn>
              <a:cxn ang="0">
                <a:pos x="8" y="291"/>
              </a:cxn>
              <a:cxn ang="0">
                <a:pos x="13" y="291"/>
              </a:cxn>
              <a:cxn ang="0">
                <a:pos x="18" y="291"/>
              </a:cxn>
              <a:cxn ang="0">
                <a:pos x="23" y="291"/>
              </a:cxn>
              <a:cxn ang="0">
                <a:pos x="28" y="291"/>
              </a:cxn>
              <a:cxn ang="0">
                <a:pos x="33" y="291"/>
              </a:cxn>
              <a:cxn ang="0">
                <a:pos x="37" y="291"/>
              </a:cxn>
              <a:cxn ang="0">
                <a:pos x="42" y="290"/>
              </a:cxn>
              <a:cxn ang="0">
                <a:pos x="47" y="290"/>
              </a:cxn>
              <a:cxn ang="0">
                <a:pos x="52" y="290"/>
              </a:cxn>
              <a:cxn ang="0">
                <a:pos x="57" y="290"/>
              </a:cxn>
              <a:cxn ang="0">
                <a:pos x="61" y="290"/>
              </a:cxn>
              <a:cxn ang="0">
                <a:pos x="66" y="289"/>
              </a:cxn>
              <a:cxn ang="0">
                <a:pos x="71" y="289"/>
              </a:cxn>
              <a:cxn ang="0">
                <a:pos x="76" y="289"/>
              </a:cxn>
              <a:cxn ang="0">
                <a:pos x="80" y="288"/>
              </a:cxn>
              <a:cxn ang="0">
                <a:pos x="85" y="288"/>
              </a:cxn>
              <a:cxn ang="0">
                <a:pos x="90" y="287"/>
              </a:cxn>
              <a:cxn ang="0">
                <a:pos x="95" y="287"/>
              </a:cxn>
              <a:cxn ang="0">
                <a:pos x="100" y="286"/>
              </a:cxn>
              <a:cxn ang="0">
                <a:pos x="104" y="285"/>
              </a:cxn>
              <a:cxn ang="0">
                <a:pos x="109" y="285"/>
              </a:cxn>
              <a:cxn ang="0">
                <a:pos x="114" y="284"/>
              </a:cxn>
              <a:cxn ang="0">
                <a:pos x="119" y="283"/>
              </a:cxn>
              <a:cxn ang="0">
                <a:pos x="124" y="282"/>
              </a:cxn>
              <a:cxn ang="0">
                <a:pos x="128" y="281"/>
              </a:cxn>
              <a:cxn ang="0">
                <a:pos x="133" y="280"/>
              </a:cxn>
              <a:cxn ang="0">
                <a:pos x="138" y="279"/>
              </a:cxn>
              <a:cxn ang="0">
                <a:pos x="143" y="278"/>
              </a:cxn>
              <a:cxn ang="0">
                <a:pos x="148" y="277"/>
              </a:cxn>
              <a:cxn ang="0">
                <a:pos x="152" y="275"/>
              </a:cxn>
              <a:cxn ang="0">
                <a:pos x="157" y="274"/>
              </a:cxn>
              <a:cxn ang="0">
                <a:pos x="162" y="272"/>
              </a:cxn>
              <a:cxn ang="0">
                <a:pos x="167" y="270"/>
              </a:cxn>
              <a:cxn ang="0">
                <a:pos x="172" y="268"/>
              </a:cxn>
              <a:cxn ang="0">
                <a:pos x="176" y="266"/>
              </a:cxn>
              <a:cxn ang="0">
                <a:pos x="181" y="264"/>
              </a:cxn>
              <a:cxn ang="0">
                <a:pos x="186" y="261"/>
              </a:cxn>
              <a:cxn ang="0">
                <a:pos x="191" y="258"/>
              </a:cxn>
              <a:cxn ang="0">
                <a:pos x="196" y="255"/>
              </a:cxn>
              <a:cxn ang="0">
                <a:pos x="200" y="251"/>
              </a:cxn>
              <a:cxn ang="0">
                <a:pos x="205" y="248"/>
              </a:cxn>
              <a:cxn ang="0">
                <a:pos x="210" y="244"/>
              </a:cxn>
              <a:cxn ang="0">
                <a:pos x="215" y="239"/>
              </a:cxn>
              <a:cxn ang="0">
                <a:pos x="220" y="234"/>
              </a:cxn>
              <a:cxn ang="0">
                <a:pos x="224" y="229"/>
              </a:cxn>
              <a:cxn ang="0">
                <a:pos x="229" y="223"/>
              </a:cxn>
              <a:cxn ang="0">
                <a:pos x="234" y="216"/>
              </a:cxn>
              <a:cxn ang="0">
                <a:pos x="239" y="209"/>
              </a:cxn>
              <a:cxn ang="0">
                <a:pos x="244" y="201"/>
              </a:cxn>
              <a:cxn ang="0">
                <a:pos x="248" y="192"/>
              </a:cxn>
              <a:cxn ang="0">
                <a:pos x="253" y="182"/>
              </a:cxn>
              <a:cxn ang="0">
                <a:pos x="258" y="172"/>
              </a:cxn>
              <a:cxn ang="0">
                <a:pos x="263" y="160"/>
              </a:cxn>
              <a:cxn ang="0">
                <a:pos x="268" y="148"/>
              </a:cxn>
              <a:cxn ang="0">
                <a:pos x="272" y="134"/>
              </a:cxn>
              <a:cxn ang="0">
                <a:pos x="277" y="118"/>
              </a:cxn>
              <a:cxn ang="0">
                <a:pos x="282" y="101"/>
              </a:cxn>
              <a:cxn ang="0">
                <a:pos x="287" y="83"/>
              </a:cxn>
              <a:cxn ang="0">
                <a:pos x="292" y="63"/>
              </a:cxn>
              <a:cxn ang="0">
                <a:pos x="296" y="40"/>
              </a:cxn>
              <a:cxn ang="0">
                <a:pos x="301" y="16"/>
              </a:cxn>
            </a:cxnLst>
            <a:rect l="0" t="0" r="r" b="b"/>
            <a:pathLst>
              <a:path w="304" h="291">
                <a:moveTo>
                  <a:pt x="0" y="291"/>
                </a:moveTo>
                <a:lnTo>
                  <a:pt x="0" y="291"/>
                </a:lnTo>
                <a:lnTo>
                  <a:pt x="1" y="291"/>
                </a:lnTo>
                <a:lnTo>
                  <a:pt x="1" y="291"/>
                </a:lnTo>
                <a:lnTo>
                  <a:pt x="2" y="291"/>
                </a:lnTo>
                <a:lnTo>
                  <a:pt x="3" y="291"/>
                </a:lnTo>
                <a:lnTo>
                  <a:pt x="3" y="291"/>
                </a:lnTo>
                <a:lnTo>
                  <a:pt x="4" y="291"/>
                </a:lnTo>
                <a:lnTo>
                  <a:pt x="4" y="291"/>
                </a:lnTo>
                <a:lnTo>
                  <a:pt x="5" y="291"/>
                </a:lnTo>
                <a:lnTo>
                  <a:pt x="5" y="291"/>
                </a:lnTo>
                <a:lnTo>
                  <a:pt x="6" y="291"/>
                </a:lnTo>
                <a:lnTo>
                  <a:pt x="7" y="291"/>
                </a:lnTo>
                <a:lnTo>
                  <a:pt x="7" y="291"/>
                </a:lnTo>
                <a:lnTo>
                  <a:pt x="8" y="291"/>
                </a:lnTo>
                <a:lnTo>
                  <a:pt x="8" y="291"/>
                </a:lnTo>
                <a:lnTo>
                  <a:pt x="9" y="291"/>
                </a:lnTo>
                <a:lnTo>
                  <a:pt x="10" y="291"/>
                </a:lnTo>
                <a:lnTo>
                  <a:pt x="10" y="291"/>
                </a:lnTo>
                <a:lnTo>
                  <a:pt x="11" y="291"/>
                </a:lnTo>
                <a:lnTo>
                  <a:pt x="11" y="291"/>
                </a:lnTo>
                <a:lnTo>
                  <a:pt x="12" y="291"/>
                </a:lnTo>
                <a:lnTo>
                  <a:pt x="13" y="291"/>
                </a:lnTo>
                <a:lnTo>
                  <a:pt x="13" y="291"/>
                </a:lnTo>
                <a:lnTo>
                  <a:pt x="14" y="291"/>
                </a:lnTo>
                <a:lnTo>
                  <a:pt x="14" y="291"/>
                </a:lnTo>
                <a:lnTo>
                  <a:pt x="15" y="291"/>
                </a:lnTo>
                <a:lnTo>
                  <a:pt x="16" y="291"/>
                </a:lnTo>
                <a:lnTo>
                  <a:pt x="16" y="291"/>
                </a:lnTo>
                <a:lnTo>
                  <a:pt x="17" y="291"/>
                </a:lnTo>
                <a:lnTo>
                  <a:pt x="18" y="291"/>
                </a:lnTo>
                <a:lnTo>
                  <a:pt x="18" y="291"/>
                </a:lnTo>
                <a:lnTo>
                  <a:pt x="19" y="291"/>
                </a:lnTo>
                <a:lnTo>
                  <a:pt x="19" y="291"/>
                </a:lnTo>
                <a:lnTo>
                  <a:pt x="20" y="291"/>
                </a:lnTo>
                <a:lnTo>
                  <a:pt x="21" y="291"/>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0"/>
                </a:lnTo>
                <a:lnTo>
                  <a:pt x="43" y="290"/>
                </a:lnTo>
                <a:lnTo>
                  <a:pt x="43" y="290"/>
                </a:lnTo>
                <a:lnTo>
                  <a:pt x="44" y="290"/>
                </a:lnTo>
                <a:lnTo>
                  <a:pt x="45" y="290"/>
                </a:lnTo>
                <a:lnTo>
                  <a:pt x="45" y="290"/>
                </a:lnTo>
                <a:lnTo>
                  <a:pt x="46" y="290"/>
                </a:lnTo>
                <a:lnTo>
                  <a:pt x="46" y="290"/>
                </a:lnTo>
                <a:lnTo>
                  <a:pt x="47" y="290"/>
                </a:lnTo>
                <a:lnTo>
                  <a:pt x="48" y="290"/>
                </a:lnTo>
                <a:lnTo>
                  <a:pt x="48" y="290"/>
                </a:lnTo>
                <a:lnTo>
                  <a:pt x="49" y="290"/>
                </a:lnTo>
                <a:lnTo>
                  <a:pt x="49" y="290"/>
                </a:lnTo>
                <a:lnTo>
                  <a:pt x="50" y="290"/>
                </a:lnTo>
                <a:lnTo>
                  <a:pt x="51" y="290"/>
                </a:lnTo>
                <a:lnTo>
                  <a:pt x="51" y="290"/>
                </a:lnTo>
                <a:lnTo>
                  <a:pt x="52" y="290"/>
                </a:lnTo>
                <a:lnTo>
                  <a:pt x="52" y="290"/>
                </a:lnTo>
                <a:lnTo>
                  <a:pt x="53" y="290"/>
                </a:lnTo>
                <a:lnTo>
                  <a:pt x="54" y="290"/>
                </a:lnTo>
                <a:lnTo>
                  <a:pt x="54" y="290"/>
                </a:lnTo>
                <a:lnTo>
                  <a:pt x="55" y="290"/>
                </a:lnTo>
                <a:lnTo>
                  <a:pt x="55" y="290"/>
                </a:lnTo>
                <a:lnTo>
                  <a:pt x="56" y="290"/>
                </a:lnTo>
                <a:lnTo>
                  <a:pt x="57" y="290"/>
                </a:lnTo>
                <a:lnTo>
                  <a:pt x="57" y="290"/>
                </a:lnTo>
                <a:lnTo>
                  <a:pt x="58" y="290"/>
                </a:lnTo>
                <a:lnTo>
                  <a:pt x="58" y="290"/>
                </a:lnTo>
                <a:lnTo>
                  <a:pt x="59" y="290"/>
                </a:lnTo>
                <a:lnTo>
                  <a:pt x="60" y="290"/>
                </a:lnTo>
                <a:lnTo>
                  <a:pt x="60" y="290"/>
                </a:lnTo>
                <a:lnTo>
                  <a:pt x="61" y="290"/>
                </a:lnTo>
                <a:lnTo>
                  <a:pt x="61" y="290"/>
                </a:lnTo>
                <a:lnTo>
                  <a:pt x="62" y="289"/>
                </a:lnTo>
                <a:lnTo>
                  <a:pt x="63" y="289"/>
                </a:lnTo>
                <a:lnTo>
                  <a:pt x="63" y="289"/>
                </a:lnTo>
                <a:lnTo>
                  <a:pt x="64" y="289"/>
                </a:lnTo>
                <a:lnTo>
                  <a:pt x="64" y="289"/>
                </a:lnTo>
                <a:lnTo>
                  <a:pt x="65" y="289"/>
                </a:lnTo>
                <a:lnTo>
                  <a:pt x="66" y="289"/>
                </a:lnTo>
                <a:lnTo>
                  <a:pt x="66" y="289"/>
                </a:lnTo>
                <a:lnTo>
                  <a:pt x="67" y="289"/>
                </a:lnTo>
                <a:lnTo>
                  <a:pt x="67" y="289"/>
                </a:lnTo>
                <a:lnTo>
                  <a:pt x="68" y="289"/>
                </a:lnTo>
                <a:lnTo>
                  <a:pt x="69" y="289"/>
                </a:lnTo>
                <a:lnTo>
                  <a:pt x="69" y="289"/>
                </a:lnTo>
                <a:lnTo>
                  <a:pt x="70" y="289"/>
                </a:lnTo>
                <a:lnTo>
                  <a:pt x="70" y="289"/>
                </a:lnTo>
                <a:lnTo>
                  <a:pt x="71" y="289"/>
                </a:lnTo>
                <a:lnTo>
                  <a:pt x="72" y="289"/>
                </a:lnTo>
                <a:lnTo>
                  <a:pt x="72" y="289"/>
                </a:lnTo>
                <a:lnTo>
                  <a:pt x="73" y="289"/>
                </a:lnTo>
                <a:lnTo>
                  <a:pt x="73" y="289"/>
                </a:lnTo>
                <a:lnTo>
                  <a:pt x="74" y="289"/>
                </a:lnTo>
                <a:lnTo>
                  <a:pt x="75" y="289"/>
                </a:lnTo>
                <a:lnTo>
                  <a:pt x="75" y="289"/>
                </a:lnTo>
                <a:lnTo>
                  <a:pt x="76" y="289"/>
                </a:lnTo>
                <a:lnTo>
                  <a:pt x="76" y="288"/>
                </a:lnTo>
                <a:lnTo>
                  <a:pt x="77" y="288"/>
                </a:lnTo>
                <a:lnTo>
                  <a:pt x="77" y="288"/>
                </a:lnTo>
                <a:lnTo>
                  <a:pt x="78" y="288"/>
                </a:lnTo>
                <a:lnTo>
                  <a:pt x="79" y="288"/>
                </a:lnTo>
                <a:lnTo>
                  <a:pt x="79" y="288"/>
                </a:lnTo>
                <a:lnTo>
                  <a:pt x="80" y="288"/>
                </a:lnTo>
                <a:lnTo>
                  <a:pt x="80" y="288"/>
                </a:lnTo>
                <a:lnTo>
                  <a:pt x="81" y="288"/>
                </a:lnTo>
                <a:lnTo>
                  <a:pt x="82" y="288"/>
                </a:lnTo>
                <a:lnTo>
                  <a:pt x="82" y="288"/>
                </a:lnTo>
                <a:lnTo>
                  <a:pt x="83" y="288"/>
                </a:lnTo>
                <a:lnTo>
                  <a:pt x="83" y="288"/>
                </a:lnTo>
                <a:lnTo>
                  <a:pt x="84" y="288"/>
                </a:lnTo>
                <a:lnTo>
                  <a:pt x="85" y="288"/>
                </a:lnTo>
                <a:lnTo>
                  <a:pt x="85" y="288"/>
                </a:lnTo>
                <a:lnTo>
                  <a:pt x="86" y="288"/>
                </a:lnTo>
                <a:lnTo>
                  <a:pt x="86" y="288"/>
                </a:lnTo>
                <a:lnTo>
                  <a:pt x="87" y="287"/>
                </a:lnTo>
                <a:lnTo>
                  <a:pt x="88" y="287"/>
                </a:lnTo>
                <a:lnTo>
                  <a:pt x="88" y="287"/>
                </a:lnTo>
                <a:lnTo>
                  <a:pt x="89" y="287"/>
                </a:lnTo>
                <a:lnTo>
                  <a:pt x="89" y="287"/>
                </a:lnTo>
                <a:lnTo>
                  <a:pt x="90" y="287"/>
                </a:lnTo>
                <a:lnTo>
                  <a:pt x="91" y="287"/>
                </a:lnTo>
                <a:lnTo>
                  <a:pt x="91" y="287"/>
                </a:lnTo>
                <a:lnTo>
                  <a:pt x="92" y="287"/>
                </a:lnTo>
                <a:lnTo>
                  <a:pt x="92" y="287"/>
                </a:lnTo>
                <a:lnTo>
                  <a:pt x="93" y="287"/>
                </a:lnTo>
                <a:lnTo>
                  <a:pt x="94" y="287"/>
                </a:lnTo>
                <a:lnTo>
                  <a:pt x="94" y="287"/>
                </a:lnTo>
                <a:lnTo>
                  <a:pt x="95" y="287"/>
                </a:lnTo>
                <a:lnTo>
                  <a:pt x="95" y="287"/>
                </a:lnTo>
                <a:lnTo>
                  <a:pt x="96" y="286"/>
                </a:lnTo>
                <a:lnTo>
                  <a:pt x="97" y="286"/>
                </a:lnTo>
                <a:lnTo>
                  <a:pt x="97" y="286"/>
                </a:lnTo>
                <a:lnTo>
                  <a:pt x="98" y="286"/>
                </a:lnTo>
                <a:lnTo>
                  <a:pt x="98" y="286"/>
                </a:lnTo>
                <a:lnTo>
                  <a:pt x="99" y="286"/>
                </a:lnTo>
                <a:lnTo>
                  <a:pt x="100" y="286"/>
                </a:lnTo>
                <a:lnTo>
                  <a:pt x="100" y="286"/>
                </a:lnTo>
                <a:lnTo>
                  <a:pt x="101" y="286"/>
                </a:lnTo>
                <a:lnTo>
                  <a:pt x="101" y="286"/>
                </a:lnTo>
                <a:lnTo>
                  <a:pt x="102" y="286"/>
                </a:lnTo>
                <a:lnTo>
                  <a:pt x="103" y="286"/>
                </a:lnTo>
                <a:lnTo>
                  <a:pt x="103" y="286"/>
                </a:lnTo>
                <a:lnTo>
                  <a:pt x="104" y="286"/>
                </a:lnTo>
                <a:lnTo>
                  <a:pt x="104" y="285"/>
                </a:lnTo>
                <a:lnTo>
                  <a:pt x="105" y="285"/>
                </a:lnTo>
                <a:lnTo>
                  <a:pt x="106" y="285"/>
                </a:lnTo>
                <a:lnTo>
                  <a:pt x="106" y="285"/>
                </a:lnTo>
                <a:lnTo>
                  <a:pt x="107" y="285"/>
                </a:lnTo>
                <a:lnTo>
                  <a:pt x="107" y="285"/>
                </a:lnTo>
                <a:lnTo>
                  <a:pt x="108" y="285"/>
                </a:lnTo>
                <a:lnTo>
                  <a:pt x="109" y="285"/>
                </a:lnTo>
                <a:lnTo>
                  <a:pt x="109" y="285"/>
                </a:lnTo>
                <a:lnTo>
                  <a:pt x="110" y="285"/>
                </a:lnTo>
                <a:lnTo>
                  <a:pt x="110" y="285"/>
                </a:lnTo>
                <a:lnTo>
                  <a:pt x="111" y="284"/>
                </a:lnTo>
                <a:lnTo>
                  <a:pt x="112" y="284"/>
                </a:lnTo>
                <a:lnTo>
                  <a:pt x="112" y="284"/>
                </a:lnTo>
                <a:lnTo>
                  <a:pt x="113" y="284"/>
                </a:lnTo>
                <a:lnTo>
                  <a:pt x="113" y="284"/>
                </a:lnTo>
                <a:lnTo>
                  <a:pt x="114" y="284"/>
                </a:lnTo>
                <a:lnTo>
                  <a:pt x="115" y="284"/>
                </a:lnTo>
                <a:lnTo>
                  <a:pt x="115" y="284"/>
                </a:lnTo>
                <a:lnTo>
                  <a:pt x="116" y="284"/>
                </a:lnTo>
                <a:lnTo>
                  <a:pt x="116" y="284"/>
                </a:lnTo>
                <a:lnTo>
                  <a:pt x="117" y="284"/>
                </a:lnTo>
                <a:lnTo>
                  <a:pt x="118" y="283"/>
                </a:lnTo>
                <a:lnTo>
                  <a:pt x="118" y="283"/>
                </a:lnTo>
                <a:lnTo>
                  <a:pt x="119" y="283"/>
                </a:lnTo>
                <a:lnTo>
                  <a:pt x="119" y="283"/>
                </a:lnTo>
                <a:lnTo>
                  <a:pt x="120" y="283"/>
                </a:lnTo>
                <a:lnTo>
                  <a:pt x="121" y="283"/>
                </a:lnTo>
                <a:lnTo>
                  <a:pt x="121" y="283"/>
                </a:lnTo>
                <a:lnTo>
                  <a:pt x="122" y="283"/>
                </a:lnTo>
                <a:lnTo>
                  <a:pt x="122" y="283"/>
                </a:lnTo>
                <a:lnTo>
                  <a:pt x="123" y="282"/>
                </a:lnTo>
                <a:lnTo>
                  <a:pt x="124" y="282"/>
                </a:lnTo>
                <a:lnTo>
                  <a:pt x="124" y="282"/>
                </a:lnTo>
                <a:lnTo>
                  <a:pt x="125" y="282"/>
                </a:lnTo>
                <a:lnTo>
                  <a:pt x="125" y="282"/>
                </a:lnTo>
                <a:lnTo>
                  <a:pt x="126" y="282"/>
                </a:lnTo>
                <a:lnTo>
                  <a:pt x="127" y="282"/>
                </a:lnTo>
                <a:lnTo>
                  <a:pt x="127" y="282"/>
                </a:lnTo>
                <a:lnTo>
                  <a:pt x="128" y="282"/>
                </a:lnTo>
                <a:lnTo>
                  <a:pt x="128" y="281"/>
                </a:lnTo>
                <a:lnTo>
                  <a:pt x="129" y="281"/>
                </a:lnTo>
                <a:lnTo>
                  <a:pt x="130" y="281"/>
                </a:lnTo>
                <a:lnTo>
                  <a:pt x="130" y="281"/>
                </a:lnTo>
                <a:lnTo>
                  <a:pt x="131" y="281"/>
                </a:lnTo>
                <a:lnTo>
                  <a:pt x="131" y="281"/>
                </a:lnTo>
                <a:lnTo>
                  <a:pt x="132" y="281"/>
                </a:lnTo>
                <a:lnTo>
                  <a:pt x="133" y="280"/>
                </a:lnTo>
                <a:lnTo>
                  <a:pt x="133" y="280"/>
                </a:lnTo>
                <a:lnTo>
                  <a:pt x="134" y="280"/>
                </a:lnTo>
                <a:lnTo>
                  <a:pt x="134" y="280"/>
                </a:lnTo>
                <a:lnTo>
                  <a:pt x="135" y="280"/>
                </a:lnTo>
                <a:lnTo>
                  <a:pt x="136" y="280"/>
                </a:lnTo>
                <a:lnTo>
                  <a:pt x="136" y="280"/>
                </a:lnTo>
                <a:lnTo>
                  <a:pt x="137" y="280"/>
                </a:lnTo>
                <a:lnTo>
                  <a:pt x="137" y="279"/>
                </a:lnTo>
                <a:lnTo>
                  <a:pt x="138" y="279"/>
                </a:lnTo>
                <a:lnTo>
                  <a:pt x="139" y="279"/>
                </a:lnTo>
                <a:lnTo>
                  <a:pt x="139" y="279"/>
                </a:lnTo>
                <a:lnTo>
                  <a:pt x="140" y="279"/>
                </a:lnTo>
                <a:lnTo>
                  <a:pt x="140" y="279"/>
                </a:lnTo>
                <a:lnTo>
                  <a:pt x="141" y="279"/>
                </a:lnTo>
                <a:lnTo>
                  <a:pt x="142" y="278"/>
                </a:lnTo>
                <a:lnTo>
                  <a:pt x="142" y="278"/>
                </a:lnTo>
                <a:lnTo>
                  <a:pt x="143" y="278"/>
                </a:lnTo>
                <a:lnTo>
                  <a:pt x="143" y="278"/>
                </a:lnTo>
                <a:lnTo>
                  <a:pt x="144" y="278"/>
                </a:lnTo>
                <a:lnTo>
                  <a:pt x="145" y="278"/>
                </a:lnTo>
                <a:lnTo>
                  <a:pt x="145" y="277"/>
                </a:lnTo>
                <a:lnTo>
                  <a:pt x="146" y="277"/>
                </a:lnTo>
                <a:lnTo>
                  <a:pt x="146" y="277"/>
                </a:lnTo>
                <a:lnTo>
                  <a:pt x="147" y="277"/>
                </a:lnTo>
                <a:lnTo>
                  <a:pt x="148" y="277"/>
                </a:lnTo>
                <a:lnTo>
                  <a:pt x="148" y="277"/>
                </a:lnTo>
                <a:lnTo>
                  <a:pt x="149" y="276"/>
                </a:lnTo>
                <a:lnTo>
                  <a:pt x="149" y="276"/>
                </a:lnTo>
                <a:lnTo>
                  <a:pt x="150" y="276"/>
                </a:lnTo>
                <a:lnTo>
                  <a:pt x="151" y="276"/>
                </a:lnTo>
                <a:lnTo>
                  <a:pt x="151" y="276"/>
                </a:lnTo>
                <a:lnTo>
                  <a:pt x="152" y="275"/>
                </a:lnTo>
                <a:lnTo>
                  <a:pt x="152" y="275"/>
                </a:lnTo>
                <a:lnTo>
                  <a:pt x="153" y="275"/>
                </a:lnTo>
                <a:lnTo>
                  <a:pt x="154" y="275"/>
                </a:lnTo>
                <a:lnTo>
                  <a:pt x="154" y="275"/>
                </a:lnTo>
                <a:lnTo>
                  <a:pt x="155" y="275"/>
                </a:lnTo>
                <a:lnTo>
                  <a:pt x="155" y="274"/>
                </a:lnTo>
                <a:lnTo>
                  <a:pt x="156" y="274"/>
                </a:lnTo>
                <a:lnTo>
                  <a:pt x="157" y="274"/>
                </a:lnTo>
                <a:lnTo>
                  <a:pt x="157" y="274"/>
                </a:lnTo>
                <a:lnTo>
                  <a:pt x="158" y="274"/>
                </a:lnTo>
                <a:lnTo>
                  <a:pt x="158" y="273"/>
                </a:lnTo>
                <a:lnTo>
                  <a:pt x="159" y="273"/>
                </a:lnTo>
                <a:lnTo>
                  <a:pt x="160" y="273"/>
                </a:lnTo>
                <a:lnTo>
                  <a:pt x="160" y="273"/>
                </a:lnTo>
                <a:lnTo>
                  <a:pt x="161" y="272"/>
                </a:lnTo>
                <a:lnTo>
                  <a:pt x="161" y="272"/>
                </a:lnTo>
                <a:lnTo>
                  <a:pt x="162" y="272"/>
                </a:lnTo>
                <a:lnTo>
                  <a:pt x="163" y="272"/>
                </a:lnTo>
                <a:lnTo>
                  <a:pt x="163" y="272"/>
                </a:lnTo>
                <a:lnTo>
                  <a:pt x="164" y="271"/>
                </a:lnTo>
                <a:lnTo>
                  <a:pt x="164" y="271"/>
                </a:lnTo>
                <a:lnTo>
                  <a:pt x="165" y="271"/>
                </a:lnTo>
                <a:lnTo>
                  <a:pt x="166" y="271"/>
                </a:lnTo>
                <a:lnTo>
                  <a:pt x="166" y="270"/>
                </a:lnTo>
                <a:lnTo>
                  <a:pt x="167" y="270"/>
                </a:lnTo>
                <a:lnTo>
                  <a:pt x="167" y="270"/>
                </a:lnTo>
                <a:lnTo>
                  <a:pt x="168" y="270"/>
                </a:lnTo>
                <a:lnTo>
                  <a:pt x="169" y="269"/>
                </a:lnTo>
                <a:lnTo>
                  <a:pt x="169" y="269"/>
                </a:lnTo>
                <a:lnTo>
                  <a:pt x="170" y="269"/>
                </a:lnTo>
                <a:lnTo>
                  <a:pt x="170" y="269"/>
                </a:lnTo>
                <a:lnTo>
                  <a:pt x="171" y="268"/>
                </a:lnTo>
                <a:lnTo>
                  <a:pt x="172" y="268"/>
                </a:lnTo>
                <a:lnTo>
                  <a:pt x="172" y="268"/>
                </a:lnTo>
                <a:lnTo>
                  <a:pt x="173" y="268"/>
                </a:lnTo>
                <a:lnTo>
                  <a:pt x="173" y="267"/>
                </a:lnTo>
                <a:lnTo>
                  <a:pt x="174" y="267"/>
                </a:lnTo>
                <a:lnTo>
                  <a:pt x="175" y="267"/>
                </a:lnTo>
                <a:lnTo>
                  <a:pt x="175" y="267"/>
                </a:lnTo>
                <a:lnTo>
                  <a:pt x="176" y="266"/>
                </a:lnTo>
                <a:lnTo>
                  <a:pt x="176" y="266"/>
                </a:lnTo>
                <a:lnTo>
                  <a:pt x="177" y="266"/>
                </a:lnTo>
                <a:lnTo>
                  <a:pt x="178" y="265"/>
                </a:lnTo>
                <a:lnTo>
                  <a:pt x="178" y="265"/>
                </a:lnTo>
                <a:lnTo>
                  <a:pt x="179" y="265"/>
                </a:lnTo>
                <a:lnTo>
                  <a:pt x="179" y="264"/>
                </a:lnTo>
                <a:lnTo>
                  <a:pt x="180" y="264"/>
                </a:lnTo>
                <a:lnTo>
                  <a:pt x="181" y="264"/>
                </a:lnTo>
                <a:lnTo>
                  <a:pt x="181" y="264"/>
                </a:lnTo>
                <a:lnTo>
                  <a:pt x="182" y="263"/>
                </a:lnTo>
                <a:lnTo>
                  <a:pt x="182" y="263"/>
                </a:lnTo>
                <a:lnTo>
                  <a:pt x="183" y="263"/>
                </a:lnTo>
                <a:lnTo>
                  <a:pt x="184" y="262"/>
                </a:lnTo>
                <a:lnTo>
                  <a:pt x="184" y="262"/>
                </a:lnTo>
                <a:lnTo>
                  <a:pt x="185" y="262"/>
                </a:lnTo>
                <a:lnTo>
                  <a:pt x="185" y="261"/>
                </a:lnTo>
                <a:lnTo>
                  <a:pt x="186" y="261"/>
                </a:lnTo>
                <a:lnTo>
                  <a:pt x="187" y="261"/>
                </a:lnTo>
                <a:lnTo>
                  <a:pt x="187" y="260"/>
                </a:lnTo>
                <a:lnTo>
                  <a:pt x="188" y="260"/>
                </a:lnTo>
                <a:lnTo>
                  <a:pt x="188" y="259"/>
                </a:lnTo>
                <a:lnTo>
                  <a:pt x="189" y="259"/>
                </a:lnTo>
                <a:lnTo>
                  <a:pt x="190" y="259"/>
                </a:lnTo>
                <a:lnTo>
                  <a:pt x="190" y="258"/>
                </a:lnTo>
                <a:lnTo>
                  <a:pt x="191" y="258"/>
                </a:lnTo>
                <a:lnTo>
                  <a:pt x="191" y="258"/>
                </a:lnTo>
                <a:lnTo>
                  <a:pt x="192" y="257"/>
                </a:lnTo>
                <a:lnTo>
                  <a:pt x="193" y="257"/>
                </a:lnTo>
                <a:lnTo>
                  <a:pt x="193" y="256"/>
                </a:lnTo>
                <a:lnTo>
                  <a:pt x="194" y="256"/>
                </a:lnTo>
                <a:lnTo>
                  <a:pt x="194" y="256"/>
                </a:lnTo>
                <a:lnTo>
                  <a:pt x="195" y="255"/>
                </a:lnTo>
                <a:lnTo>
                  <a:pt x="196" y="255"/>
                </a:lnTo>
                <a:lnTo>
                  <a:pt x="196" y="254"/>
                </a:lnTo>
                <a:lnTo>
                  <a:pt x="197" y="254"/>
                </a:lnTo>
                <a:lnTo>
                  <a:pt x="197" y="254"/>
                </a:lnTo>
                <a:lnTo>
                  <a:pt x="198" y="253"/>
                </a:lnTo>
                <a:lnTo>
                  <a:pt x="199" y="253"/>
                </a:lnTo>
                <a:lnTo>
                  <a:pt x="199" y="252"/>
                </a:lnTo>
                <a:lnTo>
                  <a:pt x="200" y="252"/>
                </a:lnTo>
                <a:lnTo>
                  <a:pt x="200" y="251"/>
                </a:lnTo>
                <a:lnTo>
                  <a:pt x="201" y="251"/>
                </a:lnTo>
                <a:lnTo>
                  <a:pt x="202" y="251"/>
                </a:lnTo>
                <a:lnTo>
                  <a:pt x="202" y="250"/>
                </a:lnTo>
                <a:lnTo>
                  <a:pt x="203" y="250"/>
                </a:lnTo>
                <a:lnTo>
                  <a:pt x="203" y="249"/>
                </a:lnTo>
                <a:lnTo>
                  <a:pt x="204" y="249"/>
                </a:lnTo>
                <a:lnTo>
                  <a:pt x="205" y="248"/>
                </a:lnTo>
                <a:lnTo>
                  <a:pt x="205" y="248"/>
                </a:lnTo>
                <a:lnTo>
                  <a:pt x="206" y="247"/>
                </a:lnTo>
                <a:lnTo>
                  <a:pt x="206" y="247"/>
                </a:lnTo>
                <a:lnTo>
                  <a:pt x="207" y="246"/>
                </a:lnTo>
                <a:lnTo>
                  <a:pt x="208" y="246"/>
                </a:lnTo>
                <a:lnTo>
                  <a:pt x="208" y="245"/>
                </a:lnTo>
                <a:lnTo>
                  <a:pt x="209" y="245"/>
                </a:lnTo>
                <a:lnTo>
                  <a:pt x="209" y="244"/>
                </a:lnTo>
                <a:lnTo>
                  <a:pt x="210" y="244"/>
                </a:lnTo>
                <a:lnTo>
                  <a:pt x="211" y="243"/>
                </a:lnTo>
                <a:lnTo>
                  <a:pt x="211" y="242"/>
                </a:lnTo>
                <a:lnTo>
                  <a:pt x="212" y="242"/>
                </a:lnTo>
                <a:lnTo>
                  <a:pt x="212" y="241"/>
                </a:lnTo>
                <a:lnTo>
                  <a:pt x="213" y="241"/>
                </a:lnTo>
                <a:lnTo>
                  <a:pt x="214" y="240"/>
                </a:lnTo>
                <a:lnTo>
                  <a:pt x="214" y="240"/>
                </a:lnTo>
                <a:lnTo>
                  <a:pt x="215" y="239"/>
                </a:lnTo>
                <a:lnTo>
                  <a:pt x="215" y="238"/>
                </a:lnTo>
                <a:lnTo>
                  <a:pt x="216" y="238"/>
                </a:lnTo>
                <a:lnTo>
                  <a:pt x="217" y="237"/>
                </a:lnTo>
                <a:lnTo>
                  <a:pt x="217" y="237"/>
                </a:lnTo>
                <a:lnTo>
                  <a:pt x="218" y="236"/>
                </a:lnTo>
                <a:lnTo>
                  <a:pt x="218" y="235"/>
                </a:lnTo>
                <a:lnTo>
                  <a:pt x="219" y="235"/>
                </a:lnTo>
                <a:lnTo>
                  <a:pt x="220" y="234"/>
                </a:lnTo>
                <a:lnTo>
                  <a:pt x="220" y="233"/>
                </a:lnTo>
                <a:lnTo>
                  <a:pt x="221" y="233"/>
                </a:lnTo>
                <a:lnTo>
                  <a:pt x="221" y="232"/>
                </a:lnTo>
                <a:lnTo>
                  <a:pt x="222" y="231"/>
                </a:lnTo>
                <a:lnTo>
                  <a:pt x="223" y="231"/>
                </a:lnTo>
                <a:lnTo>
                  <a:pt x="223" y="230"/>
                </a:lnTo>
                <a:lnTo>
                  <a:pt x="224" y="229"/>
                </a:lnTo>
                <a:lnTo>
                  <a:pt x="224" y="229"/>
                </a:lnTo>
                <a:lnTo>
                  <a:pt x="225" y="228"/>
                </a:lnTo>
                <a:lnTo>
                  <a:pt x="226" y="227"/>
                </a:lnTo>
                <a:lnTo>
                  <a:pt x="226" y="226"/>
                </a:lnTo>
                <a:lnTo>
                  <a:pt x="227" y="226"/>
                </a:lnTo>
                <a:lnTo>
                  <a:pt x="227" y="225"/>
                </a:lnTo>
                <a:lnTo>
                  <a:pt x="228" y="224"/>
                </a:lnTo>
                <a:lnTo>
                  <a:pt x="229" y="223"/>
                </a:lnTo>
                <a:lnTo>
                  <a:pt x="229" y="223"/>
                </a:lnTo>
                <a:lnTo>
                  <a:pt x="230" y="222"/>
                </a:lnTo>
                <a:lnTo>
                  <a:pt x="230" y="221"/>
                </a:lnTo>
                <a:lnTo>
                  <a:pt x="231" y="220"/>
                </a:lnTo>
                <a:lnTo>
                  <a:pt x="232" y="219"/>
                </a:lnTo>
                <a:lnTo>
                  <a:pt x="232" y="219"/>
                </a:lnTo>
                <a:lnTo>
                  <a:pt x="233" y="218"/>
                </a:lnTo>
                <a:lnTo>
                  <a:pt x="233" y="217"/>
                </a:lnTo>
                <a:lnTo>
                  <a:pt x="234" y="216"/>
                </a:lnTo>
                <a:lnTo>
                  <a:pt x="235" y="215"/>
                </a:lnTo>
                <a:lnTo>
                  <a:pt x="235" y="214"/>
                </a:lnTo>
                <a:lnTo>
                  <a:pt x="236" y="213"/>
                </a:lnTo>
                <a:lnTo>
                  <a:pt x="236" y="212"/>
                </a:lnTo>
                <a:lnTo>
                  <a:pt x="237" y="212"/>
                </a:lnTo>
                <a:lnTo>
                  <a:pt x="238" y="211"/>
                </a:lnTo>
                <a:lnTo>
                  <a:pt x="238" y="210"/>
                </a:lnTo>
                <a:lnTo>
                  <a:pt x="239" y="209"/>
                </a:lnTo>
                <a:lnTo>
                  <a:pt x="239" y="208"/>
                </a:lnTo>
                <a:lnTo>
                  <a:pt x="240" y="207"/>
                </a:lnTo>
                <a:lnTo>
                  <a:pt x="241" y="206"/>
                </a:lnTo>
                <a:lnTo>
                  <a:pt x="241" y="205"/>
                </a:lnTo>
                <a:lnTo>
                  <a:pt x="242" y="204"/>
                </a:lnTo>
                <a:lnTo>
                  <a:pt x="242" y="203"/>
                </a:lnTo>
                <a:lnTo>
                  <a:pt x="243" y="202"/>
                </a:lnTo>
                <a:lnTo>
                  <a:pt x="244" y="201"/>
                </a:lnTo>
                <a:lnTo>
                  <a:pt x="244" y="200"/>
                </a:lnTo>
                <a:lnTo>
                  <a:pt x="245" y="199"/>
                </a:lnTo>
                <a:lnTo>
                  <a:pt x="245" y="198"/>
                </a:lnTo>
                <a:lnTo>
                  <a:pt x="246" y="197"/>
                </a:lnTo>
                <a:lnTo>
                  <a:pt x="247" y="195"/>
                </a:lnTo>
                <a:lnTo>
                  <a:pt x="247" y="194"/>
                </a:lnTo>
                <a:lnTo>
                  <a:pt x="248" y="193"/>
                </a:lnTo>
                <a:lnTo>
                  <a:pt x="248" y="192"/>
                </a:lnTo>
                <a:lnTo>
                  <a:pt x="249" y="191"/>
                </a:lnTo>
                <a:lnTo>
                  <a:pt x="250" y="190"/>
                </a:lnTo>
                <a:lnTo>
                  <a:pt x="250" y="189"/>
                </a:lnTo>
                <a:lnTo>
                  <a:pt x="251" y="187"/>
                </a:lnTo>
                <a:lnTo>
                  <a:pt x="251" y="186"/>
                </a:lnTo>
                <a:lnTo>
                  <a:pt x="252" y="185"/>
                </a:lnTo>
                <a:lnTo>
                  <a:pt x="253" y="184"/>
                </a:lnTo>
                <a:lnTo>
                  <a:pt x="253" y="182"/>
                </a:lnTo>
                <a:lnTo>
                  <a:pt x="254" y="181"/>
                </a:lnTo>
                <a:lnTo>
                  <a:pt x="254" y="180"/>
                </a:lnTo>
                <a:lnTo>
                  <a:pt x="255" y="179"/>
                </a:lnTo>
                <a:lnTo>
                  <a:pt x="256" y="177"/>
                </a:lnTo>
                <a:lnTo>
                  <a:pt x="256" y="176"/>
                </a:lnTo>
                <a:lnTo>
                  <a:pt x="257" y="175"/>
                </a:lnTo>
                <a:lnTo>
                  <a:pt x="257" y="173"/>
                </a:lnTo>
                <a:lnTo>
                  <a:pt x="258" y="172"/>
                </a:lnTo>
                <a:lnTo>
                  <a:pt x="259" y="171"/>
                </a:lnTo>
                <a:lnTo>
                  <a:pt x="259" y="169"/>
                </a:lnTo>
                <a:lnTo>
                  <a:pt x="260" y="168"/>
                </a:lnTo>
                <a:lnTo>
                  <a:pt x="260" y="166"/>
                </a:lnTo>
                <a:lnTo>
                  <a:pt x="261" y="165"/>
                </a:lnTo>
                <a:lnTo>
                  <a:pt x="262" y="163"/>
                </a:lnTo>
                <a:lnTo>
                  <a:pt x="262" y="162"/>
                </a:lnTo>
                <a:lnTo>
                  <a:pt x="263" y="160"/>
                </a:lnTo>
                <a:lnTo>
                  <a:pt x="263" y="159"/>
                </a:lnTo>
                <a:lnTo>
                  <a:pt x="264" y="157"/>
                </a:lnTo>
                <a:lnTo>
                  <a:pt x="265" y="156"/>
                </a:lnTo>
                <a:lnTo>
                  <a:pt x="265" y="154"/>
                </a:lnTo>
                <a:lnTo>
                  <a:pt x="266" y="152"/>
                </a:lnTo>
                <a:lnTo>
                  <a:pt x="266" y="151"/>
                </a:lnTo>
                <a:lnTo>
                  <a:pt x="267" y="149"/>
                </a:lnTo>
                <a:lnTo>
                  <a:pt x="268" y="148"/>
                </a:lnTo>
                <a:lnTo>
                  <a:pt x="268" y="146"/>
                </a:lnTo>
                <a:lnTo>
                  <a:pt x="269" y="144"/>
                </a:lnTo>
                <a:lnTo>
                  <a:pt x="269" y="142"/>
                </a:lnTo>
                <a:lnTo>
                  <a:pt x="270" y="141"/>
                </a:lnTo>
                <a:lnTo>
                  <a:pt x="271" y="139"/>
                </a:lnTo>
                <a:lnTo>
                  <a:pt x="271" y="137"/>
                </a:lnTo>
                <a:lnTo>
                  <a:pt x="272" y="135"/>
                </a:lnTo>
                <a:lnTo>
                  <a:pt x="272" y="134"/>
                </a:lnTo>
                <a:lnTo>
                  <a:pt x="273" y="132"/>
                </a:lnTo>
                <a:lnTo>
                  <a:pt x="274" y="130"/>
                </a:lnTo>
                <a:lnTo>
                  <a:pt x="274" y="128"/>
                </a:lnTo>
                <a:lnTo>
                  <a:pt x="275" y="126"/>
                </a:lnTo>
                <a:lnTo>
                  <a:pt x="275" y="124"/>
                </a:lnTo>
                <a:lnTo>
                  <a:pt x="276" y="122"/>
                </a:lnTo>
                <a:lnTo>
                  <a:pt x="277" y="120"/>
                </a:lnTo>
                <a:lnTo>
                  <a:pt x="277" y="118"/>
                </a:lnTo>
                <a:lnTo>
                  <a:pt x="278" y="116"/>
                </a:lnTo>
                <a:lnTo>
                  <a:pt x="278" y="114"/>
                </a:lnTo>
                <a:lnTo>
                  <a:pt x="279" y="112"/>
                </a:lnTo>
                <a:lnTo>
                  <a:pt x="280" y="110"/>
                </a:lnTo>
                <a:lnTo>
                  <a:pt x="280" y="108"/>
                </a:lnTo>
                <a:lnTo>
                  <a:pt x="281" y="106"/>
                </a:lnTo>
                <a:lnTo>
                  <a:pt x="281" y="104"/>
                </a:lnTo>
                <a:lnTo>
                  <a:pt x="282" y="101"/>
                </a:lnTo>
                <a:lnTo>
                  <a:pt x="283" y="99"/>
                </a:lnTo>
                <a:lnTo>
                  <a:pt x="283" y="97"/>
                </a:lnTo>
                <a:lnTo>
                  <a:pt x="284" y="95"/>
                </a:lnTo>
                <a:lnTo>
                  <a:pt x="284" y="92"/>
                </a:lnTo>
                <a:lnTo>
                  <a:pt x="285" y="90"/>
                </a:lnTo>
                <a:lnTo>
                  <a:pt x="286" y="88"/>
                </a:lnTo>
                <a:lnTo>
                  <a:pt x="286" y="85"/>
                </a:lnTo>
                <a:lnTo>
                  <a:pt x="287" y="83"/>
                </a:lnTo>
                <a:lnTo>
                  <a:pt x="287" y="80"/>
                </a:lnTo>
                <a:lnTo>
                  <a:pt x="288" y="78"/>
                </a:lnTo>
                <a:lnTo>
                  <a:pt x="289" y="75"/>
                </a:lnTo>
                <a:lnTo>
                  <a:pt x="289" y="73"/>
                </a:lnTo>
                <a:lnTo>
                  <a:pt x="290" y="70"/>
                </a:lnTo>
                <a:lnTo>
                  <a:pt x="290" y="68"/>
                </a:lnTo>
                <a:lnTo>
                  <a:pt x="291" y="65"/>
                </a:lnTo>
                <a:lnTo>
                  <a:pt x="292" y="63"/>
                </a:lnTo>
                <a:lnTo>
                  <a:pt x="292" y="60"/>
                </a:lnTo>
                <a:lnTo>
                  <a:pt x="293" y="57"/>
                </a:lnTo>
                <a:lnTo>
                  <a:pt x="293" y="54"/>
                </a:lnTo>
                <a:lnTo>
                  <a:pt x="294" y="52"/>
                </a:lnTo>
                <a:lnTo>
                  <a:pt x="295" y="49"/>
                </a:lnTo>
                <a:lnTo>
                  <a:pt x="295" y="46"/>
                </a:lnTo>
                <a:lnTo>
                  <a:pt x="296" y="43"/>
                </a:lnTo>
                <a:lnTo>
                  <a:pt x="296" y="40"/>
                </a:lnTo>
                <a:lnTo>
                  <a:pt x="297" y="37"/>
                </a:lnTo>
                <a:lnTo>
                  <a:pt x="298" y="34"/>
                </a:lnTo>
                <a:lnTo>
                  <a:pt x="298" y="31"/>
                </a:lnTo>
                <a:lnTo>
                  <a:pt x="299" y="28"/>
                </a:lnTo>
                <a:lnTo>
                  <a:pt x="299" y="25"/>
                </a:lnTo>
                <a:lnTo>
                  <a:pt x="300" y="22"/>
                </a:lnTo>
                <a:lnTo>
                  <a:pt x="301" y="19"/>
                </a:lnTo>
                <a:lnTo>
                  <a:pt x="301" y="16"/>
                </a:lnTo>
                <a:lnTo>
                  <a:pt x="302" y="13"/>
                </a:lnTo>
                <a:lnTo>
                  <a:pt x="303" y="10"/>
                </a:lnTo>
                <a:lnTo>
                  <a:pt x="303" y="6"/>
                </a:lnTo>
                <a:lnTo>
                  <a:pt x="304" y="3"/>
                </a:lnTo>
                <a:lnTo>
                  <a:pt x="304" y="0"/>
                </a:lnTo>
              </a:path>
            </a:pathLst>
          </a:custGeom>
          <a:noFill/>
          <a:ln w="38100" cmpd="sng">
            <a:solidFill>
              <a:srgbClr val="CCCC00"/>
            </a:solidFill>
            <a:prstDash val="solid"/>
            <a:round/>
            <a:headEnd/>
            <a:tailEnd/>
          </a:ln>
        </p:spPr>
        <p:txBody>
          <a:bodyPr/>
          <a:lstStyle/>
          <a:p>
            <a:endParaRPr lang="ja-JP" altLang="en-US"/>
          </a:p>
        </p:txBody>
      </p:sp>
      <p:sp>
        <p:nvSpPr>
          <p:cNvPr id="649221" name="Freeform 5"/>
          <p:cNvSpPr>
            <a:spLocks/>
          </p:cNvSpPr>
          <p:nvPr/>
        </p:nvSpPr>
        <p:spPr bwMode="auto">
          <a:xfrm>
            <a:off x="3506788" y="716955"/>
            <a:ext cx="5105400" cy="3565525"/>
          </a:xfrm>
          <a:custGeom>
            <a:avLst/>
            <a:gdLst/>
            <a:ahLst/>
            <a:cxnLst>
              <a:cxn ang="0">
                <a:pos x="4" y="290"/>
              </a:cxn>
              <a:cxn ang="0">
                <a:pos x="8" y="290"/>
              </a:cxn>
              <a:cxn ang="0">
                <a:pos x="13" y="290"/>
              </a:cxn>
              <a:cxn ang="0">
                <a:pos x="18" y="290"/>
              </a:cxn>
              <a:cxn ang="0">
                <a:pos x="23" y="291"/>
              </a:cxn>
              <a:cxn ang="0">
                <a:pos x="28" y="291"/>
              </a:cxn>
              <a:cxn ang="0">
                <a:pos x="33" y="291"/>
              </a:cxn>
              <a:cxn ang="0">
                <a:pos x="37" y="291"/>
              </a:cxn>
              <a:cxn ang="0">
                <a:pos x="42" y="291"/>
              </a:cxn>
              <a:cxn ang="0">
                <a:pos x="47" y="291"/>
              </a:cxn>
              <a:cxn ang="0">
                <a:pos x="52" y="291"/>
              </a:cxn>
              <a:cxn ang="0">
                <a:pos x="57" y="292"/>
              </a:cxn>
              <a:cxn ang="0">
                <a:pos x="61" y="292"/>
              </a:cxn>
              <a:cxn ang="0">
                <a:pos x="66" y="292"/>
              </a:cxn>
              <a:cxn ang="0">
                <a:pos x="71" y="293"/>
              </a:cxn>
              <a:cxn ang="0">
                <a:pos x="76" y="293"/>
              </a:cxn>
              <a:cxn ang="0">
                <a:pos x="80" y="293"/>
              </a:cxn>
              <a:cxn ang="0">
                <a:pos x="85" y="294"/>
              </a:cxn>
              <a:cxn ang="0">
                <a:pos x="90" y="294"/>
              </a:cxn>
              <a:cxn ang="0">
                <a:pos x="95" y="294"/>
              </a:cxn>
              <a:cxn ang="0">
                <a:pos x="100" y="295"/>
              </a:cxn>
              <a:cxn ang="0">
                <a:pos x="104" y="295"/>
              </a:cxn>
              <a:cxn ang="0">
                <a:pos x="109" y="296"/>
              </a:cxn>
              <a:cxn ang="0">
                <a:pos x="114" y="296"/>
              </a:cxn>
              <a:cxn ang="0">
                <a:pos x="119" y="296"/>
              </a:cxn>
              <a:cxn ang="0">
                <a:pos x="124" y="297"/>
              </a:cxn>
              <a:cxn ang="0">
                <a:pos x="128" y="297"/>
              </a:cxn>
              <a:cxn ang="0">
                <a:pos x="133" y="298"/>
              </a:cxn>
              <a:cxn ang="0">
                <a:pos x="138" y="298"/>
              </a:cxn>
              <a:cxn ang="0">
                <a:pos x="143" y="299"/>
              </a:cxn>
              <a:cxn ang="0">
                <a:pos x="148" y="299"/>
              </a:cxn>
              <a:cxn ang="0">
                <a:pos x="152" y="300"/>
              </a:cxn>
              <a:cxn ang="0">
                <a:pos x="157" y="300"/>
              </a:cxn>
              <a:cxn ang="0">
                <a:pos x="162" y="301"/>
              </a:cxn>
              <a:cxn ang="0">
                <a:pos x="167" y="301"/>
              </a:cxn>
              <a:cxn ang="0">
                <a:pos x="172" y="302"/>
              </a:cxn>
              <a:cxn ang="0">
                <a:pos x="176" y="302"/>
              </a:cxn>
              <a:cxn ang="0">
                <a:pos x="181" y="302"/>
              </a:cxn>
              <a:cxn ang="0">
                <a:pos x="186" y="302"/>
              </a:cxn>
              <a:cxn ang="0">
                <a:pos x="191" y="302"/>
              </a:cxn>
              <a:cxn ang="0">
                <a:pos x="196" y="302"/>
              </a:cxn>
              <a:cxn ang="0">
                <a:pos x="200" y="302"/>
              </a:cxn>
              <a:cxn ang="0">
                <a:pos x="205" y="302"/>
              </a:cxn>
              <a:cxn ang="0">
                <a:pos x="210" y="301"/>
              </a:cxn>
              <a:cxn ang="0">
                <a:pos x="215" y="300"/>
              </a:cxn>
              <a:cxn ang="0">
                <a:pos x="220" y="299"/>
              </a:cxn>
              <a:cxn ang="0">
                <a:pos x="224" y="297"/>
              </a:cxn>
              <a:cxn ang="0">
                <a:pos x="229" y="294"/>
              </a:cxn>
              <a:cxn ang="0">
                <a:pos x="234" y="291"/>
              </a:cxn>
              <a:cxn ang="0">
                <a:pos x="239" y="288"/>
              </a:cxn>
              <a:cxn ang="0">
                <a:pos x="244" y="283"/>
              </a:cxn>
              <a:cxn ang="0">
                <a:pos x="248" y="277"/>
              </a:cxn>
              <a:cxn ang="0">
                <a:pos x="253" y="271"/>
              </a:cxn>
              <a:cxn ang="0">
                <a:pos x="258" y="262"/>
              </a:cxn>
              <a:cxn ang="0">
                <a:pos x="263" y="252"/>
              </a:cxn>
              <a:cxn ang="0">
                <a:pos x="268" y="239"/>
              </a:cxn>
              <a:cxn ang="0">
                <a:pos x="272" y="224"/>
              </a:cxn>
              <a:cxn ang="0">
                <a:pos x="277" y="206"/>
              </a:cxn>
              <a:cxn ang="0">
                <a:pos x="282" y="183"/>
              </a:cxn>
              <a:cxn ang="0">
                <a:pos x="287" y="156"/>
              </a:cxn>
              <a:cxn ang="0">
                <a:pos x="292" y="123"/>
              </a:cxn>
              <a:cxn ang="0">
                <a:pos x="296" y="84"/>
              </a:cxn>
              <a:cxn ang="0">
                <a:pos x="301" y="35"/>
              </a:cxn>
            </a:cxnLst>
            <a:rect l="0" t="0" r="r" b="b"/>
            <a:pathLst>
              <a:path w="304" h="302">
                <a:moveTo>
                  <a:pt x="0" y="290"/>
                </a:moveTo>
                <a:lnTo>
                  <a:pt x="0" y="290"/>
                </a:lnTo>
                <a:lnTo>
                  <a:pt x="1" y="290"/>
                </a:lnTo>
                <a:lnTo>
                  <a:pt x="1" y="290"/>
                </a:lnTo>
                <a:lnTo>
                  <a:pt x="2" y="290"/>
                </a:lnTo>
                <a:lnTo>
                  <a:pt x="3" y="290"/>
                </a:lnTo>
                <a:lnTo>
                  <a:pt x="3" y="290"/>
                </a:lnTo>
                <a:lnTo>
                  <a:pt x="4" y="290"/>
                </a:lnTo>
                <a:lnTo>
                  <a:pt x="4" y="290"/>
                </a:lnTo>
                <a:lnTo>
                  <a:pt x="5" y="290"/>
                </a:lnTo>
                <a:lnTo>
                  <a:pt x="5" y="290"/>
                </a:lnTo>
                <a:lnTo>
                  <a:pt x="6" y="290"/>
                </a:lnTo>
                <a:lnTo>
                  <a:pt x="7" y="290"/>
                </a:lnTo>
                <a:lnTo>
                  <a:pt x="7" y="290"/>
                </a:lnTo>
                <a:lnTo>
                  <a:pt x="8" y="290"/>
                </a:lnTo>
                <a:lnTo>
                  <a:pt x="8" y="290"/>
                </a:lnTo>
                <a:lnTo>
                  <a:pt x="9" y="290"/>
                </a:lnTo>
                <a:lnTo>
                  <a:pt x="10" y="290"/>
                </a:lnTo>
                <a:lnTo>
                  <a:pt x="10" y="290"/>
                </a:lnTo>
                <a:lnTo>
                  <a:pt x="11" y="290"/>
                </a:lnTo>
                <a:lnTo>
                  <a:pt x="11" y="290"/>
                </a:lnTo>
                <a:lnTo>
                  <a:pt x="12" y="290"/>
                </a:lnTo>
                <a:lnTo>
                  <a:pt x="13" y="290"/>
                </a:lnTo>
                <a:lnTo>
                  <a:pt x="13" y="290"/>
                </a:lnTo>
                <a:lnTo>
                  <a:pt x="14" y="290"/>
                </a:lnTo>
                <a:lnTo>
                  <a:pt x="14" y="290"/>
                </a:lnTo>
                <a:lnTo>
                  <a:pt x="15" y="290"/>
                </a:lnTo>
                <a:lnTo>
                  <a:pt x="16" y="290"/>
                </a:lnTo>
                <a:lnTo>
                  <a:pt x="16" y="290"/>
                </a:lnTo>
                <a:lnTo>
                  <a:pt x="17" y="290"/>
                </a:lnTo>
                <a:lnTo>
                  <a:pt x="18" y="290"/>
                </a:lnTo>
                <a:lnTo>
                  <a:pt x="18" y="290"/>
                </a:lnTo>
                <a:lnTo>
                  <a:pt x="19" y="290"/>
                </a:lnTo>
                <a:lnTo>
                  <a:pt x="19" y="290"/>
                </a:lnTo>
                <a:lnTo>
                  <a:pt x="20" y="290"/>
                </a:lnTo>
                <a:lnTo>
                  <a:pt x="21" y="290"/>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1"/>
                </a:lnTo>
                <a:lnTo>
                  <a:pt x="43" y="291"/>
                </a:lnTo>
                <a:lnTo>
                  <a:pt x="43" y="291"/>
                </a:lnTo>
                <a:lnTo>
                  <a:pt x="44" y="291"/>
                </a:lnTo>
                <a:lnTo>
                  <a:pt x="45" y="291"/>
                </a:lnTo>
                <a:lnTo>
                  <a:pt x="45" y="291"/>
                </a:lnTo>
                <a:lnTo>
                  <a:pt x="46" y="291"/>
                </a:lnTo>
                <a:lnTo>
                  <a:pt x="46" y="291"/>
                </a:lnTo>
                <a:lnTo>
                  <a:pt x="47" y="291"/>
                </a:lnTo>
                <a:lnTo>
                  <a:pt x="48" y="291"/>
                </a:lnTo>
                <a:lnTo>
                  <a:pt x="48" y="291"/>
                </a:lnTo>
                <a:lnTo>
                  <a:pt x="49" y="291"/>
                </a:lnTo>
                <a:lnTo>
                  <a:pt x="49" y="291"/>
                </a:lnTo>
                <a:lnTo>
                  <a:pt x="50" y="291"/>
                </a:lnTo>
                <a:lnTo>
                  <a:pt x="51" y="291"/>
                </a:lnTo>
                <a:lnTo>
                  <a:pt x="51" y="291"/>
                </a:lnTo>
                <a:lnTo>
                  <a:pt x="52" y="291"/>
                </a:lnTo>
                <a:lnTo>
                  <a:pt x="52" y="292"/>
                </a:lnTo>
                <a:lnTo>
                  <a:pt x="53" y="292"/>
                </a:lnTo>
                <a:lnTo>
                  <a:pt x="54" y="292"/>
                </a:lnTo>
                <a:lnTo>
                  <a:pt x="54" y="292"/>
                </a:lnTo>
                <a:lnTo>
                  <a:pt x="55" y="292"/>
                </a:lnTo>
                <a:lnTo>
                  <a:pt x="55" y="292"/>
                </a:lnTo>
                <a:lnTo>
                  <a:pt x="56" y="292"/>
                </a:lnTo>
                <a:lnTo>
                  <a:pt x="57" y="292"/>
                </a:lnTo>
                <a:lnTo>
                  <a:pt x="57" y="292"/>
                </a:lnTo>
                <a:lnTo>
                  <a:pt x="58" y="292"/>
                </a:lnTo>
                <a:lnTo>
                  <a:pt x="58" y="292"/>
                </a:lnTo>
                <a:lnTo>
                  <a:pt x="59" y="292"/>
                </a:lnTo>
                <a:lnTo>
                  <a:pt x="60" y="292"/>
                </a:lnTo>
                <a:lnTo>
                  <a:pt x="60" y="292"/>
                </a:lnTo>
                <a:lnTo>
                  <a:pt x="61" y="292"/>
                </a:lnTo>
                <a:lnTo>
                  <a:pt x="61" y="292"/>
                </a:lnTo>
                <a:lnTo>
                  <a:pt x="62" y="292"/>
                </a:lnTo>
                <a:lnTo>
                  <a:pt x="63" y="292"/>
                </a:lnTo>
                <a:lnTo>
                  <a:pt x="63" y="292"/>
                </a:lnTo>
                <a:lnTo>
                  <a:pt x="64" y="292"/>
                </a:lnTo>
                <a:lnTo>
                  <a:pt x="64" y="292"/>
                </a:lnTo>
                <a:lnTo>
                  <a:pt x="65" y="292"/>
                </a:lnTo>
                <a:lnTo>
                  <a:pt x="66" y="292"/>
                </a:lnTo>
                <a:lnTo>
                  <a:pt x="66" y="292"/>
                </a:lnTo>
                <a:lnTo>
                  <a:pt x="67" y="292"/>
                </a:lnTo>
                <a:lnTo>
                  <a:pt x="67" y="292"/>
                </a:lnTo>
                <a:lnTo>
                  <a:pt x="68" y="292"/>
                </a:lnTo>
                <a:lnTo>
                  <a:pt x="69" y="292"/>
                </a:lnTo>
                <a:lnTo>
                  <a:pt x="69" y="292"/>
                </a:lnTo>
                <a:lnTo>
                  <a:pt x="70" y="292"/>
                </a:lnTo>
                <a:lnTo>
                  <a:pt x="70" y="292"/>
                </a:lnTo>
                <a:lnTo>
                  <a:pt x="71" y="293"/>
                </a:lnTo>
                <a:lnTo>
                  <a:pt x="72" y="293"/>
                </a:lnTo>
                <a:lnTo>
                  <a:pt x="72" y="293"/>
                </a:lnTo>
                <a:lnTo>
                  <a:pt x="73" y="293"/>
                </a:lnTo>
                <a:lnTo>
                  <a:pt x="73" y="293"/>
                </a:lnTo>
                <a:lnTo>
                  <a:pt x="74" y="293"/>
                </a:lnTo>
                <a:lnTo>
                  <a:pt x="75" y="293"/>
                </a:lnTo>
                <a:lnTo>
                  <a:pt x="75" y="293"/>
                </a:lnTo>
                <a:lnTo>
                  <a:pt x="76" y="293"/>
                </a:lnTo>
                <a:lnTo>
                  <a:pt x="76" y="293"/>
                </a:lnTo>
                <a:lnTo>
                  <a:pt x="77" y="293"/>
                </a:lnTo>
                <a:lnTo>
                  <a:pt x="77" y="293"/>
                </a:lnTo>
                <a:lnTo>
                  <a:pt x="78" y="293"/>
                </a:lnTo>
                <a:lnTo>
                  <a:pt x="79" y="293"/>
                </a:lnTo>
                <a:lnTo>
                  <a:pt x="79" y="293"/>
                </a:lnTo>
                <a:lnTo>
                  <a:pt x="80" y="293"/>
                </a:lnTo>
                <a:lnTo>
                  <a:pt x="80" y="293"/>
                </a:lnTo>
                <a:lnTo>
                  <a:pt x="81" y="293"/>
                </a:lnTo>
                <a:lnTo>
                  <a:pt x="82" y="293"/>
                </a:lnTo>
                <a:lnTo>
                  <a:pt x="82" y="293"/>
                </a:lnTo>
                <a:lnTo>
                  <a:pt x="83" y="293"/>
                </a:lnTo>
                <a:lnTo>
                  <a:pt x="83" y="293"/>
                </a:lnTo>
                <a:lnTo>
                  <a:pt x="84" y="293"/>
                </a:lnTo>
                <a:lnTo>
                  <a:pt x="85" y="293"/>
                </a:lnTo>
                <a:lnTo>
                  <a:pt x="85" y="294"/>
                </a:lnTo>
                <a:lnTo>
                  <a:pt x="86" y="294"/>
                </a:lnTo>
                <a:lnTo>
                  <a:pt x="86" y="294"/>
                </a:lnTo>
                <a:lnTo>
                  <a:pt x="87" y="294"/>
                </a:lnTo>
                <a:lnTo>
                  <a:pt x="88" y="294"/>
                </a:lnTo>
                <a:lnTo>
                  <a:pt x="88" y="294"/>
                </a:lnTo>
                <a:lnTo>
                  <a:pt x="89" y="294"/>
                </a:lnTo>
                <a:lnTo>
                  <a:pt x="89" y="294"/>
                </a:lnTo>
                <a:lnTo>
                  <a:pt x="90" y="294"/>
                </a:lnTo>
                <a:lnTo>
                  <a:pt x="91" y="294"/>
                </a:lnTo>
                <a:lnTo>
                  <a:pt x="91" y="294"/>
                </a:lnTo>
                <a:lnTo>
                  <a:pt x="92" y="294"/>
                </a:lnTo>
                <a:lnTo>
                  <a:pt x="92" y="294"/>
                </a:lnTo>
                <a:lnTo>
                  <a:pt x="93" y="294"/>
                </a:lnTo>
                <a:lnTo>
                  <a:pt x="94" y="294"/>
                </a:lnTo>
                <a:lnTo>
                  <a:pt x="94" y="294"/>
                </a:lnTo>
                <a:lnTo>
                  <a:pt x="95" y="294"/>
                </a:lnTo>
                <a:lnTo>
                  <a:pt x="95" y="294"/>
                </a:lnTo>
                <a:lnTo>
                  <a:pt x="96" y="294"/>
                </a:lnTo>
                <a:lnTo>
                  <a:pt x="97" y="294"/>
                </a:lnTo>
                <a:lnTo>
                  <a:pt x="97" y="294"/>
                </a:lnTo>
                <a:lnTo>
                  <a:pt x="98" y="295"/>
                </a:lnTo>
                <a:lnTo>
                  <a:pt x="98" y="295"/>
                </a:lnTo>
                <a:lnTo>
                  <a:pt x="99" y="295"/>
                </a:lnTo>
                <a:lnTo>
                  <a:pt x="100" y="295"/>
                </a:lnTo>
                <a:lnTo>
                  <a:pt x="100" y="295"/>
                </a:lnTo>
                <a:lnTo>
                  <a:pt x="101" y="295"/>
                </a:lnTo>
                <a:lnTo>
                  <a:pt x="101" y="295"/>
                </a:lnTo>
                <a:lnTo>
                  <a:pt x="102" y="295"/>
                </a:lnTo>
                <a:lnTo>
                  <a:pt x="103" y="295"/>
                </a:lnTo>
                <a:lnTo>
                  <a:pt x="103" y="295"/>
                </a:lnTo>
                <a:lnTo>
                  <a:pt x="104" y="295"/>
                </a:lnTo>
                <a:lnTo>
                  <a:pt x="104" y="295"/>
                </a:lnTo>
                <a:lnTo>
                  <a:pt x="105" y="295"/>
                </a:lnTo>
                <a:lnTo>
                  <a:pt x="106" y="295"/>
                </a:lnTo>
                <a:lnTo>
                  <a:pt x="106" y="295"/>
                </a:lnTo>
                <a:lnTo>
                  <a:pt x="107" y="295"/>
                </a:lnTo>
                <a:lnTo>
                  <a:pt x="107" y="295"/>
                </a:lnTo>
                <a:lnTo>
                  <a:pt x="108" y="295"/>
                </a:lnTo>
                <a:lnTo>
                  <a:pt x="109" y="295"/>
                </a:lnTo>
                <a:lnTo>
                  <a:pt x="109" y="296"/>
                </a:lnTo>
                <a:lnTo>
                  <a:pt x="110" y="296"/>
                </a:lnTo>
                <a:lnTo>
                  <a:pt x="110" y="296"/>
                </a:lnTo>
                <a:lnTo>
                  <a:pt x="111" y="296"/>
                </a:lnTo>
                <a:lnTo>
                  <a:pt x="112" y="296"/>
                </a:lnTo>
                <a:lnTo>
                  <a:pt x="112" y="296"/>
                </a:lnTo>
                <a:lnTo>
                  <a:pt x="113" y="296"/>
                </a:lnTo>
                <a:lnTo>
                  <a:pt x="113" y="296"/>
                </a:lnTo>
                <a:lnTo>
                  <a:pt x="114" y="296"/>
                </a:lnTo>
                <a:lnTo>
                  <a:pt x="115" y="296"/>
                </a:lnTo>
                <a:lnTo>
                  <a:pt x="115" y="296"/>
                </a:lnTo>
                <a:lnTo>
                  <a:pt x="116" y="296"/>
                </a:lnTo>
                <a:lnTo>
                  <a:pt x="116" y="296"/>
                </a:lnTo>
                <a:lnTo>
                  <a:pt x="117" y="296"/>
                </a:lnTo>
                <a:lnTo>
                  <a:pt x="118" y="296"/>
                </a:lnTo>
                <a:lnTo>
                  <a:pt x="118" y="296"/>
                </a:lnTo>
                <a:lnTo>
                  <a:pt x="119" y="296"/>
                </a:lnTo>
                <a:lnTo>
                  <a:pt x="119" y="297"/>
                </a:lnTo>
                <a:lnTo>
                  <a:pt x="120" y="297"/>
                </a:lnTo>
                <a:lnTo>
                  <a:pt x="121" y="297"/>
                </a:lnTo>
                <a:lnTo>
                  <a:pt x="121" y="297"/>
                </a:lnTo>
                <a:lnTo>
                  <a:pt x="122" y="297"/>
                </a:lnTo>
                <a:lnTo>
                  <a:pt x="122" y="297"/>
                </a:lnTo>
                <a:lnTo>
                  <a:pt x="123" y="297"/>
                </a:lnTo>
                <a:lnTo>
                  <a:pt x="124" y="297"/>
                </a:lnTo>
                <a:lnTo>
                  <a:pt x="124" y="297"/>
                </a:lnTo>
                <a:lnTo>
                  <a:pt x="125" y="297"/>
                </a:lnTo>
                <a:lnTo>
                  <a:pt x="125" y="297"/>
                </a:lnTo>
                <a:lnTo>
                  <a:pt x="126" y="297"/>
                </a:lnTo>
                <a:lnTo>
                  <a:pt x="127" y="297"/>
                </a:lnTo>
                <a:lnTo>
                  <a:pt x="127" y="297"/>
                </a:lnTo>
                <a:lnTo>
                  <a:pt x="128" y="297"/>
                </a:lnTo>
                <a:lnTo>
                  <a:pt x="128" y="297"/>
                </a:lnTo>
                <a:lnTo>
                  <a:pt x="129" y="298"/>
                </a:lnTo>
                <a:lnTo>
                  <a:pt x="130" y="298"/>
                </a:lnTo>
                <a:lnTo>
                  <a:pt x="130" y="298"/>
                </a:lnTo>
                <a:lnTo>
                  <a:pt x="131" y="298"/>
                </a:lnTo>
                <a:lnTo>
                  <a:pt x="131" y="298"/>
                </a:lnTo>
                <a:lnTo>
                  <a:pt x="132" y="298"/>
                </a:lnTo>
                <a:lnTo>
                  <a:pt x="133" y="298"/>
                </a:lnTo>
                <a:lnTo>
                  <a:pt x="133" y="298"/>
                </a:lnTo>
                <a:lnTo>
                  <a:pt x="134" y="298"/>
                </a:lnTo>
                <a:lnTo>
                  <a:pt x="134" y="298"/>
                </a:lnTo>
                <a:lnTo>
                  <a:pt x="135" y="298"/>
                </a:lnTo>
                <a:lnTo>
                  <a:pt x="136" y="298"/>
                </a:lnTo>
                <a:lnTo>
                  <a:pt x="136" y="298"/>
                </a:lnTo>
                <a:lnTo>
                  <a:pt x="137" y="298"/>
                </a:lnTo>
                <a:lnTo>
                  <a:pt x="137" y="298"/>
                </a:lnTo>
                <a:lnTo>
                  <a:pt x="138" y="298"/>
                </a:lnTo>
                <a:lnTo>
                  <a:pt x="139" y="299"/>
                </a:lnTo>
                <a:lnTo>
                  <a:pt x="139" y="299"/>
                </a:lnTo>
                <a:lnTo>
                  <a:pt x="140" y="299"/>
                </a:lnTo>
                <a:lnTo>
                  <a:pt x="140" y="299"/>
                </a:lnTo>
                <a:lnTo>
                  <a:pt x="141" y="299"/>
                </a:lnTo>
                <a:lnTo>
                  <a:pt x="142" y="299"/>
                </a:lnTo>
                <a:lnTo>
                  <a:pt x="142" y="299"/>
                </a:lnTo>
                <a:lnTo>
                  <a:pt x="143" y="299"/>
                </a:lnTo>
                <a:lnTo>
                  <a:pt x="143" y="299"/>
                </a:lnTo>
                <a:lnTo>
                  <a:pt x="144" y="299"/>
                </a:lnTo>
                <a:lnTo>
                  <a:pt x="145" y="299"/>
                </a:lnTo>
                <a:lnTo>
                  <a:pt x="145" y="299"/>
                </a:lnTo>
                <a:lnTo>
                  <a:pt x="146" y="299"/>
                </a:lnTo>
                <a:lnTo>
                  <a:pt x="146" y="299"/>
                </a:lnTo>
                <a:lnTo>
                  <a:pt x="147" y="299"/>
                </a:lnTo>
                <a:lnTo>
                  <a:pt x="148" y="299"/>
                </a:lnTo>
                <a:lnTo>
                  <a:pt x="148" y="300"/>
                </a:lnTo>
                <a:lnTo>
                  <a:pt x="149" y="300"/>
                </a:lnTo>
                <a:lnTo>
                  <a:pt x="149" y="300"/>
                </a:lnTo>
                <a:lnTo>
                  <a:pt x="150" y="300"/>
                </a:lnTo>
                <a:lnTo>
                  <a:pt x="151" y="300"/>
                </a:lnTo>
                <a:lnTo>
                  <a:pt x="151" y="300"/>
                </a:lnTo>
                <a:lnTo>
                  <a:pt x="152" y="300"/>
                </a:lnTo>
                <a:lnTo>
                  <a:pt x="152" y="300"/>
                </a:lnTo>
                <a:lnTo>
                  <a:pt x="153" y="300"/>
                </a:lnTo>
                <a:lnTo>
                  <a:pt x="154" y="300"/>
                </a:lnTo>
                <a:lnTo>
                  <a:pt x="154" y="300"/>
                </a:lnTo>
                <a:lnTo>
                  <a:pt x="155" y="300"/>
                </a:lnTo>
                <a:lnTo>
                  <a:pt x="155" y="300"/>
                </a:lnTo>
                <a:lnTo>
                  <a:pt x="156" y="300"/>
                </a:lnTo>
                <a:lnTo>
                  <a:pt x="157" y="300"/>
                </a:lnTo>
                <a:lnTo>
                  <a:pt x="157" y="300"/>
                </a:lnTo>
                <a:lnTo>
                  <a:pt x="158" y="301"/>
                </a:lnTo>
                <a:lnTo>
                  <a:pt x="158" y="301"/>
                </a:lnTo>
                <a:lnTo>
                  <a:pt x="159" y="301"/>
                </a:lnTo>
                <a:lnTo>
                  <a:pt x="160" y="301"/>
                </a:lnTo>
                <a:lnTo>
                  <a:pt x="160" y="301"/>
                </a:lnTo>
                <a:lnTo>
                  <a:pt x="161" y="301"/>
                </a:lnTo>
                <a:lnTo>
                  <a:pt x="161" y="301"/>
                </a:lnTo>
                <a:lnTo>
                  <a:pt x="162" y="301"/>
                </a:lnTo>
                <a:lnTo>
                  <a:pt x="163" y="301"/>
                </a:lnTo>
                <a:lnTo>
                  <a:pt x="163" y="301"/>
                </a:lnTo>
                <a:lnTo>
                  <a:pt x="164" y="301"/>
                </a:lnTo>
                <a:lnTo>
                  <a:pt x="164" y="301"/>
                </a:lnTo>
                <a:lnTo>
                  <a:pt x="165" y="301"/>
                </a:lnTo>
                <a:lnTo>
                  <a:pt x="166" y="301"/>
                </a:lnTo>
                <a:lnTo>
                  <a:pt x="166" y="301"/>
                </a:lnTo>
                <a:lnTo>
                  <a:pt x="167" y="301"/>
                </a:lnTo>
                <a:lnTo>
                  <a:pt x="167" y="301"/>
                </a:lnTo>
                <a:lnTo>
                  <a:pt x="168" y="301"/>
                </a:lnTo>
                <a:lnTo>
                  <a:pt x="169" y="301"/>
                </a:lnTo>
                <a:lnTo>
                  <a:pt x="169" y="302"/>
                </a:lnTo>
                <a:lnTo>
                  <a:pt x="170" y="302"/>
                </a:lnTo>
                <a:lnTo>
                  <a:pt x="170" y="302"/>
                </a:lnTo>
                <a:lnTo>
                  <a:pt x="171" y="302"/>
                </a:lnTo>
                <a:lnTo>
                  <a:pt x="172" y="302"/>
                </a:lnTo>
                <a:lnTo>
                  <a:pt x="172" y="302"/>
                </a:lnTo>
                <a:lnTo>
                  <a:pt x="173" y="302"/>
                </a:lnTo>
                <a:lnTo>
                  <a:pt x="173" y="302"/>
                </a:lnTo>
                <a:lnTo>
                  <a:pt x="174" y="302"/>
                </a:lnTo>
                <a:lnTo>
                  <a:pt x="175" y="302"/>
                </a:lnTo>
                <a:lnTo>
                  <a:pt x="175" y="302"/>
                </a:lnTo>
                <a:lnTo>
                  <a:pt x="176" y="302"/>
                </a:lnTo>
                <a:lnTo>
                  <a:pt x="176" y="302"/>
                </a:lnTo>
                <a:lnTo>
                  <a:pt x="177" y="302"/>
                </a:lnTo>
                <a:lnTo>
                  <a:pt x="178" y="302"/>
                </a:lnTo>
                <a:lnTo>
                  <a:pt x="178" y="302"/>
                </a:lnTo>
                <a:lnTo>
                  <a:pt x="179" y="302"/>
                </a:lnTo>
                <a:lnTo>
                  <a:pt x="179" y="302"/>
                </a:lnTo>
                <a:lnTo>
                  <a:pt x="180" y="302"/>
                </a:lnTo>
                <a:lnTo>
                  <a:pt x="181" y="302"/>
                </a:lnTo>
                <a:lnTo>
                  <a:pt x="181" y="302"/>
                </a:lnTo>
                <a:lnTo>
                  <a:pt x="182" y="302"/>
                </a:lnTo>
                <a:lnTo>
                  <a:pt x="182" y="302"/>
                </a:lnTo>
                <a:lnTo>
                  <a:pt x="183" y="302"/>
                </a:lnTo>
                <a:lnTo>
                  <a:pt x="184" y="302"/>
                </a:lnTo>
                <a:lnTo>
                  <a:pt x="184" y="302"/>
                </a:lnTo>
                <a:lnTo>
                  <a:pt x="185" y="302"/>
                </a:lnTo>
                <a:lnTo>
                  <a:pt x="185" y="302"/>
                </a:lnTo>
                <a:lnTo>
                  <a:pt x="186" y="302"/>
                </a:lnTo>
                <a:lnTo>
                  <a:pt x="187" y="302"/>
                </a:lnTo>
                <a:lnTo>
                  <a:pt x="187" y="302"/>
                </a:lnTo>
                <a:lnTo>
                  <a:pt x="188" y="302"/>
                </a:lnTo>
                <a:lnTo>
                  <a:pt x="188" y="302"/>
                </a:lnTo>
                <a:lnTo>
                  <a:pt x="189" y="302"/>
                </a:lnTo>
                <a:lnTo>
                  <a:pt x="190" y="302"/>
                </a:lnTo>
                <a:lnTo>
                  <a:pt x="190" y="302"/>
                </a:lnTo>
                <a:lnTo>
                  <a:pt x="191" y="302"/>
                </a:lnTo>
                <a:lnTo>
                  <a:pt x="191" y="302"/>
                </a:lnTo>
                <a:lnTo>
                  <a:pt x="192" y="302"/>
                </a:lnTo>
                <a:lnTo>
                  <a:pt x="193" y="302"/>
                </a:lnTo>
                <a:lnTo>
                  <a:pt x="193" y="302"/>
                </a:lnTo>
                <a:lnTo>
                  <a:pt x="194" y="302"/>
                </a:lnTo>
                <a:lnTo>
                  <a:pt x="194" y="302"/>
                </a:lnTo>
                <a:lnTo>
                  <a:pt x="195" y="302"/>
                </a:lnTo>
                <a:lnTo>
                  <a:pt x="196" y="302"/>
                </a:lnTo>
                <a:lnTo>
                  <a:pt x="196" y="302"/>
                </a:lnTo>
                <a:lnTo>
                  <a:pt x="197" y="302"/>
                </a:lnTo>
                <a:lnTo>
                  <a:pt x="197" y="302"/>
                </a:lnTo>
                <a:lnTo>
                  <a:pt x="198" y="302"/>
                </a:lnTo>
                <a:lnTo>
                  <a:pt x="199" y="302"/>
                </a:lnTo>
                <a:lnTo>
                  <a:pt x="199" y="302"/>
                </a:lnTo>
                <a:lnTo>
                  <a:pt x="200" y="302"/>
                </a:lnTo>
                <a:lnTo>
                  <a:pt x="200" y="302"/>
                </a:lnTo>
                <a:lnTo>
                  <a:pt x="201" y="302"/>
                </a:lnTo>
                <a:lnTo>
                  <a:pt x="202" y="302"/>
                </a:lnTo>
                <a:lnTo>
                  <a:pt x="202" y="302"/>
                </a:lnTo>
                <a:lnTo>
                  <a:pt x="203" y="302"/>
                </a:lnTo>
                <a:lnTo>
                  <a:pt x="203" y="302"/>
                </a:lnTo>
                <a:lnTo>
                  <a:pt x="204" y="302"/>
                </a:lnTo>
                <a:lnTo>
                  <a:pt x="205" y="302"/>
                </a:lnTo>
                <a:lnTo>
                  <a:pt x="205" y="302"/>
                </a:lnTo>
                <a:lnTo>
                  <a:pt x="206" y="302"/>
                </a:lnTo>
                <a:lnTo>
                  <a:pt x="206" y="302"/>
                </a:lnTo>
                <a:lnTo>
                  <a:pt x="207" y="301"/>
                </a:lnTo>
                <a:lnTo>
                  <a:pt x="208" y="301"/>
                </a:lnTo>
                <a:lnTo>
                  <a:pt x="208" y="301"/>
                </a:lnTo>
                <a:lnTo>
                  <a:pt x="209" y="301"/>
                </a:lnTo>
                <a:lnTo>
                  <a:pt x="209" y="301"/>
                </a:lnTo>
                <a:lnTo>
                  <a:pt x="210" y="301"/>
                </a:lnTo>
                <a:lnTo>
                  <a:pt x="211" y="301"/>
                </a:lnTo>
                <a:lnTo>
                  <a:pt x="211" y="301"/>
                </a:lnTo>
                <a:lnTo>
                  <a:pt x="212" y="301"/>
                </a:lnTo>
                <a:lnTo>
                  <a:pt x="212" y="300"/>
                </a:lnTo>
                <a:lnTo>
                  <a:pt x="213" y="300"/>
                </a:lnTo>
                <a:lnTo>
                  <a:pt x="214" y="300"/>
                </a:lnTo>
                <a:lnTo>
                  <a:pt x="214" y="300"/>
                </a:lnTo>
                <a:lnTo>
                  <a:pt x="215" y="300"/>
                </a:lnTo>
                <a:lnTo>
                  <a:pt x="215" y="300"/>
                </a:lnTo>
                <a:lnTo>
                  <a:pt x="216" y="300"/>
                </a:lnTo>
                <a:lnTo>
                  <a:pt x="217" y="299"/>
                </a:lnTo>
                <a:lnTo>
                  <a:pt x="217" y="299"/>
                </a:lnTo>
                <a:lnTo>
                  <a:pt x="218" y="299"/>
                </a:lnTo>
                <a:lnTo>
                  <a:pt x="218" y="299"/>
                </a:lnTo>
                <a:lnTo>
                  <a:pt x="219" y="299"/>
                </a:lnTo>
                <a:lnTo>
                  <a:pt x="220" y="299"/>
                </a:lnTo>
                <a:lnTo>
                  <a:pt x="220" y="298"/>
                </a:lnTo>
                <a:lnTo>
                  <a:pt x="221" y="298"/>
                </a:lnTo>
                <a:lnTo>
                  <a:pt x="221" y="298"/>
                </a:lnTo>
                <a:lnTo>
                  <a:pt x="222" y="298"/>
                </a:lnTo>
                <a:lnTo>
                  <a:pt x="223" y="297"/>
                </a:lnTo>
                <a:lnTo>
                  <a:pt x="223" y="297"/>
                </a:lnTo>
                <a:lnTo>
                  <a:pt x="224" y="297"/>
                </a:lnTo>
                <a:lnTo>
                  <a:pt x="224" y="297"/>
                </a:lnTo>
                <a:lnTo>
                  <a:pt x="225" y="296"/>
                </a:lnTo>
                <a:lnTo>
                  <a:pt x="226" y="296"/>
                </a:lnTo>
                <a:lnTo>
                  <a:pt x="226" y="296"/>
                </a:lnTo>
                <a:lnTo>
                  <a:pt x="227" y="296"/>
                </a:lnTo>
                <a:lnTo>
                  <a:pt x="227" y="295"/>
                </a:lnTo>
                <a:lnTo>
                  <a:pt x="228" y="295"/>
                </a:lnTo>
                <a:lnTo>
                  <a:pt x="229" y="295"/>
                </a:lnTo>
                <a:lnTo>
                  <a:pt x="229" y="294"/>
                </a:lnTo>
                <a:lnTo>
                  <a:pt x="230" y="294"/>
                </a:lnTo>
                <a:lnTo>
                  <a:pt x="230" y="294"/>
                </a:lnTo>
                <a:lnTo>
                  <a:pt x="231" y="293"/>
                </a:lnTo>
                <a:lnTo>
                  <a:pt x="232" y="293"/>
                </a:lnTo>
                <a:lnTo>
                  <a:pt x="232" y="293"/>
                </a:lnTo>
                <a:lnTo>
                  <a:pt x="233" y="292"/>
                </a:lnTo>
                <a:lnTo>
                  <a:pt x="233" y="292"/>
                </a:lnTo>
                <a:lnTo>
                  <a:pt x="234" y="291"/>
                </a:lnTo>
                <a:lnTo>
                  <a:pt x="235" y="291"/>
                </a:lnTo>
                <a:lnTo>
                  <a:pt x="235" y="291"/>
                </a:lnTo>
                <a:lnTo>
                  <a:pt x="236" y="290"/>
                </a:lnTo>
                <a:lnTo>
                  <a:pt x="236" y="290"/>
                </a:lnTo>
                <a:lnTo>
                  <a:pt x="237" y="289"/>
                </a:lnTo>
                <a:lnTo>
                  <a:pt x="238" y="289"/>
                </a:lnTo>
                <a:lnTo>
                  <a:pt x="238" y="288"/>
                </a:lnTo>
                <a:lnTo>
                  <a:pt x="239" y="288"/>
                </a:lnTo>
                <a:lnTo>
                  <a:pt x="239" y="287"/>
                </a:lnTo>
                <a:lnTo>
                  <a:pt x="240" y="287"/>
                </a:lnTo>
                <a:lnTo>
                  <a:pt x="241" y="286"/>
                </a:lnTo>
                <a:lnTo>
                  <a:pt x="241" y="286"/>
                </a:lnTo>
                <a:lnTo>
                  <a:pt x="242" y="285"/>
                </a:lnTo>
                <a:lnTo>
                  <a:pt x="242" y="284"/>
                </a:lnTo>
                <a:lnTo>
                  <a:pt x="243" y="284"/>
                </a:lnTo>
                <a:lnTo>
                  <a:pt x="244" y="283"/>
                </a:lnTo>
                <a:lnTo>
                  <a:pt x="244" y="283"/>
                </a:lnTo>
                <a:lnTo>
                  <a:pt x="245" y="282"/>
                </a:lnTo>
                <a:lnTo>
                  <a:pt x="245" y="281"/>
                </a:lnTo>
                <a:lnTo>
                  <a:pt x="246" y="280"/>
                </a:lnTo>
                <a:lnTo>
                  <a:pt x="247" y="280"/>
                </a:lnTo>
                <a:lnTo>
                  <a:pt x="247" y="279"/>
                </a:lnTo>
                <a:lnTo>
                  <a:pt x="248" y="278"/>
                </a:lnTo>
                <a:lnTo>
                  <a:pt x="248" y="277"/>
                </a:lnTo>
                <a:lnTo>
                  <a:pt x="249" y="277"/>
                </a:lnTo>
                <a:lnTo>
                  <a:pt x="250" y="276"/>
                </a:lnTo>
                <a:lnTo>
                  <a:pt x="250" y="275"/>
                </a:lnTo>
                <a:lnTo>
                  <a:pt x="251" y="274"/>
                </a:lnTo>
                <a:lnTo>
                  <a:pt x="251" y="273"/>
                </a:lnTo>
                <a:lnTo>
                  <a:pt x="252" y="272"/>
                </a:lnTo>
                <a:lnTo>
                  <a:pt x="253" y="271"/>
                </a:lnTo>
                <a:lnTo>
                  <a:pt x="253" y="271"/>
                </a:lnTo>
                <a:lnTo>
                  <a:pt x="254" y="270"/>
                </a:lnTo>
                <a:lnTo>
                  <a:pt x="254" y="269"/>
                </a:lnTo>
                <a:lnTo>
                  <a:pt x="255" y="268"/>
                </a:lnTo>
                <a:lnTo>
                  <a:pt x="256" y="266"/>
                </a:lnTo>
                <a:lnTo>
                  <a:pt x="256" y="265"/>
                </a:lnTo>
                <a:lnTo>
                  <a:pt x="257" y="264"/>
                </a:lnTo>
                <a:lnTo>
                  <a:pt x="257" y="263"/>
                </a:lnTo>
                <a:lnTo>
                  <a:pt x="258" y="262"/>
                </a:lnTo>
                <a:lnTo>
                  <a:pt x="259" y="261"/>
                </a:lnTo>
                <a:lnTo>
                  <a:pt x="259" y="260"/>
                </a:lnTo>
                <a:lnTo>
                  <a:pt x="260" y="258"/>
                </a:lnTo>
                <a:lnTo>
                  <a:pt x="260" y="257"/>
                </a:lnTo>
                <a:lnTo>
                  <a:pt x="261" y="256"/>
                </a:lnTo>
                <a:lnTo>
                  <a:pt x="262" y="254"/>
                </a:lnTo>
                <a:lnTo>
                  <a:pt x="262" y="253"/>
                </a:lnTo>
                <a:lnTo>
                  <a:pt x="263" y="252"/>
                </a:lnTo>
                <a:lnTo>
                  <a:pt x="263" y="250"/>
                </a:lnTo>
                <a:lnTo>
                  <a:pt x="264" y="249"/>
                </a:lnTo>
                <a:lnTo>
                  <a:pt x="265" y="247"/>
                </a:lnTo>
                <a:lnTo>
                  <a:pt x="265" y="246"/>
                </a:lnTo>
                <a:lnTo>
                  <a:pt x="266" y="244"/>
                </a:lnTo>
                <a:lnTo>
                  <a:pt x="266" y="243"/>
                </a:lnTo>
                <a:lnTo>
                  <a:pt x="267" y="241"/>
                </a:lnTo>
                <a:lnTo>
                  <a:pt x="268" y="239"/>
                </a:lnTo>
                <a:lnTo>
                  <a:pt x="268" y="237"/>
                </a:lnTo>
                <a:lnTo>
                  <a:pt x="269" y="236"/>
                </a:lnTo>
                <a:lnTo>
                  <a:pt x="269" y="234"/>
                </a:lnTo>
                <a:lnTo>
                  <a:pt x="270" y="232"/>
                </a:lnTo>
                <a:lnTo>
                  <a:pt x="271" y="230"/>
                </a:lnTo>
                <a:lnTo>
                  <a:pt x="271" y="228"/>
                </a:lnTo>
                <a:lnTo>
                  <a:pt x="272" y="226"/>
                </a:lnTo>
                <a:lnTo>
                  <a:pt x="272" y="224"/>
                </a:lnTo>
                <a:lnTo>
                  <a:pt x="273" y="222"/>
                </a:lnTo>
                <a:lnTo>
                  <a:pt x="274" y="220"/>
                </a:lnTo>
                <a:lnTo>
                  <a:pt x="274" y="217"/>
                </a:lnTo>
                <a:lnTo>
                  <a:pt x="275" y="215"/>
                </a:lnTo>
                <a:lnTo>
                  <a:pt x="275" y="213"/>
                </a:lnTo>
                <a:lnTo>
                  <a:pt x="276" y="210"/>
                </a:lnTo>
                <a:lnTo>
                  <a:pt x="277" y="208"/>
                </a:lnTo>
                <a:lnTo>
                  <a:pt x="277" y="206"/>
                </a:lnTo>
                <a:lnTo>
                  <a:pt x="278" y="203"/>
                </a:lnTo>
                <a:lnTo>
                  <a:pt x="278" y="200"/>
                </a:lnTo>
                <a:lnTo>
                  <a:pt x="279" y="198"/>
                </a:lnTo>
                <a:lnTo>
                  <a:pt x="280" y="195"/>
                </a:lnTo>
                <a:lnTo>
                  <a:pt x="280" y="192"/>
                </a:lnTo>
                <a:lnTo>
                  <a:pt x="281" y="189"/>
                </a:lnTo>
                <a:lnTo>
                  <a:pt x="281" y="186"/>
                </a:lnTo>
                <a:lnTo>
                  <a:pt x="282" y="183"/>
                </a:lnTo>
                <a:lnTo>
                  <a:pt x="283" y="180"/>
                </a:lnTo>
                <a:lnTo>
                  <a:pt x="283" y="177"/>
                </a:lnTo>
                <a:lnTo>
                  <a:pt x="284" y="174"/>
                </a:lnTo>
                <a:lnTo>
                  <a:pt x="284" y="170"/>
                </a:lnTo>
                <a:lnTo>
                  <a:pt x="285" y="167"/>
                </a:lnTo>
                <a:lnTo>
                  <a:pt x="286" y="163"/>
                </a:lnTo>
                <a:lnTo>
                  <a:pt x="286" y="160"/>
                </a:lnTo>
                <a:lnTo>
                  <a:pt x="287" y="156"/>
                </a:lnTo>
                <a:lnTo>
                  <a:pt x="287" y="152"/>
                </a:lnTo>
                <a:lnTo>
                  <a:pt x="288" y="149"/>
                </a:lnTo>
                <a:lnTo>
                  <a:pt x="289" y="145"/>
                </a:lnTo>
                <a:lnTo>
                  <a:pt x="289" y="141"/>
                </a:lnTo>
                <a:lnTo>
                  <a:pt x="290" y="136"/>
                </a:lnTo>
                <a:lnTo>
                  <a:pt x="290" y="132"/>
                </a:lnTo>
                <a:lnTo>
                  <a:pt x="291" y="128"/>
                </a:lnTo>
                <a:lnTo>
                  <a:pt x="292" y="123"/>
                </a:lnTo>
                <a:lnTo>
                  <a:pt x="292" y="119"/>
                </a:lnTo>
                <a:lnTo>
                  <a:pt x="293" y="114"/>
                </a:lnTo>
                <a:lnTo>
                  <a:pt x="293" y="109"/>
                </a:lnTo>
                <a:lnTo>
                  <a:pt x="294" y="105"/>
                </a:lnTo>
                <a:lnTo>
                  <a:pt x="295" y="99"/>
                </a:lnTo>
                <a:lnTo>
                  <a:pt x="295" y="94"/>
                </a:lnTo>
                <a:lnTo>
                  <a:pt x="296" y="89"/>
                </a:lnTo>
                <a:lnTo>
                  <a:pt x="296" y="84"/>
                </a:lnTo>
                <a:lnTo>
                  <a:pt x="297" y="78"/>
                </a:lnTo>
                <a:lnTo>
                  <a:pt x="298" y="72"/>
                </a:lnTo>
                <a:lnTo>
                  <a:pt x="298" y="67"/>
                </a:lnTo>
                <a:lnTo>
                  <a:pt x="299" y="61"/>
                </a:lnTo>
                <a:lnTo>
                  <a:pt x="299" y="55"/>
                </a:lnTo>
                <a:lnTo>
                  <a:pt x="300" y="48"/>
                </a:lnTo>
                <a:lnTo>
                  <a:pt x="301" y="42"/>
                </a:lnTo>
                <a:lnTo>
                  <a:pt x="301" y="35"/>
                </a:lnTo>
                <a:lnTo>
                  <a:pt x="302" y="29"/>
                </a:lnTo>
                <a:lnTo>
                  <a:pt x="303" y="22"/>
                </a:lnTo>
                <a:lnTo>
                  <a:pt x="303" y="15"/>
                </a:lnTo>
                <a:lnTo>
                  <a:pt x="304" y="7"/>
                </a:lnTo>
                <a:lnTo>
                  <a:pt x="304" y="0"/>
                </a:lnTo>
              </a:path>
            </a:pathLst>
          </a:custGeom>
          <a:noFill/>
          <a:ln w="38100" cmpd="sng">
            <a:solidFill>
              <a:srgbClr val="FF0000"/>
            </a:solidFill>
            <a:prstDash val="solid"/>
            <a:round/>
            <a:headEnd/>
            <a:tailEnd/>
          </a:ln>
        </p:spPr>
        <p:txBody>
          <a:bodyPr/>
          <a:lstStyle/>
          <a:p>
            <a:endParaRPr lang="ja-JP" altLang="en-US"/>
          </a:p>
        </p:txBody>
      </p:sp>
      <p:sp>
        <p:nvSpPr>
          <p:cNvPr id="649224" name="Rectangle 8"/>
          <p:cNvSpPr>
            <a:spLocks noChangeArrowheads="1"/>
          </p:cNvSpPr>
          <p:nvPr/>
        </p:nvSpPr>
        <p:spPr bwMode="auto">
          <a:xfrm>
            <a:off x="251520" y="1605782"/>
            <a:ext cx="381000" cy="381000"/>
          </a:xfrm>
          <a:prstGeom prst="rect">
            <a:avLst/>
          </a:prstGeom>
          <a:solidFill>
            <a:srgbClr val="FFFF00"/>
          </a:solidFill>
          <a:ln w="38100">
            <a:solidFill>
              <a:schemeClr val="tx1"/>
            </a:solidFill>
            <a:miter lim="800000"/>
            <a:headEnd/>
            <a:tailEnd/>
          </a:ln>
          <a:effectLst/>
        </p:spPr>
        <p:txBody>
          <a:bodyPr wrap="none" anchor="ctr"/>
          <a:lstStyle/>
          <a:p>
            <a:endParaRPr lang="ja-JP" altLang="en-US"/>
          </a:p>
        </p:txBody>
      </p:sp>
      <p:sp>
        <p:nvSpPr>
          <p:cNvPr id="649225" name="Rectangle 9"/>
          <p:cNvSpPr>
            <a:spLocks noChangeArrowheads="1"/>
          </p:cNvSpPr>
          <p:nvPr/>
        </p:nvSpPr>
        <p:spPr bwMode="auto">
          <a:xfrm>
            <a:off x="251520" y="834257"/>
            <a:ext cx="381000" cy="381000"/>
          </a:xfrm>
          <a:prstGeom prst="rect">
            <a:avLst/>
          </a:prstGeom>
          <a:solidFill>
            <a:srgbClr val="FF0000"/>
          </a:solidFill>
          <a:ln w="38100">
            <a:solidFill>
              <a:schemeClr val="tx1"/>
            </a:solidFill>
            <a:miter lim="800000"/>
            <a:headEnd/>
            <a:tailEnd/>
          </a:ln>
          <a:effectLst/>
        </p:spPr>
        <p:txBody>
          <a:bodyPr wrap="none" anchor="ctr"/>
          <a:lstStyle/>
          <a:p>
            <a:endParaRPr lang="ja-JP" altLang="en-US"/>
          </a:p>
        </p:txBody>
      </p:sp>
      <p:sp>
        <p:nvSpPr>
          <p:cNvPr id="649228" name="Rectangle 12"/>
          <p:cNvSpPr>
            <a:spLocks noGrp="1" noChangeArrowheads="1"/>
          </p:cNvSpPr>
          <p:nvPr>
            <p:ph type="title"/>
          </p:nvPr>
        </p:nvSpPr>
        <p:spPr/>
        <p:txBody>
          <a:bodyPr/>
          <a:lstStyle/>
          <a:p>
            <a:r>
              <a:rPr lang="ja-JP" altLang="en-US" dirty="0"/>
              <a:t>フレネルの式</a:t>
            </a:r>
            <a:endParaRPr lang="en-US" altLang="ja-JP" dirty="0"/>
          </a:p>
        </p:txBody>
      </p:sp>
      <p:sp>
        <p:nvSpPr>
          <p:cNvPr id="649230" name="Text Box 14"/>
          <p:cNvSpPr txBox="1">
            <a:spLocks noChangeArrowheads="1"/>
          </p:cNvSpPr>
          <p:nvPr/>
        </p:nvSpPr>
        <p:spPr bwMode="auto">
          <a:xfrm>
            <a:off x="3124200" y="548680"/>
            <a:ext cx="382588" cy="519113"/>
          </a:xfrm>
          <a:prstGeom prst="rect">
            <a:avLst/>
          </a:prstGeom>
          <a:noFill/>
          <a:ln w="38100" algn="ctr">
            <a:noFill/>
            <a:miter lim="800000"/>
            <a:headEnd/>
            <a:tailEnd/>
          </a:ln>
          <a:effectLst/>
        </p:spPr>
        <p:txBody>
          <a:bodyPr wrap="none">
            <a:spAutoFit/>
          </a:bodyPr>
          <a:lstStyle/>
          <a:p>
            <a:r>
              <a:rPr lang="en-US" altLang="ja-JP" sz="2800"/>
              <a:t>1</a:t>
            </a:r>
          </a:p>
        </p:txBody>
      </p:sp>
      <p:sp>
        <p:nvSpPr>
          <p:cNvPr id="649231" name="Text Box 15"/>
          <p:cNvSpPr txBox="1">
            <a:spLocks noChangeArrowheads="1"/>
          </p:cNvSpPr>
          <p:nvPr/>
        </p:nvSpPr>
        <p:spPr bwMode="auto">
          <a:xfrm>
            <a:off x="3146425" y="3918943"/>
            <a:ext cx="382588" cy="519112"/>
          </a:xfrm>
          <a:prstGeom prst="rect">
            <a:avLst/>
          </a:prstGeom>
          <a:noFill/>
          <a:ln w="38100" algn="ctr">
            <a:noFill/>
            <a:miter lim="800000"/>
            <a:headEnd/>
            <a:tailEnd/>
          </a:ln>
          <a:effectLst/>
        </p:spPr>
        <p:txBody>
          <a:bodyPr wrap="none">
            <a:spAutoFit/>
          </a:bodyPr>
          <a:lstStyle/>
          <a:p>
            <a:r>
              <a:rPr lang="en-US" altLang="ja-JP" sz="2800"/>
              <a:t>0</a:t>
            </a:r>
          </a:p>
        </p:txBody>
      </p:sp>
      <p:sp>
        <p:nvSpPr>
          <p:cNvPr id="649233" name="Text Box 17"/>
          <p:cNvSpPr txBox="1">
            <a:spLocks noChangeArrowheads="1"/>
          </p:cNvSpPr>
          <p:nvPr/>
        </p:nvSpPr>
        <p:spPr bwMode="auto">
          <a:xfrm>
            <a:off x="7524328" y="4293096"/>
            <a:ext cx="505267" cy="523220"/>
          </a:xfrm>
          <a:prstGeom prst="rect">
            <a:avLst/>
          </a:prstGeom>
          <a:noFill/>
          <a:ln w="38100" algn="ctr">
            <a:noFill/>
            <a:miter lim="800000"/>
            <a:headEnd/>
            <a:tailEnd/>
          </a:ln>
          <a:effectLst/>
        </p:spPr>
        <p:txBody>
          <a:bodyPr wrap="none">
            <a:spAutoFit/>
          </a:bodyPr>
          <a:lstStyle/>
          <a:p>
            <a:r>
              <a:rPr lang="en-US" altLang="ja-JP" sz="2800" dirty="0">
                <a:latin typeface="Symbol" pitchFamily="18" charset="2"/>
              </a:rPr>
              <a:t>q</a:t>
            </a:r>
            <a:r>
              <a:rPr lang="en-US" altLang="ja-JP" sz="2800" baseline="-25000" dirty="0"/>
              <a:t>1</a:t>
            </a:r>
          </a:p>
        </p:txBody>
      </p:sp>
      <p:sp>
        <p:nvSpPr>
          <p:cNvPr id="649234" name="Text Box 18"/>
          <p:cNvSpPr txBox="1">
            <a:spLocks noChangeArrowheads="1"/>
          </p:cNvSpPr>
          <p:nvPr/>
        </p:nvSpPr>
        <p:spPr bwMode="auto">
          <a:xfrm>
            <a:off x="8039100" y="4288830"/>
            <a:ext cx="723900" cy="519113"/>
          </a:xfrm>
          <a:prstGeom prst="rect">
            <a:avLst/>
          </a:prstGeom>
          <a:noFill/>
          <a:ln w="38100" algn="ctr">
            <a:noFill/>
            <a:miter lim="800000"/>
            <a:headEnd/>
            <a:tailEnd/>
          </a:ln>
          <a:effectLst/>
        </p:spPr>
        <p:txBody>
          <a:bodyPr wrap="none">
            <a:spAutoFit/>
          </a:bodyPr>
          <a:lstStyle/>
          <a:p>
            <a:r>
              <a:rPr lang="en-US" altLang="ja-JP" sz="2800"/>
              <a:t>90</a:t>
            </a:r>
            <a:r>
              <a:rPr lang="en-US" altLang="ja-JP" sz="2800">
                <a:latin typeface="Symbol" pitchFamily="18" charset="2"/>
              </a:rPr>
              <a:t></a:t>
            </a:r>
            <a:endParaRPr lang="en-US" altLang="ja-JP" sz="2800"/>
          </a:p>
        </p:txBody>
      </p:sp>
      <p:sp>
        <p:nvSpPr>
          <p:cNvPr id="649235" name="Line 19"/>
          <p:cNvSpPr>
            <a:spLocks noChangeShapeType="1"/>
          </p:cNvSpPr>
          <p:nvPr/>
        </p:nvSpPr>
        <p:spPr bwMode="auto">
          <a:xfrm flipV="1">
            <a:off x="6746875" y="693143"/>
            <a:ext cx="0" cy="3600450"/>
          </a:xfrm>
          <a:prstGeom prst="line">
            <a:avLst/>
          </a:prstGeom>
          <a:noFill/>
          <a:ln w="38100">
            <a:solidFill>
              <a:schemeClr val="tx1"/>
            </a:solidFill>
            <a:prstDash val="dash"/>
            <a:round/>
            <a:headEnd/>
            <a:tailEnd/>
          </a:ln>
          <a:effectLst/>
        </p:spPr>
        <p:txBody>
          <a:bodyPr wrap="none" anchor="ctr"/>
          <a:lstStyle/>
          <a:p>
            <a:endParaRPr lang="ja-JP" altLang="en-US"/>
          </a:p>
        </p:txBody>
      </p:sp>
      <p:grpSp>
        <p:nvGrpSpPr>
          <p:cNvPr id="2" name="Group 25"/>
          <p:cNvGrpSpPr>
            <a:grpSpLocks/>
          </p:cNvGrpSpPr>
          <p:nvPr/>
        </p:nvGrpSpPr>
        <p:grpSpPr bwMode="auto">
          <a:xfrm>
            <a:off x="5105400" y="1691680"/>
            <a:ext cx="762000" cy="457200"/>
            <a:chOff x="3840" y="1872"/>
            <a:chExt cx="480" cy="288"/>
          </a:xfrm>
        </p:grpSpPr>
        <p:sp>
          <p:nvSpPr>
            <p:cNvPr id="649242" name="Line 26"/>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49243" name="Line 27"/>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649244" name="Line 28"/>
          <p:cNvSpPr>
            <a:spLocks noChangeShapeType="1"/>
          </p:cNvSpPr>
          <p:nvPr/>
        </p:nvSpPr>
        <p:spPr bwMode="auto">
          <a:xfrm>
            <a:off x="5486400" y="2225080"/>
            <a:ext cx="838200" cy="1981200"/>
          </a:xfrm>
          <a:prstGeom prst="line">
            <a:avLst/>
          </a:prstGeom>
          <a:noFill/>
          <a:ln w="38100">
            <a:solidFill>
              <a:schemeClr val="hlink"/>
            </a:solidFill>
            <a:prstDash val="sysDot"/>
            <a:round/>
            <a:headEnd/>
            <a:tailEnd type="arrow" w="med" len="med"/>
          </a:ln>
          <a:effectLst/>
        </p:spPr>
        <p:txBody>
          <a:bodyPr wrap="none" anchor="ctr">
            <a:spAutoFit/>
          </a:bodyPr>
          <a:lstStyle/>
          <a:p>
            <a:endParaRPr lang="ja-JP" altLang="en-US"/>
          </a:p>
        </p:txBody>
      </p:sp>
      <p:sp>
        <p:nvSpPr>
          <p:cNvPr id="649245" name="Line 29"/>
          <p:cNvSpPr>
            <a:spLocks noChangeShapeType="1"/>
          </p:cNvSpPr>
          <p:nvPr/>
        </p:nvSpPr>
        <p:spPr bwMode="auto">
          <a:xfrm>
            <a:off x="5943600" y="1920280"/>
            <a:ext cx="1447800" cy="1219200"/>
          </a:xfrm>
          <a:prstGeom prst="line">
            <a:avLst/>
          </a:prstGeom>
          <a:noFill/>
          <a:ln w="38100">
            <a:solidFill>
              <a:schemeClr val="hlink"/>
            </a:solidFill>
            <a:prstDash val="sysDot"/>
            <a:round/>
            <a:headEnd/>
            <a:tailEnd type="arrow" w="med" len="med"/>
          </a:ln>
          <a:effectLst/>
        </p:spPr>
        <p:txBody>
          <a:bodyPr anchor="ctr">
            <a:spAutoFit/>
          </a:bodyPr>
          <a:lstStyle/>
          <a:p>
            <a:endParaRPr lang="ja-JP" altLang="en-US"/>
          </a:p>
        </p:txBody>
      </p:sp>
      <p:sp>
        <p:nvSpPr>
          <p:cNvPr id="3" name="テキスト ボックス 2">
            <a:extLst>
              <a:ext uri="{FF2B5EF4-FFF2-40B4-BE49-F238E27FC236}">
                <a16:creationId xmlns:a16="http://schemas.microsoft.com/office/drawing/2014/main" id="{46B288FD-D83F-419A-902E-60E24866D340}"/>
              </a:ext>
            </a:extLst>
          </p:cNvPr>
          <p:cNvSpPr txBox="1"/>
          <p:nvPr/>
        </p:nvSpPr>
        <p:spPr>
          <a:xfrm>
            <a:off x="1907704" y="4869160"/>
            <a:ext cx="4977645" cy="369332"/>
          </a:xfrm>
          <a:prstGeom prst="rect">
            <a:avLst/>
          </a:prstGeom>
          <a:noFill/>
        </p:spPr>
        <p:txBody>
          <a:bodyPr wrap="none" rtlCol="0">
            <a:spAutoFit/>
          </a:bodyPr>
          <a:lstStyle/>
          <a:p>
            <a:r>
              <a:rPr kumimoji="1" lang="en-US" altLang="ja-JP" dirty="0"/>
              <a:t>p</a:t>
            </a:r>
            <a:r>
              <a:rPr kumimoji="1" lang="ja-JP" altLang="en-US" dirty="0"/>
              <a:t>成分</a:t>
            </a:r>
            <a:r>
              <a:rPr kumimoji="1" lang="en-US" altLang="ja-JP" dirty="0" err="1"/>
              <a:t>I</a:t>
            </a:r>
            <a:r>
              <a:rPr kumimoji="1" lang="en-US" altLang="ja-JP" baseline="-25000" dirty="0" err="1"/>
              <a:t>min</a:t>
            </a:r>
            <a:r>
              <a:rPr kumimoji="1" lang="ja-JP" altLang="en-US" dirty="0"/>
              <a:t>が観測される偏光角に法線が含まれる</a:t>
            </a:r>
          </a:p>
        </p:txBody>
      </p:sp>
      <p:sp>
        <p:nvSpPr>
          <p:cNvPr id="4" name="テキスト ボックス 3">
            <a:extLst>
              <a:ext uri="{FF2B5EF4-FFF2-40B4-BE49-F238E27FC236}">
                <a16:creationId xmlns:a16="http://schemas.microsoft.com/office/drawing/2014/main" id="{7ABB11B2-2E42-4B42-88F0-92013282BCA4}"/>
              </a:ext>
            </a:extLst>
          </p:cNvPr>
          <p:cNvSpPr txBox="1"/>
          <p:nvPr/>
        </p:nvSpPr>
        <p:spPr>
          <a:xfrm>
            <a:off x="683568" y="2204864"/>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9334C1C8-95D1-49BF-B047-F91D82CF6B9D}"/>
                  </a:ext>
                </a:extLst>
              </p:cNvPr>
              <p:cNvSpPr txBox="1"/>
              <p:nvPr/>
            </p:nvSpPr>
            <p:spPr>
              <a:xfrm>
                <a:off x="539552" y="2636912"/>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9334C1C8-95D1-49BF-B047-F91D82CF6B9D}"/>
                  </a:ext>
                </a:extLst>
              </p:cNvPr>
              <p:cNvSpPr txBox="1">
                <a:spLocks noRot="1" noChangeAspect="1" noMove="1" noResize="1" noEditPoints="1" noAdjustHandles="1" noChangeArrowheads="1" noChangeShapeType="1" noTextEdit="1"/>
              </p:cNvSpPr>
              <p:nvPr/>
            </p:nvSpPr>
            <p:spPr>
              <a:xfrm>
                <a:off x="539552" y="2636912"/>
                <a:ext cx="1720022" cy="276999"/>
              </a:xfrm>
              <a:prstGeom prst="rect">
                <a:avLst/>
              </a:prstGeom>
              <a:blipFill>
                <a:blip r:embed="rId2"/>
                <a:stretch>
                  <a:fillRect l="-709" b="-17778"/>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7112884A-3107-4F32-B6E0-73E2160BBA64}"/>
              </a:ext>
            </a:extLst>
          </p:cNvPr>
          <p:cNvSpPr txBox="1"/>
          <p:nvPr/>
        </p:nvSpPr>
        <p:spPr>
          <a:xfrm>
            <a:off x="5652120" y="4365104"/>
            <a:ext cx="877163" cy="369332"/>
          </a:xfrm>
          <a:prstGeom prst="rect">
            <a:avLst/>
          </a:prstGeom>
          <a:noFill/>
        </p:spPr>
        <p:txBody>
          <a:bodyPr wrap="none" rtlCol="0">
            <a:spAutoFit/>
          </a:bodyPr>
          <a:lstStyle/>
          <a:p>
            <a:r>
              <a:rPr kumimoji="1" lang="ja-JP" altLang="en-US" dirty="0"/>
              <a:t>反射角</a:t>
            </a:r>
          </a:p>
        </p:txBody>
      </p:sp>
      <p:sp>
        <p:nvSpPr>
          <p:cNvPr id="6" name="テキスト ボックス 5">
            <a:extLst>
              <a:ext uri="{FF2B5EF4-FFF2-40B4-BE49-F238E27FC236}">
                <a16:creationId xmlns:a16="http://schemas.microsoft.com/office/drawing/2014/main" id="{5724DC94-FCC1-45A6-9A94-DE88BE02037F}"/>
              </a:ext>
            </a:extLst>
          </p:cNvPr>
          <p:cNvSpPr txBox="1"/>
          <p:nvPr/>
        </p:nvSpPr>
        <p:spPr>
          <a:xfrm>
            <a:off x="3059832" y="2060848"/>
            <a:ext cx="461665" cy="784830"/>
          </a:xfrm>
          <a:prstGeom prst="rect">
            <a:avLst/>
          </a:prstGeom>
          <a:noFill/>
        </p:spPr>
        <p:txBody>
          <a:bodyPr vert="eaVert" wrap="none" rtlCol="0">
            <a:spAutoFit/>
          </a:bodyPr>
          <a:lstStyle/>
          <a:p>
            <a:r>
              <a:rPr kumimoji="1" lang="ja-JP" altLang="en-US" dirty="0"/>
              <a:t>反射率</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8F63C379-DEAD-467B-AA84-78ACB4D403D2}"/>
                  </a:ext>
                </a:extLst>
              </p:cNvPr>
              <p:cNvSpPr txBox="1"/>
              <p:nvPr/>
            </p:nvSpPr>
            <p:spPr>
              <a:xfrm>
                <a:off x="710357" y="692696"/>
                <a:ext cx="1972784"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𝑝</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tan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tan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7" name="テキスト ボックス 6">
                <a:extLst>
                  <a:ext uri="{FF2B5EF4-FFF2-40B4-BE49-F238E27FC236}">
                    <a16:creationId xmlns:a16="http://schemas.microsoft.com/office/drawing/2014/main" id="{8F63C379-DEAD-467B-AA84-78ACB4D403D2}"/>
                  </a:ext>
                </a:extLst>
              </p:cNvPr>
              <p:cNvSpPr txBox="1">
                <a:spLocks noRot="1" noChangeAspect="1" noMove="1" noResize="1" noEditPoints="1" noAdjustHandles="1" noChangeArrowheads="1" noChangeShapeType="1" noTextEdit="1"/>
              </p:cNvSpPr>
              <p:nvPr/>
            </p:nvSpPr>
            <p:spPr>
              <a:xfrm>
                <a:off x="710357" y="692696"/>
                <a:ext cx="1972784" cy="60112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9F151572-8240-49F4-B69B-B5B2F329F68E}"/>
                  </a:ext>
                </a:extLst>
              </p:cNvPr>
              <p:cNvSpPr txBox="1"/>
              <p:nvPr/>
            </p:nvSpPr>
            <p:spPr>
              <a:xfrm>
                <a:off x="710357" y="1484784"/>
                <a:ext cx="1922898"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𝑠</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b="0" i="0" smtClean="0">
                                      <a:latin typeface="Cambria Math" panose="02040503050406030204" pitchFamily="18" charset="0"/>
                                    </a:rPr>
                                    <m:t>si</m:t>
                                  </m:r>
                                  <m:r>
                                    <m:rPr>
                                      <m:sty m:val="p"/>
                                    </m:rPr>
                                    <a:rPr lang="en-US" altLang="ja-JP">
                                      <a:latin typeface="Cambria Math" panose="02040503050406030204" pitchFamily="18" charset="0"/>
                                    </a:rPr>
                                    <m:t>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27" name="テキスト ボックス 26">
                <a:extLst>
                  <a:ext uri="{FF2B5EF4-FFF2-40B4-BE49-F238E27FC236}">
                    <a16:creationId xmlns:a16="http://schemas.microsoft.com/office/drawing/2014/main" id="{9F151572-8240-49F4-B69B-B5B2F329F68E}"/>
                  </a:ext>
                </a:extLst>
              </p:cNvPr>
              <p:cNvSpPr txBox="1">
                <a:spLocks noRot="1" noChangeAspect="1" noMove="1" noResize="1" noEditPoints="1" noAdjustHandles="1" noChangeArrowheads="1" noChangeShapeType="1" noTextEdit="1"/>
              </p:cNvSpPr>
              <p:nvPr/>
            </p:nvSpPr>
            <p:spPr>
              <a:xfrm>
                <a:off x="710357" y="1484784"/>
                <a:ext cx="1922898" cy="601127"/>
              </a:xfrm>
              <a:prstGeom prst="rect">
                <a:avLst/>
              </a:prstGeom>
              <a:blipFill>
                <a:blip r:embed="rId4"/>
                <a:stretch>
                  <a:fillRect/>
                </a:stretch>
              </a:blipFill>
            </p:spPr>
            <p:txBody>
              <a:bodyPr/>
              <a:lstStyle/>
              <a:p>
                <a:r>
                  <a:rPr lang="ja-JP" alt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5"/>
          <p:cNvSpPr>
            <a:spLocks noGrp="1" noChangeArrowheads="1"/>
          </p:cNvSpPr>
          <p:nvPr>
            <p:ph type="title"/>
          </p:nvPr>
        </p:nvSpPr>
        <p:spPr/>
        <p:txBody>
          <a:bodyPr/>
          <a:lstStyle/>
          <a:p>
            <a:pPr eaLnBrk="1" hangingPunct="1"/>
            <a:r>
              <a:rPr lang="ja-JP" altLang="en-US"/>
              <a:t>鏡面</a:t>
            </a:r>
            <a:r>
              <a:rPr lang="ja-JP" altLang="en-US" dirty="0"/>
              <a:t>反射の除去</a:t>
            </a:r>
            <a:endParaRPr lang="en-US" altLang="ja-JP"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548680"/>
            <a:ext cx="5760640" cy="4320480"/>
          </a:xfrm>
          <a:prstGeom prst="rect">
            <a:avLst/>
          </a:prstGeom>
        </p:spPr>
      </p:pic>
      <p:pic>
        <p:nvPicPr>
          <p:cNvPr id="8" name="図 7"/>
          <p:cNvPicPr>
            <a:picLocks noChangeAspect="1"/>
          </p:cNvPicPr>
          <p:nvPr/>
        </p:nvPicPr>
        <p:blipFill>
          <a:blip r:embed="rId4"/>
          <a:stretch>
            <a:fillRect/>
          </a:stretch>
        </p:blipFill>
        <p:spPr>
          <a:xfrm>
            <a:off x="6012160" y="548680"/>
            <a:ext cx="2880320" cy="2880320"/>
          </a:xfrm>
          <a:prstGeom prst="rect">
            <a:avLst/>
          </a:prstGeom>
        </p:spPr>
      </p:pic>
      <p:pic>
        <p:nvPicPr>
          <p:cNvPr id="9" name="図 8"/>
          <p:cNvPicPr>
            <a:picLocks noChangeAspect="1"/>
          </p:cNvPicPr>
          <p:nvPr/>
        </p:nvPicPr>
        <p:blipFill>
          <a:blip r:embed="rId5"/>
          <a:stretch>
            <a:fillRect/>
          </a:stretch>
        </p:blipFill>
        <p:spPr>
          <a:xfrm>
            <a:off x="6012160" y="3429000"/>
            <a:ext cx="2880320" cy="2880320"/>
          </a:xfrm>
          <a:prstGeom prst="rect">
            <a:avLst/>
          </a:prstGeom>
        </p:spPr>
      </p:pic>
    </p:spTree>
    <p:extLst>
      <p:ext uri="{BB962C8B-B14F-4D97-AF65-F5344CB8AC3E}">
        <p14:creationId xmlns:p14="http://schemas.microsoft.com/office/powerpoint/2010/main" val="1083381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A1C7A3A-FB52-4646-9097-360E0682C9AD}"/>
              </a:ext>
            </a:extLst>
          </p:cNvPr>
          <p:cNvSpPr>
            <a:spLocks noGrp="1"/>
          </p:cNvSpPr>
          <p:nvPr>
            <p:ph type="title"/>
          </p:nvPr>
        </p:nvSpPr>
        <p:spPr/>
        <p:txBody>
          <a:bodyPr/>
          <a:lstStyle/>
          <a:p>
            <a:r>
              <a:rPr kumimoji="1" lang="ja-JP" altLang="en-US" dirty="0"/>
              <a:t>ガウス球による表現</a:t>
            </a:r>
          </a:p>
        </p:txBody>
      </p:sp>
      <p:sp>
        <p:nvSpPr>
          <p:cNvPr id="6" name="楕円 5">
            <a:extLst>
              <a:ext uri="{FF2B5EF4-FFF2-40B4-BE49-F238E27FC236}">
                <a16:creationId xmlns:a16="http://schemas.microsoft.com/office/drawing/2014/main" id="{789D3CB3-1A33-412D-AE40-6A4D5D3C04CA}"/>
              </a:ext>
            </a:extLst>
          </p:cNvPr>
          <p:cNvSpPr/>
          <p:nvPr/>
        </p:nvSpPr>
        <p:spPr>
          <a:xfrm>
            <a:off x="251520" y="764704"/>
            <a:ext cx="4320480" cy="432048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898D4266-48C0-497D-9FD6-DE91B1DB960F}"/>
              </a:ext>
            </a:extLst>
          </p:cNvPr>
          <p:cNvCxnSpPr/>
          <p:nvPr/>
        </p:nvCxnSpPr>
        <p:spPr>
          <a:xfrm rot="-1800000">
            <a:off x="250135" y="2924944"/>
            <a:ext cx="432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469D70F-8C15-4ED2-9EA8-C3AEB8E4CF3E}"/>
              </a:ext>
            </a:extLst>
          </p:cNvPr>
          <p:cNvSpPr txBox="1"/>
          <p:nvPr/>
        </p:nvSpPr>
        <p:spPr>
          <a:xfrm>
            <a:off x="3923929" y="764704"/>
            <a:ext cx="1107996"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方位角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鏡面反射</a:t>
            </a:r>
          </a:p>
        </p:txBody>
      </p:sp>
      <p:cxnSp>
        <p:nvCxnSpPr>
          <p:cNvPr id="24" name="直線コネクタ 23">
            <a:extLst>
              <a:ext uri="{FF2B5EF4-FFF2-40B4-BE49-F238E27FC236}">
                <a16:creationId xmlns:a16="http://schemas.microsoft.com/office/drawing/2014/main" id="{C33B2AA4-AC6C-48B0-BA7F-CA6EAD42C265}"/>
              </a:ext>
            </a:extLst>
          </p:cNvPr>
          <p:cNvCxnSpPr/>
          <p:nvPr/>
        </p:nvCxnSpPr>
        <p:spPr>
          <a:xfrm>
            <a:off x="4283968" y="1412776"/>
            <a:ext cx="0" cy="43204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C339FC48-8605-4BC1-AFEA-D24CF1CDD912}"/>
              </a:ext>
            </a:extLst>
          </p:cNvPr>
          <p:cNvSpPr txBox="1"/>
          <p:nvPr/>
        </p:nvSpPr>
        <p:spPr>
          <a:xfrm>
            <a:off x="4716016" y="4221088"/>
            <a:ext cx="4168129" cy="646331"/>
          </a:xfrm>
          <a:prstGeom prst="rect">
            <a:avLst/>
          </a:prstGeom>
          <a:noFill/>
        </p:spPr>
        <p:txBody>
          <a:bodyPr wrap="none" rtlCol="0">
            <a:spAutoFit/>
          </a:bodyPr>
          <a:lstStyle/>
          <a:p>
            <a:r>
              <a:rPr kumimoji="1" lang="ja-JP" altLang="en-US" dirty="0"/>
              <a:t>鏡面反射のほうが拡散反射より強い物体</a:t>
            </a:r>
            <a:endParaRPr kumimoji="1" lang="en-US" altLang="ja-JP" dirty="0"/>
          </a:p>
          <a:p>
            <a:r>
              <a:rPr kumimoji="1" lang="ja-JP" altLang="en-US" dirty="0"/>
              <a:t>例：黒くて滑らかな物体</a:t>
            </a:r>
          </a:p>
        </p:txBody>
      </p:sp>
    </p:spTree>
    <p:extLst>
      <p:ext uri="{BB962C8B-B14F-4D97-AF65-F5344CB8AC3E}">
        <p14:creationId xmlns:p14="http://schemas.microsoft.com/office/powerpoint/2010/main" val="92947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角丸四角形 134"/>
          <p:cNvSpPr/>
          <p:nvPr/>
        </p:nvSpPr>
        <p:spPr bwMode="auto">
          <a:xfrm>
            <a:off x="3419872" y="692696"/>
            <a:ext cx="5400600" cy="936104"/>
          </a:xfrm>
          <a:prstGeom prst="roundRect">
            <a:avLst/>
          </a:prstGeom>
          <a:solidFill>
            <a:schemeClr val="accent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4" name="角丸四角形 133"/>
          <p:cNvSpPr/>
          <p:nvPr/>
        </p:nvSpPr>
        <p:spPr bwMode="auto">
          <a:xfrm>
            <a:off x="3563888" y="836712"/>
            <a:ext cx="5112568" cy="648072"/>
          </a:xfrm>
          <a:prstGeom prst="roundRect">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dirty="0"/>
              <a:t>偏光と法線の関係</a:t>
            </a:r>
          </a:p>
        </p:txBody>
      </p:sp>
      <p:cxnSp>
        <p:nvCxnSpPr>
          <p:cNvPr id="3" name="直線コネクタ 2"/>
          <p:cNvCxnSpPr/>
          <p:nvPr/>
        </p:nvCxnSpPr>
        <p:spPr>
          <a:xfrm>
            <a:off x="5340517" y="4095990"/>
            <a:ext cx="1781457" cy="890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1777600" y="2314533"/>
            <a:ext cx="275657" cy="136661"/>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125534" y="2893033"/>
            <a:ext cx="415326" cy="156116"/>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2933984" y="2784044"/>
            <a:ext cx="332850" cy="111934"/>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2939874" y="2672114"/>
            <a:ext cx="197354" cy="223865"/>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フリーフォーム 7"/>
          <p:cNvSpPr/>
          <p:nvPr/>
        </p:nvSpPr>
        <p:spPr>
          <a:xfrm>
            <a:off x="5693988" y="3379052"/>
            <a:ext cx="406734" cy="206714"/>
          </a:xfrm>
          <a:custGeom>
            <a:avLst/>
            <a:gdLst>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3831"/>
              <a:gd name="connsiteX1" fmla="*/ 235744 w 321469"/>
              <a:gd name="connsiteY1" fmla="*/ 173831 h 173831"/>
              <a:gd name="connsiteX2" fmla="*/ 0 w 321469"/>
              <a:gd name="connsiteY2" fmla="*/ 0 h 173831"/>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86433"/>
              <a:gd name="connsiteX1" fmla="*/ 235744 w 321469"/>
              <a:gd name="connsiteY1" fmla="*/ 173831 h 186433"/>
              <a:gd name="connsiteX2" fmla="*/ 0 w 321469"/>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69392"/>
              <a:gd name="connsiteX1" fmla="*/ 243657 w 328811"/>
              <a:gd name="connsiteY1" fmla="*/ 162024 h 169392"/>
              <a:gd name="connsiteX2" fmla="*/ 0 w 328811"/>
              <a:gd name="connsiteY2" fmla="*/ 0 h 169392"/>
              <a:gd name="connsiteX0" fmla="*/ 328811 w 328811"/>
              <a:gd name="connsiteY0" fmla="*/ 22672 h 167110"/>
              <a:gd name="connsiteX1" fmla="*/ 243657 w 328811"/>
              <a:gd name="connsiteY1" fmla="*/ 162024 h 167110"/>
              <a:gd name="connsiteX2" fmla="*/ 0 w 328811"/>
              <a:gd name="connsiteY2" fmla="*/ 0 h 167110"/>
            </a:gdLst>
            <a:ahLst/>
            <a:cxnLst>
              <a:cxn ang="0">
                <a:pos x="connsiteX0" y="connsiteY0"/>
              </a:cxn>
              <a:cxn ang="0">
                <a:pos x="connsiteX1" y="connsiteY1"/>
              </a:cxn>
              <a:cxn ang="0">
                <a:pos x="connsiteX2" y="connsiteY2"/>
              </a:cxn>
            </a:cxnLst>
            <a:rect l="l" t="t" r="r" b="b"/>
            <a:pathLst>
              <a:path w="328811" h="167110">
                <a:moveTo>
                  <a:pt x="328811" y="22672"/>
                </a:moveTo>
                <a:cubicBezTo>
                  <a:pt x="315516" y="94680"/>
                  <a:pt x="292870" y="159445"/>
                  <a:pt x="243657" y="162024"/>
                </a:cubicBezTo>
                <a:cubicBezTo>
                  <a:pt x="170013" y="167110"/>
                  <a:pt x="90140" y="118839"/>
                  <a:pt x="0" y="0"/>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フリーフォーム 8"/>
          <p:cNvSpPr/>
          <p:nvPr/>
        </p:nvSpPr>
        <p:spPr>
          <a:xfrm>
            <a:off x="6097528" y="3278901"/>
            <a:ext cx="26510" cy="132551"/>
          </a:xfrm>
          <a:custGeom>
            <a:avLst/>
            <a:gdLst>
              <a:gd name="connsiteX0" fmla="*/ 21432 w 21432"/>
              <a:gd name="connsiteY0" fmla="*/ 0 h 107157"/>
              <a:gd name="connsiteX1" fmla="*/ 0 w 21432"/>
              <a:gd name="connsiteY1" fmla="*/ 107157 h 107157"/>
            </a:gdLst>
            <a:ahLst/>
            <a:cxnLst>
              <a:cxn ang="0">
                <a:pos x="connsiteX0" y="connsiteY0"/>
              </a:cxn>
              <a:cxn ang="0">
                <a:pos x="connsiteX1" y="connsiteY1"/>
              </a:cxn>
            </a:cxnLst>
            <a:rect l="l" t="t" r="r" b="b"/>
            <a:pathLst>
              <a:path w="21432" h="107157">
                <a:moveTo>
                  <a:pt x="21432" y="0"/>
                </a:moveTo>
                <a:lnTo>
                  <a:pt x="0" y="107157"/>
                </a:lnTo>
              </a:path>
            </a:pathLst>
          </a:custGeom>
          <a:ln w="635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 name="直線コネクタ 9"/>
          <p:cNvCxnSpPr/>
          <p:nvPr/>
        </p:nvCxnSpPr>
        <p:spPr>
          <a:xfrm>
            <a:off x="3559060" y="3205263"/>
            <a:ext cx="178145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668330" y="4095990"/>
            <a:ext cx="35629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2668330" y="3205263"/>
            <a:ext cx="890730" cy="890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flipV="1">
            <a:off x="5340517" y="3205263"/>
            <a:ext cx="890730" cy="890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449787" y="2595528"/>
            <a:ext cx="1168" cy="1055099"/>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rot="1094683">
            <a:off x="672110" y="1908727"/>
            <a:ext cx="982022" cy="417352"/>
            <a:chOff x="395536" y="2420888"/>
            <a:chExt cx="1186035" cy="504056"/>
          </a:xfrm>
          <a:solidFill>
            <a:schemeClr val="tx1">
              <a:lumMod val="50000"/>
              <a:lumOff val="50000"/>
            </a:schemeClr>
          </a:solidFill>
        </p:grpSpPr>
        <p:sp>
          <p:nvSpPr>
            <p:cNvPr id="16" name="直方体 15"/>
            <p:cNvSpPr/>
            <p:nvPr/>
          </p:nvSpPr>
          <p:spPr>
            <a:xfrm>
              <a:off x="395536" y="2420888"/>
              <a:ext cx="1008112" cy="504056"/>
            </a:xfrm>
            <a:prstGeom prst="cube">
              <a:avLst>
                <a:gd name="adj" fmla="val 29409"/>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柱 16"/>
            <p:cNvSpPr/>
            <p:nvPr/>
          </p:nvSpPr>
          <p:spPr>
            <a:xfrm rot="5400000">
              <a:off x="1312589" y="2536329"/>
              <a:ext cx="249932" cy="288032"/>
            </a:xfrm>
            <a:prstGeom prst="can">
              <a:avLst>
                <a:gd name="adj" fmla="val 34921"/>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8" name="直線コネクタ 17"/>
          <p:cNvCxnSpPr/>
          <p:nvPr/>
        </p:nvCxnSpPr>
        <p:spPr>
          <a:xfrm flipV="1">
            <a:off x="2312039" y="1780098"/>
            <a:ext cx="0" cy="80165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円弧 19"/>
          <p:cNvSpPr/>
          <p:nvPr/>
        </p:nvSpPr>
        <p:spPr>
          <a:xfrm>
            <a:off x="2044820" y="1869170"/>
            <a:ext cx="534439" cy="534439"/>
          </a:xfrm>
          <a:prstGeom prst="arc">
            <a:avLst>
              <a:gd name="adj1" fmla="val 16200000"/>
              <a:gd name="adj2" fmla="val 21283755"/>
            </a:avLst>
          </a:prstGeom>
          <a:ln w="19050">
            <a:solidFill>
              <a:schemeClr val="tx1"/>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コネクタ 20"/>
          <p:cNvCxnSpPr/>
          <p:nvPr/>
        </p:nvCxnSpPr>
        <p:spPr>
          <a:xfrm flipV="1">
            <a:off x="2490186" y="1212589"/>
            <a:ext cx="0" cy="71258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グループ化 21"/>
          <p:cNvGrpSpPr/>
          <p:nvPr/>
        </p:nvGrpSpPr>
        <p:grpSpPr>
          <a:xfrm rot="20898175">
            <a:off x="7790207" y="2642498"/>
            <a:ext cx="743952" cy="427803"/>
            <a:chOff x="6562725" y="2996952"/>
            <a:chExt cx="817587" cy="470148"/>
          </a:xfrm>
        </p:grpSpPr>
        <p:sp>
          <p:nvSpPr>
            <p:cNvPr id="23" name="円/楕円 22"/>
            <p:cNvSpPr/>
            <p:nvPr/>
          </p:nvSpPr>
          <p:spPr>
            <a:xfrm>
              <a:off x="6948264" y="2996952"/>
              <a:ext cx="432048" cy="432048"/>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flipH="1" flipV="1">
              <a:off x="6600825" y="3019425"/>
              <a:ext cx="228601" cy="85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6562725" y="3228975"/>
              <a:ext cx="2381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10350" y="3371850"/>
              <a:ext cx="209550" cy="95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直線コネクタ 26"/>
          <p:cNvCxnSpPr/>
          <p:nvPr/>
        </p:nvCxnSpPr>
        <p:spPr>
          <a:xfrm>
            <a:off x="7121976" y="2608260"/>
            <a:ext cx="0" cy="890730"/>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a:off x="2044820" y="2047314"/>
            <a:ext cx="534439" cy="1068874"/>
          </a:xfrm>
          <a:prstGeom prst="arc">
            <a:avLst>
              <a:gd name="adj1" fmla="val 1643093"/>
              <a:gd name="adj2" fmla="val 192887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 name="直線矢印コネクタ 28"/>
          <p:cNvCxnSpPr/>
          <p:nvPr/>
        </p:nvCxnSpPr>
        <p:spPr>
          <a:xfrm flipV="1">
            <a:off x="2424400" y="1968123"/>
            <a:ext cx="241537" cy="415323"/>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312469" y="2386394"/>
            <a:ext cx="114876" cy="1944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フリーフォーム 30"/>
          <p:cNvSpPr/>
          <p:nvPr/>
        </p:nvSpPr>
        <p:spPr>
          <a:xfrm>
            <a:off x="3813790" y="2535959"/>
            <a:ext cx="1411023" cy="1309004"/>
          </a:xfrm>
          <a:custGeom>
            <a:avLst/>
            <a:gdLst>
              <a:gd name="connsiteX0" fmla="*/ 0 w 1028700"/>
              <a:gd name="connsiteY0" fmla="*/ 636985 h 1172766"/>
              <a:gd name="connsiteX1" fmla="*/ 504825 w 1028700"/>
              <a:gd name="connsiteY1" fmla="*/ 89297 h 1172766"/>
              <a:gd name="connsiteX2" fmla="*/ 1028700 w 1028700"/>
              <a:gd name="connsiteY2" fmla="*/ 1172766 h 1172766"/>
              <a:gd name="connsiteX0" fmla="*/ 0 w 1091357"/>
              <a:gd name="connsiteY0" fmla="*/ 833355 h 1133492"/>
              <a:gd name="connsiteX1" fmla="*/ 567482 w 1091357"/>
              <a:gd name="connsiteY1" fmla="*/ 50023 h 1133492"/>
              <a:gd name="connsiteX2" fmla="*/ 1091357 w 1091357"/>
              <a:gd name="connsiteY2" fmla="*/ 1133492 h 1133492"/>
              <a:gd name="connsiteX0" fmla="*/ 0 w 1202606"/>
              <a:gd name="connsiteY0" fmla="*/ 886648 h 1506542"/>
              <a:gd name="connsiteX1" fmla="*/ 567482 w 1202606"/>
              <a:gd name="connsiteY1" fmla="*/ 103316 h 1506542"/>
              <a:gd name="connsiteX2" fmla="*/ 1202606 w 1202606"/>
              <a:gd name="connsiteY2" fmla="*/ 1506542 h 1506542"/>
              <a:gd name="connsiteX0" fmla="*/ 0 w 1140694"/>
              <a:gd name="connsiteY0" fmla="*/ 1162476 h 1451376"/>
              <a:gd name="connsiteX1" fmla="*/ 505570 w 1140694"/>
              <a:gd name="connsiteY1" fmla="*/ 48150 h 1451376"/>
              <a:gd name="connsiteX2" fmla="*/ 1140694 w 1140694"/>
              <a:gd name="connsiteY2" fmla="*/ 1451376 h 1451376"/>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792935 h 1081835"/>
              <a:gd name="connsiteX1" fmla="*/ 515095 w 1140694"/>
              <a:gd name="connsiteY1" fmla="*/ 76278 h 1081835"/>
              <a:gd name="connsiteX2" fmla="*/ 1140694 w 1140694"/>
              <a:gd name="connsiteY2" fmla="*/ 1081835 h 1081835"/>
              <a:gd name="connsiteX0" fmla="*/ 0 w 1140694"/>
              <a:gd name="connsiteY0" fmla="*/ 769321 h 1058221"/>
              <a:gd name="connsiteX1" fmla="*/ 515095 w 1140694"/>
              <a:gd name="connsiteY1" fmla="*/ 52664 h 1058221"/>
              <a:gd name="connsiteX2" fmla="*/ 1140694 w 1140694"/>
              <a:gd name="connsiteY2" fmla="*/ 1058221 h 1058221"/>
              <a:gd name="connsiteX0" fmla="*/ 0 w 1140694"/>
              <a:gd name="connsiteY0" fmla="*/ 769321 h 1058221"/>
              <a:gd name="connsiteX1" fmla="*/ 515095 w 1140694"/>
              <a:gd name="connsiteY1" fmla="*/ 52664 h 1058221"/>
              <a:gd name="connsiteX2" fmla="*/ 1140694 w 1140694"/>
              <a:gd name="connsiteY2" fmla="*/ 1058221 h 1058221"/>
            </a:gdLst>
            <a:ahLst/>
            <a:cxnLst>
              <a:cxn ang="0">
                <a:pos x="connsiteX0" y="connsiteY0"/>
              </a:cxn>
              <a:cxn ang="0">
                <a:pos x="connsiteX1" y="connsiteY1"/>
              </a:cxn>
              <a:cxn ang="0">
                <a:pos x="connsiteX2" y="connsiteY2"/>
              </a:cxn>
            </a:cxnLst>
            <a:rect l="l" t="t" r="r" b="b"/>
            <a:pathLst>
              <a:path w="1140694" h="1058221">
                <a:moveTo>
                  <a:pt x="0" y="769321"/>
                </a:moveTo>
                <a:cubicBezTo>
                  <a:pt x="81409" y="445396"/>
                  <a:pt x="252524" y="0"/>
                  <a:pt x="515095" y="52664"/>
                </a:cubicBezTo>
                <a:cubicBezTo>
                  <a:pt x="842728" y="156799"/>
                  <a:pt x="1028676" y="549229"/>
                  <a:pt x="1140694" y="1058221"/>
                </a:cubicBezTo>
              </a:path>
            </a:pathLst>
          </a:cu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2" name="直線コネクタ 31"/>
          <p:cNvCxnSpPr/>
          <p:nvPr/>
        </p:nvCxnSpPr>
        <p:spPr>
          <a:xfrm>
            <a:off x="2934321" y="2670894"/>
            <a:ext cx="0" cy="445433"/>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flipV="1">
            <a:off x="3808819" y="3488038"/>
            <a:ext cx="640968" cy="162589"/>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4449787" y="3650627"/>
            <a:ext cx="769961" cy="193824"/>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449787" y="3116895"/>
            <a:ext cx="528424" cy="533732"/>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flipV="1">
            <a:off x="3976715" y="3016747"/>
            <a:ext cx="473072" cy="633880"/>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4449787" y="3488038"/>
            <a:ext cx="681593" cy="162589"/>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449787" y="2786992"/>
            <a:ext cx="298670" cy="863634"/>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flipV="1">
            <a:off x="4159342" y="2716299"/>
            <a:ext cx="290445" cy="934327"/>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5691040" y="3140951"/>
            <a:ext cx="484609" cy="232208"/>
          </a:xfrm>
          <a:custGeom>
            <a:avLst/>
            <a:gdLst>
              <a:gd name="connsiteX0" fmla="*/ 354806 w 394890"/>
              <a:gd name="connsiteY0" fmla="*/ 107553 h 181371"/>
              <a:gd name="connsiteX1" fmla="*/ 335756 w 394890"/>
              <a:gd name="connsiteY1" fmla="*/ 12303 h 181371"/>
              <a:gd name="connsiteX2" fmla="*/ 0 w 394890"/>
              <a:gd name="connsiteY2" fmla="*/ 181371 h 181371"/>
              <a:gd name="connsiteX0" fmla="*/ 354806 w 375468"/>
              <a:gd name="connsiteY0" fmla="*/ 95250 h 169068"/>
              <a:gd name="connsiteX1" fmla="*/ 335756 w 375468"/>
              <a:gd name="connsiteY1" fmla="*/ 0 h 169068"/>
              <a:gd name="connsiteX2" fmla="*/ 0 w 375468"/>
              <a:gd name="connsiteY2" fmla="*/ 169068 h 169068"/>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82612"/>
              <a:gd name="connsiteY0" fmla="*/ 113904 h 187722"/>
              <a:gd name="connsiteX1" fmla="*/ 342900 w 382612"/>
              <a:gd name="connsiteY1" fmla="*/ 6747 h 187722"/>
              <a:gd name="connsiteX2" fmla="*/ 0 w 382612"/>
              <a:gd name="connsiteY2" fmla="*/ 187722 h 187722"/>
              <a:gd name="connsiteX0" fmla="*/ 354806 w 391765"/>
              <a:gd name="connsiteY0" fmla="*/ 113904 h 187722"/>
              <a:gd name="connsiteX1" fmla="*/ 342900 w 391765"/>
              <a:gd name="connsiteY1" fmla="*/ 6747 h 187722"/>
              <a:gd name="connsiteX2" fmla="*/ 0 w 391765"/>
              <a:gd name="connsiteY2" fmla="*/ 187722 h 187722"/>
              <a:gd name="connsiteX0" fmla="*/ 354806 w 391765"/>
              <a:gd name="connsiteY0" fmla="*/ 113904 h 187722"/>
              <a:gd name="connsiteX1" fmla="*/ 342900 w 391765"/>
              <a:gd name="connsiteY1" fmla="*/ 6747 h 187722"/>
              <a:gd name="connsiteX2" fmla="*/ 0 w 391765"/>
              <a:gd name="connsiteY2" fmla="*/ 187722 h 187722"/>
            </a:gdLst>
            <a:ahLst/>
            <a:cxnLst>
              <a:cxn ang="0">
                <a:pos x="connsiteX0" y="connsiteY0"/>
              </a:cxn>
              <a:cxn ang="0">
                <a:pos x="connsiteX1" y="connsiteY1"/>
              </a:cxn>
              <a:cxn ang="0">
                <a:pos x="connsiteX2" y="connsiteY2"/>
              </a:cxn>
            </a:cxnLst>
            <a:rect l="l" t="t" r="r" b="b"/>
            <a:pathLst>
              <a:path w="391765" h="187722">
                <a:moveTo>
                  <a:pt x="354806" y="113904"/>
                </a:moveTo>
                <a:cubicBezTo>
                  <a:pt x="381248" y="74415"/>
                  <a:pt x="391765" y="17017"/>
                  <a:pt x="342900" y="6747"/>
                </a:cubicBezTo>
                <a:cubicBezTo>
                  <a:pt x="264915" y="0"/>
                  <a:pt x="122982" y="104006"/>
                  <a:pt x="0" y="187722"/>
                </a:cubicBezTo>
              </a:path>
            </a:pathLst>
          </a:custGeom>
          <a:ln w="190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フリーフォーム 40"/>
          <p:cNvSpPr/>
          <p:nvPr/>
        </p:nvSpPr>
        <p:spPr>
          <a:xfrm>
            <a:off x="6047522" y="3195042"/>
            <a:ext cx="454756" cy="251873"/>
          </a:xfrm>
          <a:custGeom>
            <a:avLst/>
            <a:gdLst>
              <a:gd name="connsiteX0" fmla="*/ 351163 w 351163"/>
              <a:gd name="connsiteY0" fmla="*/ 0 h 201517"/>
              <a:gd name="connsiteX1" fmla="*/ 50953 w 351163"/>
              <a:gd name="connsiteY1" fmla="*/ 190041 h 201517"/>
              <a:gd name="connsiteX2" fmla="*/ 45445 w 351163"/>
              <a:gd name="connsiteY2" fmla="*/ 68856 h 201517"/>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203618"/>
              <a:gd name="connsiteX1" fmla="*/ 67423 w 367633"/>
              <a:gd name="connsiteY1" fmla="*/ 190041 h 203618"/>
              <a:gd name="connsiteX2" fmla="*/ 61915 w 367633"/>
              <a:gd name="connsiteY2" fmla="*/ 68856 h 203618"/>
              <a:gd name="connsiteX0" fmla="*/ 367633 w 367633"/>
              <a:gd name="connsiteY0" fmla="*/ 0 h 203618"/>
              <a:gd name="connsiteX1" fmla="*/ 67423 w 367633"/>
              <a:gd name="connsiteY1" fmla="*/ 190041 h 203618"/>
              <a:gd name="connsiteX2" fmla="*/ 61915 w 367633"/>
              <a:gd name="connsiteY2" fmla="*/ 68856 h 203618"/>
            </a:gdLst>
            <a:ahLst/>
            <a:cxnLst>
              <a:cxn ang="0">
                <a:pos x="connsiteX0" y="connsiteY0"/>
              </a:cxn>
              <a:cxn ang="0">
                <a:pos x="connsiteX1" y="connsiteY1"/>
              </a:cxn>
              <a:cxn ang="0">
                <a:pos x="connsiteX2" y="connsiteY2"/>
              </a:cxn>
            </a:cxnLst>
            <a:rect l="l" t="t" r="r" b="b"/>
            <a:pathLst>
              <a:path w="367633" h="203618">
                <a:moveTo>
                  <a:pt x="367633" y="0"/>
                </a:moveTo>
                <a:cubicBezTo>
                  <a:pt x="284354" y="93474"/>
                  <a:pt x="131721" y="203618"/>
                  <a:pt x="67423" y="190041"/>
                </a:cubicBezTo>
                <a:cubicBezTo>
                  <a:pt x="0" y="168849"/>
                  <a:pt x="34628" y="110233"/>
                  <a:pt x="61915" y="68856"/>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フリーフォーム 41"/>
          <p:cNvSpPr/>
          <p:nvPr/>
        </p:nvSpPr>
        <p:spPr>
          <a:xfrm>
            <a:off x="6124041" y="2952034"/>
            <a:ext cx="368195" cy="326867"/>
          </a:xfrm>
          <a:custGeom>
            <a:avLst/>
            <a:gdLst>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90426 h 264244"/>
              <a:gd name="connsiteX1" fmla="*/ 132407 w 297656"/>
              <a:gd name="connsiteY1" fmla="*/ 12973 h 264244"/>
              <a:gd name="connsiteX2" fmla="*/ 0 w 297656"/>
              <a:gd name="connsiteY2" fmla="*/ 264244 h 264244"/>
            </a:gdLst>
            <a:ahLst/>
            <a:cxnLst>
              <a:cxn ang="0">
                <a:pos x="connsiteX0" y="connsiteY0"/>
              </a:cxn>
              <a:cxn ang="0">
                <a:pos x="connsiteX1" y="connsiteY1"/>
              </a:cxn>
              <a:cxn ang="0">
                <a:pos x="connsiteX2" y="connsiteY2"/>
              </a:cxn>
            </a:cxnLst>
            <a:rect l="l" t="t" r="r" b="b"/>
            <a:pathLst>
              <a:path w="297656" h="264244">
                <a:moveTo>
                  <a:pt x="297656" y="190426"/>
                </a:moveTo>
                <a:cubicBezTo>
                  <a:pt x="251321" y="89595"/>
                  <a:pt x="211459" y="0"/>
                  <a:pt x="132407" y="12973"/>
                </a:cubicBezTo>
                <a:cubicBezTo>
                  <a:pt x="69949" y="24036"/>
                  <a:pt x="26020" y="160238"/>
                  <a:pt x="0" y="264244"/>
                </a:cubicBezTo>
              </a:path>
            </a:pathLst>
          </a:cu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フリーフォーム 42"/>
          <p:cNvSpPr/>
          <p:nvPr/>
        </p:nvSpPr>
        <p:spPr>
          <a:xfrm rot="2381027">
            <a:off x="3210169" y="3088895"/>
            <a:ext cx="426071" cy="136764"/>
          </a:xfrm>
          <a:custGeom>
            <a:avLst/>
            <a:gdLst>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3831"/>
              <a:gd name="connsiteX1" fmla="*/ 235744 w 321469"/>
              <a:gd name="connsiteY1" fmla="*/ 173831 h 173831"/>
              <a:gd name="connsiteX2" fmla="*/ 0 w 321469"/>
              <a:gd name="connsiteY2" fmla="*/ 0 h 173831"/>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86433"/>
              <a:gd name="connsiteX1" fmla="*/ 235744 w 321469"/>
              <a:gd name="connsiteY1" fmla="*/ 173831 h 186433"/>
              <a:gd name="connsiteX2" fmla="*/ 0 w 321469"/>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69392"/>
              <a:gd name="connsiteX1" fmla="*/ 243657 w 328811"/>
              <a:gd name="connsiteY1" fmla="*/ 162024 h 169392"/>
              <a:gd name="connsiteX2" fmla="*/ 0 w 328811"/>
              <a:gd name="connsiteY2" fmla="*/ 0 h 169392"/>
              <a:gd name="connsiteX0" fmla="*/ 328811 w 328811"/>
              <a:gd name="connsiteY0" fmla="*/ 22672 h 167110"/>
              <a:gd name="connsiteX1" fmla="*/ 243657 w 328811"/>
              <a:gd name="connsiteY1" fmla="*/ 162024 h 167110"/>
              <a:gd name="connsiteX2" fmla="*/ 0 w 328811"/>
              <a:gd name="connsiteY2" fmla="*/ 0 h 167110"/>
              <a:gd name="connsiteX0" fmla="*/ 328811 w 328811"/>
              <a:gd name="connsiteY0" fmla="*/ 22672 h 118839"/>
              <a:gd name="connsiteX1" fmla="*/ 194029 w 328811"/>
              <a:gd name="connsiteY1" fmla="*/ 19161 h 118839"/>
              <a:gd name="connsiteX2" fmla="*/ 0 w 328811"/>
              <a:gd name="connsiteY2" fmla="*/ 0 h 118839"/>
              <a:gd name="connsiteX0" fmla="*/ 328811 w 328811"/>
              <a:gd name="connsiteY0" fmla="*/ 22672 h 94680"/>
              <a:gd name="connsiteX1" fmla="*/ 194029 w 328811"/>
              <a:gd name="connsiteY1" fmla="*/ 19161 h 94680"/>
              <a:gd name="connsiteX2" fmla="*/ 0 w 328811"/>
              <a:gd name="connsiteY2" fmla="*/ 0 h 94680"/>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0561"/>
              <a:gd name="connsiteX1" fmla="*/ 194029 w 344444"/>
              <a:gd name="connsiteY1" fmla="*/ 99933 h 110561"/>
              <a:gd name="connsiteX2" fmla="*/ 0 w 344444"/>
              <a:gd name="connsiteY2" fmla="*/ 80772 h 110561"/>
              <a:gd name="connsiteX0" fmla="*/ 344444 w 344444"/>
              <a:gd name="connsiteY0" fmla="*/ 0 h 110561"/>
              <a:gd name="connsiteX1" fmla="*/ 194029 w 344444"/>
              <a:gd name="connsiteY1" fmla="*/ 99933 h 110561"/>
              <a:gd name="connsiteX2" fmla="*/ 0 w 344444"/>
              <a:gd name="connsiteY2" fmla="*/ 80772 h 110561"/>
            </a:gdLst>
            <a:ahLst/>
            <a:cxnLst>
              <a:cxn ang="0">
                <a:pos x="connsiteX0" y="connsiteY0"/>
              </a:cxn>
              <a:cxn ang="0">
                <a:pos x="connsiteX1" y="connsiteY1"/>
              </a:cxn>
              <a:cxn ang="0">
                <a:pos x="connsiteX2" y="connsiteY2"/>
              </a:cxn>
            </a:cxnLst>
            <a:rect l="l" t="t" r="r" b="b"/>
            <a:pathLst>
              <a:path w="344444" h="110561">
                <a:moveTo>
                  <a:pt x="344444" y="0"/>
                </a:moveTo>
                <a:cubicBezTo>
                  <a:pt x="304664" y="67747"/>
                  <a:pt x="246912" y="90473"/>
                  <a:pt x="194029" y="99933"/>
                </a:cubicBezTo>
                <a:cubicBezTo>
                  <a:pt x="142063" y="99409"/>
                  <a:pt x="60377" y="110561"/>
                  <a:pt x="0" y="80772"/>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rot="2381027">
            <a:off x="3258925" y="2988362"/>
            <a:ext cx="484609" cy="232208"/>
          </a:xfrm>
          <a:custGeom>
            <a:avLst/>
            <a:gdLst>
              <a:gd name="connsiteX0" fmla="*/ 354806 w 394890"/>
              <a:gd name="connsiteY0" fmla="*/ 107553 h 181371"/>
              <a:gd name="connsiteX1" fmla="*/ 335756 w 394890"/>
              <a:gd name="connsiteY1" fmla="*/ 12303 h 181371"/>
              <a:gd name="connsiteX2" fmla="*/ 0 w 394890"/>
              <a:gd name="connsiteY2" fmla="*/ 181371 h 181371"/>
              <a:gd name="connsiteX0" fmla="*/ 354806 w 375468"/>
              <a:gd name="connsiteY0" fmla="*/ 95250 h 169068"/>
              <a:gd name="connsiteX1" fmla="*/ 335756 w 375468"/>
              <a:gd name="connsiteY1" fmla="*/ 0 h 169068"/>
              <a:gd name="connsiteX2" fmla="*/ 0 w 375468"/>
              <a:gd name="connsiteY2" fmla="*/ 169068 h 169068"/>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82612"/>
              <a:gd name="connsiteY0" fmla="*/ 113904 h 187722"/>
              <a:gd name="connsiteX1" fmla="*/ 342900 w 382612"/>
              <a:gd name="connsiteY1" fmla="*/ 6747 h 187722"/>
              <a:gd name="connsiteX2" fmla="*/ 0 w 382612"/>
              <a:gd name="connsiteY2" fmla="*/ 187722 h 187722"/>
              <a:gd name="connsiteX0" fmla="*/ 354806 w 391765"/>
              <a:gd name="connsiteY0" fmla="*/ 113904 h 187722"/>
              <a:gd name="connsiteX1" fmla="*/ 342900 w 391765"/>
              <a:gd name="connsiteY1" fmla="*/ 6747 h 187722"/>
              <a:gd name="connsiteX2" fmla="*/ 0 w 391765"/>
              <a:gd name="connsiteY2" fmla="*/ 187722 h 187722"/>
              <a:gd name="connsiteX0" fmla="*/ 354806 w 391765"/>
              <a:gd name="connsiteY0" fmla="*/ 113904 h 187722"/>
              <a:gd name="connsiteX1" fmla="*/ 342900 w 391765"/>
              <a:gd name="connsiteY1" fmla="*/ 6747 h 187722"/>
              <a:gd name="connsiteX2" fmla="*/ 0 w 391765"/>
              <a:gd name="connsiteY2" fmla="*/ 187722 h 187722"/>
            </a:gdLst>
            <a:ahLst/>
            <a:cxnLst>
              <a:cxn ang="0">
                <a:pos x="connsiteX0" y="connsiteY0"/>
              </a:cxn>
              <a:cxn ang="0">
                <a:pos x="connsiteX1" y="connsiteY1"/>
              </a:cxn>
              <a:cxn ang="0">
                <a:pos x="connsiteX2" y="connsiteY2"/>
              </a:cxn>
            </a:cxnLst>
            <a:rect l="l" t="t" r="r" b="b"/>
            <a:pathLst>
              <a:path w="391765" h="187722">
                <a:moveTo>
                  <a:pt x="354806" y="113904"/>
                </a:moveTo>
                <a:cubicBezTo>
                  <a:pt x="381248" y="74415"/>
                  <a:pt x="391765" y="17017"/>
                  <a:pt x="342900" y="6747"/>
                </a:cubicBezTo>
                <a:cubicBezTo>
                  <a:pt x="264915" y="0"/>
                  <a:pt x="122982" y="104006"/>
                  <a:pt x="0" y="187722"/>
                </a:cubicBezTo>
              </a:path>
            </a:pathLst>
          </a:custGeom>
          <a:ln w="190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フリーフォーム 44"/>
          <p:cNvSpPr/>
          <p:nvPr/>
        </p:nvSpPr>
        <p:spPr>
          <a:xfrm rot="2381027">
            <a:off x="3495889" y="3245825"/>
            <a:ext cx="454756" cy="251873"/>
          </a:xfrm>
          <a:custGeom>
            <a:avLst/>
            <a:gdLst>
              <a:gd name="connsiteX0" fmla="*/ 351163 w 351163"/>
              <a:gd name="connsiteY0" fmla="*/ 0 h 201517"/>
              <a:gd name="connsiteX1" fmla="*/ 50953 w 351163"/>
              <a:gd name="connsiteY1" fmla="*/ 190041 h 201517"/>
              <a:gd name="connsiteX2" fmla="*/ 45445 w 351163"/>
              <a:gd name="connsiteY2" fmla="*/ 68856 h 201517"/>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203618"/>
              <a:gd name="connsiteX1" fmla="*/ 67423 w 367633"/>
              <a:gd name="connsiteY1" fmla="*/ 190041 h 203618"/>
              <a:gd name="connsiteX2" fmla="*/ 61915 w 367633"/>
              <a:gd name="connsiteY2" fmla="*/ 68856 h 203618"/>
              <a:gd name="connsiteX0" fmla="*/ 367633 w 367633"/>
              <a:gd name="connsiteY0" fmla="*/ 0 h 203618"/>
              <a:gd name="connsiteX1" fmla="*/ 67423 w 367633"/>
              <a:gd name="connsiteY1" fmla="*/ 190041 h 203618"/>
              <a:gd name="connsiteX2" fmla="*/ 61915 w 367633"/>
              <a:gd name="connsiteY2" fmla="*/ 68856 h 203618"/>
            </a:gdLst>
            <a:ahLst/>
            <a:cxnLst>
              <a:cxn ang="0">
                <a:pos x="connsiteX0" y="connsiteY0"/>
              </a:cxn>
              <a:cxn ang="0">
                <a:pos x="connsiteX1" y="connsiteY1"/>
              </a:cxn>
              <a:cxn ang="0">
                <a:pos x="connsiteX2" y="connsiteY2"/>
              </a:cxn>
            </a:cxnLst>
            <a:rect l="l" t="t" r="r" b="b"/>
            <a:pathLst>
              <a:path w="367633" h="203618">
                <a:moveTo>
                  <a:pt x="367633" y="0"/>
                </a:moveTo>
                <a:cubicBezTo>
                  <a:pt x="284354" y="93474"/>
                  <a:pt x="131721" y="203618"/>
                  <a:pt x="67423" y="190041"/>
                </a:cubicBezTo>
                <a:cubicBezTo>
                  <a:pt x="0" y="168849"/>
                  <a:pt x="34628" y="110233"/>
                  <a:pt x="61915" y="68856"/>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フリーフォーム 45"/>
          <p:cNvSpPr/>
          <p:nvPr/>
        </p:nvSpPr>
        <p:spPr>
          <a:xfrm rot="2381027">
            <a:off x="3643231" y="3217564"/>
            <a:ext cx="368195" cy="161664"/>
          </a:xfrm>
          <a:custGeom>
            <a:avLst/>
            <a:gdLst>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90426 h 264244"/>
              <a:gd name="connsiteX1" fmla="*/ 132407 w 297656"/>
              <a:gd name="connsiteY1" fmla="*/ 12973 h 264244"/>
              <a:gd name="connsiteX2" fmla="*/ 0 w 297656"/>
              <a:gd name="connsiteY2" fmla="*/ 264244 h 264244"/>
              <a:gd name="connsiteX0" fmla="*/ 297656 w 297656"/>
              <a:gd name="connsiteY0" fmla="*/ 100831 h 174649"/>
              <a:gd name="connsiteX1" fmla="*/ 170282 w 297656"/>
              <a:gd name="connsiteY1" fmla="*/ 62874 h 174649"/>
              <a:gd name="connsiteX2" fmla="*/ 0 w 297656"/>
              <a:gd name="connsiteY2" fmla="*/ 174649 h 174649"/>
              <a:gd name="connsiteX0" fmla="*/ 297656 w 297656"/>
              <a:gd name="connsiteY0" fmla="*/ 100831 h 174649"/>
              <a:gd name="connsiteX1" fmla="*/ 170282 w 297656"/>
              <a:gd name="connsiteY1" fmla="*/ 62874 h 174649"/>
              <a:gd name="connsiteX2" fmla="*/ 0 w 297656"/>
              <a:gd name="connsiteY2" fmla="*/ 174649 h 174649"/>
              <a:gd name="connsiteX0" fmla="*/ 297656 w 297656"/>
              <a:gd name="connsiteY0" fmla="*/ 50930 h 124748"/>
              <a:gd name="connsiteX1" fmla="*/ 170282 w 297656"/>
              <a:gd name="connsiteY1" fmla="*/ 12973 h 124748"/>
              <a:gd name="connsiteX2" fmla="*/ 0 w 297656"/>
              <a:gd name="connsiteY2" fmla="*/ 124748 h 124748"/>
              <a:gd name="connsiteX0" fmla="*/ 297656 w 297656"/>
              <a:gd name="connsiteY0" fmla="*/ 50930 h 124748"/>
              <a:gd name="connsiteX1" fmla="*/ 170282 w 297656"/>
              <a:gd name="connsiteY1" fmla="*/ 12973 h 124748"/>
              <a:gd name="connsiteX2" fmla="*/ 0 w 297656"/>
              <a:gd name="connsiteY2" fmla="*/ 124748 h 124748"/>
              <a:gd name="connsiteX0" fmla="*/ 297656 w 297656"/>
              <a:gd name="connsiteY0" fmla="*/ 56874 h 130692"/>
              <a:gd name="connsiteX1" fmla="*/ 170282 w 297656"/>
              <a:gd name="connsiteY1" fmla="*/ 18917 h 130692"/>
              <a:gd name="connsiteX2" fmla="*/ 0 w 297656"/>
              <a:gd name="connsiteY2" fmla="*/ 130692 h 130692"/>
              <a:gd name="connsiteX0" fmla="*/ 297656 w 297656"/>
              <a:gd name="connsiteY0" fmla="*/ 56874 h 130692"/>
              <a:gd name="connsiteX1" fmla="*/ 170282 w 297656"/>
              <a:gd name="connsiteY1" fmla="*/ 18917 h 130692"/>
              <a:gd name="connsiteX2" fmla="*/ 0 w 297656"/>
              <a:gd name="connsiteY2" fmla="*/ 130692 h 130692"/>
              <a:gd name="connsiteX0" fmla="*/ 297656 w 297656"/>
              <a:gd name="connsiteY0" fmla="*/ 56874 h 130692"/>
              <a:gd name="connsiteX1" fmla="*/ 170282 w 297656"/>
              <a:gd name="connsiteY1" fmla="*/ 18917 h 130692"/>
              <a:gd name="connsiteX2" fmla="*/ 0 w 297656"/>
              <a:gd name="connsiteY2" fmla="*/ 130692 h 130692"/>
            </a:gdLst>
            <a:ahLst/>
            <a:cxnLst>
              <a:cxn ang="0">
                <a:pos x="connsiteX0" y="connsiteY0"/>
              </a:cxn>
              <a:cxn ang="0">
                <a:pos x="connsiteX1" y="connsiteY1"/>
              </a:cxn>
              <a:cxn ang="0">
                <a:pos x="connsiteX2" y="connsiteY2"/>
              </a:cxn>
            </a:cxnLst>
            <a:rect l="l" t="t" r="r" b="b"/>
            <a:pathLst>
              <a:path w="297656" h="130692">
                <a:moveTo>
                  <a:pt x="297656" y="56874"/>
                </a:moveTo>
                <a:cubicBezTo>
                  <a:pt x="269690" y="25957"/>
                  <a:pt x="236957" y="0"/>
                  <a:pt x="170282" y="18917"/>
                </a:cubicBezTo>
                <a:cubicBezTo>
                  <a:pt x="98795" y="37472"/>
                  <a:pt x="45061" y="69678"/>
                  <a:pt x="0" y="130692"/>
                </a:cubicBezTo>
              </a:path>
            </a:pathLst>
          </a:cu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7" name="直線コネクタ 46"/>
          <p:cNvCxnSpPr/>
          <p:nvPr/>
        </p:nvCxnSpPr>
        <p:spPr>
          <a:xfrm flipH="1">
            <a:off x="2221156" y="2082999"/>
            <a:ext cx="2948" cy="9926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2132791" y="2189040"/>
            <a:ext cx="2945" cy="7864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2312039" y="2581753"/>
            <a:ext cx="2945" cy="534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2400838" y="2627931"/>
            <a:ext cx="2945" cy="462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400835" y="2077109"/>
            <a:ext cx="0" cy="3092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2489203" y="2670825"/>
            <a:ext cx="983" cy="313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489203" y="2177257"/>
            <a:ext cx="0" cy="217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a:off x="2736630" y="2898923"/>
            <a:ext cx="197357" cy="217972"/>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2601134" y="2893033"/>
            <a:ext cx="332850" cy="108986"/>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rot="20517289">
            <a:off x="2579258" y="2670825"/>
            <a:ext cx="712583" cy="445363"/>
          </a:xfrm>
          <a:prstGeom prst="arc">
            <a:avLst>
              <a:gd name="adj1" fmla="val 2734625"/>
              <a:gd name="adj2" fmla="val 17306863"/>
            </a:avLst>
          </a:prstGeom>
          <a:ln w="19050">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円弧 56"/>
          <p:cNvSpPr/>
          <p:nvPr/>
        </p:nvSpPr>
        <p:spPr>
          <a:xfrm rot="20517289">
            <a:off x="2579258" y="2670825"/>
            <a:ext cx="712583" cy="445363"/>
          </a:xfrm>
          <a:prstGeom prst="arc">
            <a:avLst>
              <a:gd name="adj1" fmla="val 17396625"/>
              <a:gd name="adj2" fmla="val 2645880"/>
            </a:avLst>
          </a:prstGeom>
          <a:ln w="19050">
            <a:solidFill>
              <a:srgbClr val="66006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8" name="直線矢印コネクタ 57"/>
          <p:cNvCxnSpPr/>
          <p:nvPr/>
        </p:nvCxnSpPr>
        <p:spPr>
          <a:xfrm>
            <a:off x="2931040" y="2893033"/>
            <a:ext cx="262154" cy="100148"/>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7231575" y="2686841"/>
            <a:ext cx="129606" cy="209137"/>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7125534" y="2898923"/>
            <a:ext cx="97203" cy="147279"/>
          </a:xfrm>
          <a:prstGeom prst="line">
            <a:avLst/>
          </a:prstGeom>
          <a:ln w="19050">
            <a:solidFill>
              <a:srgbClr val="660066"/>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6886942" y="3052092"/>
            <a:ext cx="238592" cy="368195"/>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円弧 61"/>
          <p:cNvSpPr/>
          <p:nvPr/>
        </p:nvSpPr>
        <p:spPr>
          <a:xfrm>
            <a:off x="6676610" y="2611205"/>
            <a:ext cx="890730" cy="890730"/>
          </a:xfrm>
          <a:prstGeom prst="arc">
            <a:avLst>
              <a:gd name="adj1" fmla="val 20833801"/>
              <a:gd name="adj2" fmla="val 20538424"/>
            </a:avLst>
          </a:prstGeom>
          <a:ln w="19050">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3" name="直線コネクタ 62"/>
          <p:cNvCxnSpPr/>
          <p:nvPr/>
        </p:nvCxnSpPr>
        <p:spPr>
          <a:xfrm flipH="1" flipV="1">
            <a:off x="2933002" y="2894995"/>
            <a:ext cx="1516785" cy="755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flipV="1">
            <a:off x="2693430" y="2773244"/>
            <a:ext cx="239575" cy="12175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flipV="1">
            <a:off x="2312039" y="2581753"/>
            <a:ext cx="373536" cy="187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053257" y="2455125"/>
            <a:ext cx="258782" cy="12662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777600" y="2314533"/>
            <a:ext cx="291367" cy="34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068967" y="2345156"/>
            <a:ext cx="243499" cy="2749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315414" y="2368721"/>
            <a:ext cx="4412469" cy="4712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730828" y="2842958"/>
            <a:ext cx="391761" cy="412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a:off x="4449787" y="3149298"/>
            <a:ext cx="2233911" cy="501332"/>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6689591" y="3052095"/>
            <a:ext cx="430054" cy="1001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449787" y="3650627"/>
            <a:ext cx="890730" cy="4453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stCxn id="31" idx="2"/>
          </p:cNvCxnSpPr>
          <p:nvPr/>
        </p:nvCxnSpPr>
        <p:spPr>
          <a:xfrm>
            <a:off x="5224813" y="3844966"/>
            <a:ext cx="1006434" cy="25102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380913" y="3383407"/>
            <a:ext cx="433796" cy="10168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8" name="左中かっこ 87"/>
          <p:cNvSpPr/>
          <p:nvPr/>
        </p:nvSpPr>
        <p:spPr bwMode="auto">
          <a:xfrm rot="16200000" flipH="1">
            <a:off x="4415654" y="1640502"/>
            <a:ext cx="168047" cy="1440788"/>
          </a:xfrm>
          <a:prstGeom prst="leftBrace">
            <a:avLst>
              <a:gd name="adj1" fmla="val 59954"/>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9" name="直線コネクタ 88"/>
          <p:cNvCxnSpPr/>
          <p:nvPr/>
        </p:nvCxnSpPr>
        <p:spPr>
          <a:xfrm>
            <a:off x="6760284" y="2804665"/>
            <a:ext cx="736394" cy="494857"/>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H="1">
            <a:off x="6710208" y="3052092"/>
            <a:ext cx="412381" cy="150224"/>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flipV="1">
            <a:off x="2683610" y="2792882"/>
            <a:ext cx="247430" cy="103096"/>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7122589" y="2887140"/>
            <a:ext cx="533823" cy="50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7122589" y="2938044"/>
            <a:ext cx="533823" cy="114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bwMode="auto">
          <a:xfrm flipH="1">
            <a:off x="7047708" y="2621328"/>
            <a:ext cx="72222"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5" name="直線コネクタ 94"/>
          <p:cNvCxnSpPr/>
          <p:nvPr/>
        </p:nvCxnSpPr>
        <p:spPr bwMode="auto">
          <a:xfrm>
            <a:off x="7119926" y="2621328"/>
            <a:ext cx="57776"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6" name="直線コネクタ 95"/>
          <p:cNvCxnSpPr/>
          <p:nvPr/>
        </p:nvCxnSpPr>
        <p:spPr bwMode="auto">
          <a:xfrm flipV="1">
            <a:off x="6766049" y="2780214"/>
            <a:ext cx="79443"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7" name="直線コネクタ 96"/>
          <p:cNvCxnSpPr/>
          <p:nvPr/>
        </p:nvCxnSpPr>
        <p:spPr bwMode="auto">
          <a:xfrm>
            <a:off x="6773270" y="2816323"/>
            <a:ext cx="21667"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8" name="直線コネクタ 97"/>
          <p:cNvCxnSpPr/>
          <p:nvPr/>
        </p:nvCxnSpPr>
        <p:spPr bwMode="auto">
          <a:xfrm>
            <a:off x="6708273" y="3206312"/>
            <a:ext cx="79443" cy="21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9" name="直線コネクタ 98"/>
          <p:cNvCxnSpPr/>
          <p:nvPr/>
        </p:nvCxnSpPr>
        <p:spPr bwMode="auto">
          <a:xfrm flipV="1">
            <a:off x="6715494" y="3119648"/>
            <a:ext cx="28888" cy="9388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0" name="直線コネクタ 99"/>
          <p:cNvCxnSpPr/>
          <p:nvPr/>
        </p:nvCxnSpPr>
        <p:spPr bwMode="auto">
          <a:xfrm flipV="1">
            <a:off x="6903268" y="3408528"/>
            <a:ext cx="72218"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1" name="直線コネクタ 100"/>
          <p:cNvCxnSpPr/>
          <p:nvPr/>
        </p:nvCxnSpPr>
        <p:spPr bwMode="auto">
          <a:xfrm flipH="1" flipV="1">
            <a:off x="6874380" y="3343528"/>
            <a:ext cx="14442"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2" name="直線コネクタ 101"/>
          <p:cNvCxnSpPr/>
          <p:nvPr/>
        </p:nvCxnSpPr>
        <p:spPr bwMode="auto">
          <a:xfrm flipV="1">
            <a:off x="7119926" y="3430192"/>
            <a:ext cx="64997"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3" name="直線コネクタ 102"/>
          <p:cNvCxnSpPr/>
          <p:nvPr/>
        </p:nvCxnSpPr>
        <p:spPr bwMode="auto">
          <a:xfrm flipH="1" flipV="1">
            <a:off x="7054929" y="3437416"/>
            <a:ext cx="64997" cy="64997"/>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4" name="直線コネクタ 103"/>
          <p:cNvCxnSpPr/>
          <p:nvPr/>
        </p:nvCxnSpPr>
        <p:spPr bwMode="auto">
          <a:xfrm flipH="1">
            <a:off x="7401585" y="3307419"/>
            <a:ext cx="86664" cy="1444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5" name="直線コネクタ 104"/>
          <p:cNvCxnSpPr/>
          <p:nvPr/>
        </p:nvCxnSpPr>
        <p:spPr bwMode="auto">
          <a:xfrm flipH="1" flipV="1">
            <a:off x="7481028" y="3213534"/>
            <a:ext cx="14442"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6" name="直線コネクタ 105"/>
          <p:cNvCxnSpPr/>
          <p:nvPr/>
        </p:nvCxnSpPr>
        <p:spPr bwMode="auto">
          <a:xfrm flipH="1">
            <a:off x="7502691" y="2902987"/>
            <a:ext cx="36112" cy="101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7" name="直線コネクタ 106"/>
          <p:cNvCxnSpPr/>
          <p:nvPr/>
        </p:nvCxnSpPr>
        <p:spPr bwMode="auto">
          <a:xfrm flipH="1" flipV="1">
            <a:off x="7466582" y="2874099"/>
            <a:ext cx="72222"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8" name="直線コネクタ 107"/>
          <p:cNvCxnSpPr/>
          <p:nvPr/>
        </p:nvCxnSpPr>
        <p:spPr bwMode="auto">
          <a:xfrm>
            <a:off x="7365476" y="2679104"/>
            <a:ext cx="7221" cy="93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9" name="直線コネクタ 108"/>
          <p:cNvCxnSpPr/>
          <p:nvPr/>
        </p:nvCxnSpPr>
        <p:spPr bwMode="auto">
          <a:xfrm flipV="1">
            <a:off x="7293254" y="2679104"/>
            <a:ext cx="72222" cy="1444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0" name="直線コネクタ 109"/>
          <p:cNvCxnSpPr/>
          <p:nvPr/>
        </p:nvCxnSpPr>
        <p:spPr bwMode="auto">
          <a:xfrm>
            <a:off x="2938388" y="2664662"/>
            <a:ext cx="50555" cy="5055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1" name="直線コネクタ 110"/>
          <p:cNvCxnSpPr/>
          <p:nvPr/>
        </p:nvCxnSpPr>
        <p:spPr bwMode="auto">
          <a:xfrm flipH="1">
            <a:off x="2873391" y="2664662"/>
            <a:ext cx="57776" cy="5777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2" name="直線コネクタ 111"/>
          <p:cNvCxnSpPr/>
          <p:nvPr/>
        </p:nvCxnSpPr>
        <p:spPr bwMode="auto">
          <a:xfrm>
            <a:off x="2671175" y="2794656"/>
            <a:ext cx="14446"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3" name="直線コネクタ 112"/>
          <p:cNvCxnSpPr/>
          <p:nvPr/>
        </p:nvCxnSpPr>
        <p:spPr bwMode="auto">
          <a:xfrm flipV="1">
            <a:off x="2685620" y="2758547"/>
            <a:ext cx="86664" cy="36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4" name="直線コネクタ 113"/>
          <p:cNvCxnSpPr/>
          <p:nvPr/>
        </p:nvCxnSpPr>
        <p:spPr bwMode="auto">
          <a:xfrm flipV="1">
            <a:off x="2606178" y="2917433"/>
            <a:ext cx="28888" cy="79440"/>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5" name="直線コネクタ 114"/>
          <p:cNvCxnSpPr/>
          <p:nvPr/>
        </p:nvCxnSpPr>
        <p:spPr bwMode="auto">
          <a:xfrm>
            <a:off x="2606178" y="3004097"/>
            <a:ext cx="86664" cy="7221"/>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6" name="直線コネクタ 115"/>
          <p:cNvCxnSpPr/>
          <p:nvPr/>
        </p:nvCxnSpPr>
        <p:spPr bwMode="auto">
          <a:xfrm flipH="1" flipV="1">
            <a:off x="2721730" y="3047427"/>
            <a:ext cx="21667"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7" name="直線コネクタ 116"/>
          <p:cNvCxnSpPr/>
          <p:nvPr/>
        </p:nvCxnSpPr>
        <p:spPr bwMode="auto">
          <a:xfrm flipV="1">
            <a:off x="2750618" y="3076315"/>
            <a:ext cx="79443" cy="4333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8" name="直線コネクタ 117"/>
          <p:cNvCxnSpPr/>
          <p:nvPr/>
        </p:nvCxnSpPr>
        <p:spPr bwMode="auto">
          <a:xfrm flipH="1" flipV="1">
            <a:off x="2873391" y="3047427"/>
            <a:ext cx="57776"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9" name="直線コネクタ 118"/>
          <p:cNvCxnSpPr/>
          <p:nvPr/>
        </p:nvCxnSpPr>
        <p:spPr bwMode="auto">
          <a:xfrm flipV="1">
            <a:off x="2931167" y="3054648"/>
            <a:ext cx="64997" cy="65000"/>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0" name="直線コネクタ 119"/>
          <p:cNvCxnSpPr/>
          <p:nvPr/>
        </p:nvCxnSpPr>
        <p:spPr bwMode="auto">
          <a:xfrm flipH="1">
            <a:off x="3097274" y="2989651"/>
            <a:ext cx="86664" cy="21667"/>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1" name="直線コネクタ 120"/>
          <p:cNvCxnSpPr/>
          <p:nvPr/>
        </p:nvCxnSpPr>
        <p:spPr bwMode="auto">
          <a:xfrm>
            <a:off x="3169492" y="2917433"/>
            <a:ext cx="21667"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2" name="直線コネクタ 121"/>
          <p:cNvCxnSpPr/>
          <p:nvPr/>
        </p:nvCxnSpPr>
        <p:spPr bwMode="auto">
          <a:xfrm flipV="1">
            <a:off x="3227268" y="2794656"/>
            <a:ext cx="57776" cy="5777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3" name="直線コネクタ 122"/>
          <p:cNvCxnSpPr/>
          <p:nvPr/>
        </p:nvCxnSpPr>
        <p:spPr bwMode="auto">
          <a:xfrm flipH="1" flipV="1">
            <a:off x="3191159" y="2758547"/>
            <a:ext cx="86664" cy="36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4" name="直線コネクタ 123"/>
          <p:cNvCxnSpPr/>
          <p:nvPr/>
        </p:nvCxnSpPr>
        <p:spPr bwMode="auto">
          <a:xfrm flipH="1" flipV="1">
            <a:off x="3140607" y="2664662"/>
            <a:ext cx="14442" cy="9388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5" name="直線コネクタ 124"/>
          <p:cNvCxnSpPr/>
          <p:nvPr/>
        </p:nvCxnSpPr>
        <p:spPr bwMode="auto">
          <a:xfrm flipV="1">
            <a:off x="3061164" y="2671886"/>
            <a:ext cx="79443" cy="1444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6" name="直線矢印コネクタ 125"/>
          <p:cNvCxnSpPr/>
          <p:nvPr/>
        </p:nvCxnSpPr>
        <p:spPr>
          <a:xfrm flipH="1" flipV="1">
            <a:off x="3879512" y="3258284"/>
            <a:ext cx="570275" cy="392343"/>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3851920" y="1844824"/>
            <a:ext cx="1338828" cy="369332"/>
          </a:xfrm>
          <a:prstGeom prst="rect">
            <a:avLst/>
          </a:prstGeom>
          <a:noFill/>
        </p:spPr>
        <p:txBody>
          <a:bodyPr wrap="none" rtlCol="0">
            <a:spAutoFit/>
          </a:bodyPr>
          <a:lstStyle/>
          <a:p>
            <a:r>
              <a:rPr kumimoji="1" lang="ja-JP" altLang="en-US" dirty="0"/>
              <a:t>法線の候補</a:t>
            </a:r>
          </a:p>
        </p:txBody>
      </p:sp>
      <p:sp>
        <p:nvSpPr>
          <p:cNvPr id="129" name="テキスト ボックス 128"/>
          <p:cNvSpPr txBox="1"/>
          <p:nvPr/>
        </p:nvSpPr>
        <p:spPr>
          <a:xfrm>
            <a:off x="5004048" y="2708920"/>
            <a:ext cx="877163" cy="369332"/>
          </a:xfrm>
          <a:prstGeom prst="rect">
            <a:avLst/>
          </a:prstGeom>
          <a:noFill/>
        </p:spPr>
        <p:txBody>
          <a:bodyPr wrap="none" rtlCol="0">
            <a:spAutoFit/>
          </a:bodyPr>
          <a:lstStyle/>
          <a:p>
            <a:r>
              <a:rPr kumimoji="1" lang="ja-JP" altLang="en-US" dirty="0"/>
              <a:t>反射面</a:t>
            </a:r>
          </a:p>
        </p:txBody>
      </p:sp>
      <p:sp>
        <p:nvSpPr>
          <p:cNvPr id="130" name="テキスト ボックス 129"/>
          <p:cNvSpPr txBox="1"/>
          <p:nvPr/>
        </p:nvSpPr>
        <p:spPr>
          <a:xfrm>
            <a:off x="7524328" y="3212976"/>
            <a:ext cx="877163" cy="369332"/>
          </a:xfrm>
          <a:prstGeom prst="rect">
            <a:avLst/>
          </a:prstGeom>
          <a:noFill/>
        </p:spPr>
        <p:txBody>
          <a:bodyPr wrap="none" rtlCol="0">
            <a:spAutoFit/>
          </a:bodyPr>
          <a:lstStyle/>
          <a:p>
            <a:r>
              <a:rPr kumimoji="1" lang="ja-JP" altLang="en-US" dirty="0"/>
              <a:t>非偏光</a:t>
            </a:r>
          </a:p>
        </p:txBody>
      </p:sp>
      <p:sp>
        <p:nvSpPr>
          <p:cNvPr id="131" name="テキスト ボックス 130"/>
          <p:cNvSpPr txBox="1"/>
          <p:nvPr/>
        </p:nvSpPr>
        <p:spPr>
          <a:xfrm>
            <a:off x="755576" y="2492896"/>
            <a:ext cx="1189749" cy="369332"/>
          </a:xfrm>
          <a:prstGeom prst="rect">
            <a:avLst/>
          </a:prstGeom>
          <a:noFill/>
        </p:spPr>
        <p:txBody>
          <a:bodyPr wrap="none" rtlCol="0">
            <a:spAutoFit/>
          </a:bodyPr>
          <a:lstStyle/>
          <a:p>
            <a:r>
              <a:rPr kumimoji="1" lang="ja-JP" altLang="en-US" dirty="0"/>
              <a:t>偏光カメラ</a:t>
            </a:r>
          </a:p>
        </p:txBody>
      </p:sp>
      <p:sp>
        <p:nvSpPr>
          <p:cNvPr id="132" name="テキスト ボックス 131"/>
          <p:cNvSpPr txBox="1"/>
          <p:nvPr/>
        </p:nvSpPr>
        <p:spPr>
          <a:xfrm>
            <a:off x="2123728" y="3140968"/>
            <a:ext cx="1107996" cy="369332"/>
          </a:xfrm>
          <a:prstGeom prst="rect">
            <a:avLst/>
          </a:prstGeom>
          <a:noFill/>
        </p:spPr>
        <p:txBody>
          <a:bodyPr wrap="none" rtlCol="0">
            <a:spAutoFit/>
          </a:bodyPr>
          <a:lstStyle/>
          <a:p>
            <a:r>
              <a:rPr kumimoji="1" lang="ja-JP" altLang="en-US" dirty="0"/>
              <a:t>部分偏光</a:t>
            </a:r>
          </a:p>
        </p:txBody>
      </p:sp>
      <p:sp>
        <p:nvSpPr>
          <p:cNvPr id="133" name="テキスト ボックス 132"/>
          <p:cNvSpPr txBox="1"/>
          <p:nvPr/>
        </p:nvSpPr>
        <p:spPr>
          <a:xfrm>
            <a:off x="2051720" y="764704"/>
            <a:ext cx="877163" cy="369332"/>
          </a:xfrm>
          <a:prstGeom prst="rect">
            <a:avLst/>
          </a:prstGeom>
          <a:noFill/>
        </p:spPr>
        <p:txBody>
          <a:bodyPr wrap="none" rtlCol="0">
            <a:spAutoFit/>
          </a:bodyPr>
          <a:lstStyle/>
          <a:p>
            <a:r>
              <a:rPr lang="ja-JP" altLang="en-US" dirty="0"/>
              <a:t>方位角</a:t>
            </a:r>
            <a:endParaRPr kumimoji="1" lang="ja-JP" altLang="en-US" dirty="0"/>
          </a:p>
        </p:txBody>
      </p:sp>
      <p:sp>
        <p:nvSpPr>
          <p:cNvPr id="127" name="テキスト ボックス 126"/>
          <p:cNvSpPr txBox="1"/>
          <p:nvPr/>
        </p:nvSpPr>
        <p:spPr>
          <a:xfrm>
            <a:off x="3707904" y="980728"/>
            <a:ext cx="4801314" cy="369332"/>
          </a:xfrm>
          <a:prstGeom prst="rect">
            <a:avLst/>
          </a:prstGeom>
          <a:noFill/>
        </p:spPr>
        <p:txBody>
          <a:bodyPr wrap="none" rtlCol="0">
            <a:spAutoFit/>
          </a:bodyPr>
          <a:lstStyle/>
          <a:p>
            <a:r>
              <a:rPr kumimoji="1" lang="ja-JP" altLang="en-US" dirty="0"/>
              <a:t>最小輝度の時の偏光角＝反射面＝法線の候補</a:t>
            </a:r>
          </a:p>
        </p:txBody>
      </p:sp>
      <p:sp>
        <p:nvSpPr>
          <p:cNvPr id="136" name="角丸四角形 135"/>
          <p:cNvSpPr/>
          <p:nvPr/>
        </p:nvSpPr>
        <p:spPr bwMode="auto">
          <a:xfrm>
            <a:off x="3491880" y="764704"/>
            <a:ext cx="5256584" cy="792088"/>
          </a:xfrm>
          <a:prstGeom prst="roundRect">
            <a:avLst/>
          </a:prstGeom>
          <a:no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00797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a:t>
            </a:r>
            <a:r>
              <a:rPr kumimoji="1" lang="ja-JP" altLang="en-US" dirty="0"/>
              <a:t>視点以上から法線を一意に決定</a:t>
            </a:r>
          </a:p>
        </p:txBody>
      </p:sp>
      <p:grpSp>
        <p:nvGrpSpPr>
          <p:cNvPr id="3" name="グループ化 3"/>
          <p:cNvGrpSpPr/>
          <p:nvPr/>
        </p:nvGrpSpPr>
        <p:grpSpPr>
          <a:xfrm rot="20661272" flipH="1">
            <a:off x="7717703" y="1978879"/>
            <a:ext cx="1002709" cy="539921"/>
            <a:chOff x="3779912" y="2636912"/>
            <a:chExt cx="936104" cy="504056"/>
          </a:xfrm>
          <a:solidFill>
            <a:schemeClr val="bg1">
              <a:lumMod val="85000"/>
            </a:schemeClr>
          </a:solidFill>
        </p:grpSpPr>
        <p:sp>
          <p:nvSpPr>
            <p:cNvPr id="5" name="直方体 4"/>
            <p:cNvSpPr/>
            <p:nvPr/>
          </p:nvSpPr>
          <p:spPr>
            <a:xfrm>
              <a:off x="3779912" y="2636912"/>
              <a:ext cx="792088" cy="504056"/>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柱 5"/>
            <p:cNvSpPr/>
            <p:nvPr/>
          </p:nvSpPr>
          <p:spPr>
            <a:xfrm rot="5400000">
              <a:off x="4499992" y="2780928"/>
              <a:ext cx="216024" cy="216024"/>
            </a:xfrm>
            <a:prstGeom prst="can">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6"/>
          <p:cNvGrpSpPr/>
          <p:nvPr/>
        </p:nvGrpSpPr>
        <p:grpSpPr>
          <a:xfrm rot="1198862">
            <a:off x="403347" y="2099413"/>
            <a:ext cx="1002709" cy="539921"/>
            <a:chOff x="3779912" y="2636912"/>
            <a:chExt cx="936104" cy="504056"/>
          </a:xfrm>
          <a:solidFill>
            <a:schemeClr val="bg1">
              <a:lumMod val="85000"/>
            </a:schemeClr>
          </a:solidFill>
        </p:grpSpPr>
        <p:sp>
          <p:nvSpPr>
            <p:cNvPr id="8" name="直方体 7"/>
            <p:cNvSpPr/>
            <p:nvPr/>
          </p:nvSpPr>
          <p:spPr>
            <a:xfrm>
              <a:off x="3779912" y="2636912"/>
              <a:ext cx="792088" cy="504056"/>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p:cNvSpPr/>
            <p:nvPr/>
          </p:nvSpPr>
          <p:spPr>
            <a:xfrm rot="5400000">
              <a:off x="4499992" y="2780928"/>
              <a:ext cx="216024" cy="216024"/>
            </a:xfrm>
            <a:prstGeom prst="can">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台形 9"/>
          <p:cNvSpPr/>
          <p:nvPr/>
        </p:nvSpPr>
        <p:spPr>
          <a:xfrm>
            <a:off x="2584160" y="3217545"/>
            <a:ext cx="3548052" cy="1002712"/>
          </a:xfrm>
          <a:prstGeom prst="trapezoid">
            <a:avLst>
              <a:gd name="adj" fmla="val 8706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rot="5400000" flipH="1" flipV="1">
            <a:off x="3740283" y="3140413"/>
            <a:ext cx="1234955" cy="850"/>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1350055" y="3988862"/>
            <a:ext cx="13883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5939384" y="3950296"/>
            <a:ext cx="14655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a:off x="1581450" y="2446229"/>
            <a:ext cx="617053"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5400000">
            <a:off x="1825903" y="2952685"/>
            <a:ext cx="2824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1465752" y="2752511"/>
            <a:ext cx="694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5400000">
            <a:off x="1918340" y="2957787"/>
            <a:ext cx="251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rot="5400000">
            <a:off x="1427186" y="2754754"/>
            <a:ext cx="61705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1697148" y="2947584"/>
            <a:ext cx="3856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5400000">
            <a:off x="6903528" y="2291965"/>
            <a:ext cx="617053"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5400000">
            <a:off x="6942094" y="2612940"/>
            <a:ext cx="694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a:off x="6962501" y="2803523"/>
            <a:ext cx="3448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7057792" y="2620897"/>
            <a:ext cx="61705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6942094" y="2772915"/>
            <a:ext cx="2313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7019226" y="2793320"/>
            <a:ext cx="3856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1889975" y="2502953"/>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1967107" y="2543765"/>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7019226" y="2361139"/>
            <a:ext cx="2313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6980660" y="2409909"/>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899197" y="3157578"/>
            <a:ext cx="1458991" cy="599888"/>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358186" y="3757466"/>
            <a:ext cx="2313946" cy="925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0800000">
            <a:off x="1889975" y="2754754"/>
            <a:ext cx="1002709" cy="3856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10800000">
            <a:off x="1350054" y="2523361"/>
            <a:ext cx="304409" cy="1342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350054" y="2523361"/>
            <a:ext cx="330511" cy="427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89975" y="2600493"/>
            <a:ext cx="4782160" cy="61705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円弧 35"/>
          <p:cNvSpPr/>
          <p:nvPr/>
        </p:nvSpPr>
        <p:spPr>
          <a:xfrm>
            <a:off x="1658582" y="2369097"/>
            <a:ext cx="462789" cy="771316"/>
          </a:xfrm>
          <a:prstGeom prst="arc">
            <a:avLst>
              <a:gd name="adj1" fmla="val 1503428"/>
              <a:gd name="adj2" fmla="val 1970825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rot="10800000" flipV="1">
            <a:off x="2044239" y="3757466"/>
            <a:ext cx="2313946" cy="925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4358186" y="3119416"/>
            <a:ext cx="1545515" cy="63805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5897341" y="2600493"/>
            <a:ext cx="1314714" cy="5252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10800000" flipV="1">
            <a:off x="7430137" y="2369097"/>
            <a:ext cx="321839" cy="1270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2044239" y="2446229"/>
            <a:ext cx="5167817" cy="8484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0800000" flipV="1">
            <a:off x="7417416" y="2369097"/>
            <a:ext cx="334560" cy="507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円弧 42"/>
          <p:cNvSpPr/>
          <p:nvPr/>
        </p:nvSpPr>
        <p:spPr>
          <a:xfrm>
            <a:off x="6980660" y="2214833"/>
            <a:ext cx="462789" cy="771316"/>
          </a:xfrm>
          <a:prstGeom prst="arc">
            <a:avLst>
              <a:gd name="adj1" fmla="val 12578207"/>
              <a:gd name="adj2" fmla="val 939437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4" name="直線矢印コネクタ 43"/>
          <p:cNvCxnSpPr/>
          <p:nvPr/>
        </p:nvCxnSpPr>
        <p:spPr>
          <a:xfrm rot="5400000" flipH="1" flipV="1">
            <a:off x="1934348" y="2271942"/>
            <a:ext cx="398396" cy="284178"/>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7212056" y="2026345"/>
            <a:ext cx="322307" cy="574148"/>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5400000" flipH="1" flipV="1">
            <a:off x="1871773" y="2635073"/>
            <a:ext cx="137886" cy="101479"/>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a:off x="1658582" y="2214833"/>
            <a:ext cx="462789" cy="462789"/>
          </a:xfrm>
          <a:prstGeom prst="arc">
            <a:avLst/>
          </a:prstGeom>
          <a:ln w="6350">
            <a:solidFill>
              <a:schemeClr val="tx1"/>
            </a:solidFill>
            <a:headEnd type="stealth"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円弧 56"/>
          <p:cNvSpPr/>
          <p:nvPr/>
        </p:nvSpPr>
        <p:spPr>
          <a:xfrm>
            <a:off x="6980660" y="2060569"/>
            <a:ext cx="462789" cy="510405"/>
          </a:xfrm>
          <a:prstGeom prst="arc">
            <a:avLst>
              <a:gd name="adj1" fmla="val 16200000"/>
              <a:gd name="adj2" fmla="val 19944560"/>
            </a:avLst>
          </a:prstGeom>
          <a:ln w="6350">
            <a:solidFill>
              <a:schemeClr val="tx1"/>
            </a:solidFill>
            <a:headEnd type="stealth"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8" name="直線コネクタ 57"/>
          <p:cNvCxnSpPr/>
          <p:nvPr/>
        </p:nvCxnSpPr>
        <p:spPr>
          <a:xfrm rot="5400000" flipH="1" flipV="1">
            <a:off x="7057792" y="1782653"/>
            <a:ext cx="617053"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5400000" flipH="1" flipV="1">
            <a:off x="1735711" y="1945895"/>
            <a:ext cx="617053"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683568" y="2780928"/>
            <a:ext cx="856325" cy="369332"/>
          </a:xfrm>
          <a:prstGeom prst="rect">
            <a:avLst/>
          </a:prstGeom>
          <a:noFill/>
        </p:spPr>
        <p:txBody>
          <a:bodyPr wrap="none" rtlCol="0">
            <a:spAutoFit/>
          </a:bodyPr>
          <a:lstStyle/>
          <a:p>
            <a:r>
              <a:rPr kumimoji="1" lang="ja-JP" altLang="en-US" dirty="0"/>
              <a:t>カメラ</a:t>
            </a:r>
            <a:r>
              <a:rPr kumimoji="1" lang="en-US" altLang="ja-JP" dirty="0"/>
              <a:t>1</a:t>
            </a:r>
            <a:endParaRPr kumimoji="1" lang="ja-JP" altLang="en-US" dirty="0"/>
          </a:p>
        </p:txBody>
      </p:sp>
      <p:sp>
        <p:nvSpPr>
          <p:cNvPr id="77" name="テキスト ボックス 76"/>
          <p:cNvSpPr txBox="1"/>
          <p:nvPr/>
        </p:nvSpPr>
        <p:spPr>
          <a:xfrm>
            <a:off x="1547664" y="1268760"/>
            <a:ext cx="1005403" cy="369332"/>
          </a:xfrm>
          <a:prstGeom prst="rect">
            <a:avLst/>
          </a:prstGeom>
          <a:noFill/>
        </p:spPr>
        <p:txBody>
          <a:bodyPr wrap="none" rtlCol="0">
            <a:spAutoFit/>
          </a:bodyPr>
          <a:lstStyle/>
          <a:p>
            <a:r>
              <a:rPr kumimoji="1" lang="ja-JP" altLang="en-US" dirty="0"/>
              <a:t>方位角</a:t>
            </a:r>
            <a:r>
              <a:rPr kumimoji="1" lang="en-US" altLang="ja-JP" dirty="0"/>
              <a:t>1</a:t>
            </a:r>
            <a:endParaRPr kumimoji="1" lang="ja-JP" altLang="en-US" dirty="0"/>
          </a:p>
        </p:txBody>
      </p:sp>
      <p:sp>
        <p:nvSpPr>
          <p:cNvPr id="78" name="テキスト ボックス 77"/>
          <p:cNvSpPr txBox="1"/>
          <p:nvPr/>
        </p:nvSpPr>
        <p:spPr>
          <a:xfrm>
            <a:off x="3995936" y="2132856"/>
            <a:ext cx="646331" cy="369332"/>
          </a:xfrm>
          <a:prstGeom prst="rect">
            <a:avLst/>
          </a:prstGeom>
          <a:noFill/>
        </p:spPr>
        <p:txBody>
          <a:bodyPr wrap="none" rtlCol="0">
            <a:spAutoFit/>
          </a:bodyPr>
          <a:lstStyle/>
          <a:p>
            <a:r>
              <a:rPr lang="ja-JP" altLang="en-US" dirty="0"/>
              <a:t>法線</a:t>
            </a:r>
            <a:endParaRPr kumimoji="1" lang="ja-JP" altLang="en-US" dirty="0"/>
          </a:p>
        </p:txBody>
      </p:sp>
      <p:sp>
        <p:nvSpPr>
          <p:cNvPr id="79" name="テキスト ボックス 78"/>
          <p:cNvSpPr txBox="1"/>
          <p:nvPr/>
        </p:nvSpPr>
        <p:spPr>
          <a:xfrm>
            <a:off x="6876256" y="1124744"/>
            <a:ext cx="1005403" cy="369332"/>
          </a:xfrm>
          <a:prstGeom prst="rect">
            <a:avLst/>
          </a:prstGeom>
          <a:noFill/>
        </p:spPr>
        <p:txBody>
          <a:bodyPr wrap="none" rtlCol="0">
            <a:spAutoFit/>
          </a:bodyPr>
          <a:lstStyle/>
          <a:p>
            <a:r>
              <a:rPr kumimoji="1" lang="ja-JP" altLang="en-US" dirty="0"/>
              <a:t>方位角</a:t>
            </a:r>
            <a:r>
              <a:rPr kumimoji="1" lang="en-US" altLang="ja-JP" dirty="0"/>
              <a:t>2</a:t>
            </a:r>
            <a:endParaRPr kumimoji="1" lang="ja-JP" altLang="en-US" dirty="0"/>
          </a:p>
        </p:txBody>
      </p:sp>
      <p:sp>
        <p:nvSpPr>
          <p:cNvPr id="80" name="テキスト ボックス 79"/>
          <p:cNvSpPr txBox="1"/>
          <p:nvPr/>
        </p:nvSpPr>
        <p:spPr>
          <a:xfrm>
            <a:off x="7524328" y="2564904"/>
            <a:ext cx="856325" cy="369332"/>
          </a:xfrm>
          <a:prstGeom prst="rect">
            <a:avLst/>
          </a:prstGeom>
          <a:noFill/>
        </p:spPr>
        <p:txBody>
          <a:bodyPr wrap="none" rtlCol="0">
            <a:spAutoFit/>
          </a:bodyPr>
          <a:lstStyle/>
          <a:p>
            <a:r>
              <a:rPr kumimoji="1" lang="ja-JP" altLang="en-US" dirty="0"/>
              <a:t>カメラ</a:t>
            </a:r>
            <a:r>
              <a:rPr kumimoji="1" lang="en-US" altLang="ja-JP" dirty="0"/>
              <a:t>2</a:t>
            </a:r>
            <a:endParaRPr kumimoji="1" lang="ja-JP" altLang="en-US" dirty="0"/>
          </a:p>
        </p:txBody>
      </p:sp>
      <p:sp>
        <p:nvSpPr>
          <p:cNvPr id="81" name="テキスト ボックス 80"/>
          <p:cNvSpPr txBox="1"/>
          <p:nvPr/>
        </p:nvSpPr>
        <p:spPr>
          <a:xfrm>
            <a:off x="2051720" y="3284984"/>
            <a:ext cx="1005403" cy="369332"/>
          </a:xfrm>
          <a:prstGeom prst="rect">
            <a:avLst/>
          </a:prstGeom>
          <a:noFill/>
        </p:spPr>
        <p:txBody>
          <a:bodyPr wrap="none" rtlCol="0">
            <a:spAutoFit/>
          </a:bodyPr>
          <a:lstStyle/>
          <a:p>
            <a:r>
              <a:rPr lang="ja-JP" altLang="en-US" dirty="0"/>
              <a:t>反射面</a:t>
            </a:r>
            <a:r>
              <a:rPr lang="en-US" altLang="ja-JP" dirty="0"/>
              <a:t>2</a:t>
            </a:r>
            <a:endParaRPr kumimoji="1" lang="ja-JP" altLang="en-US" dirty="0"/>
          </a:p>
        </p:txBody>
      </p:sp>
      <p:sp>
        <p:nvSpPr>
          <p:cNvPr id="82" name="テキスト ボックス 81"/>
          <p:cNvSpPr txBox="1"/>
          <p:nvPr/>
        </p:nvSpPr>
        <p:spPr>
          <a:xfrm>
            <a:off x="5652120" y="3212976"/>
            <a:ext cx="1005403" cy="369332"/>
          </a:xfrm>
          <a:prstGeom prst="rect">
            <a:avLst/>
          </a:prstGeom>
          <a:noFill/>
        </p:spPr>
        <p:txBody>
          <a:bodyPr wrap="none" rtlCol="0">
            <a:spAutoFit/>
          </a:bodyPr>
          <a:lstStyle/>
          <a:p>
            <a:r>
              <a:rPr kumimoji="1" lang="ja-JP" altLang="en-US" dirty="0"/>
              <a:t>反射面</a:t>
            </a:r>
            <a:r>
              <a:rPr kumimoji="1" lang="en-US" altLang="ja-JP" dirty="0"/>
              <a:t>1</a:t>
            </a:r>
            <a:endParaRPr kumimoji="1" lang="ja-JP" altLang="en-US" dirty="0"/>
          </a:p>
        </p:txBody>
      </p:sp>
      <p:sp>
        <p:nvSpPr>
          <p:cNvPr id="83" name="テキスト ボックス 82"/>
          <p:cNvSpPr txBox="1"/>
          <p:nvPr/>
        </p:nvSpPr>
        <p:spPr>
          <a:xfrm>
            <a:off x="3779912" y="4221088"/>
            <a:ext cx="1107996" cy="369332"/>
          </a:xfrm>
          <a:prstGeom prst="rect">
            <a:avLst/>
          </a:prstGeom>
          <a:noFill/>
        </p:spPr>
        <p:txBody>
          <a:bodyPr wrap="none" rtlCol="0">
            <a:spAutoFit/>
          </a:bodyPr>
          <a:lstStyle/>
          <a:p>
            <a:r>
              <a:rPr lang="ja-JP" altLang="en-US" dirty="0"/>
              <a:t>物体表面</a:t>
            </a:r>
            <a:endParaRPr kumimoji="1" lang="ja-JP" altLang="en-US" dirty="0"/>
          </a:p>
        </p:txBody>
      </p:sp>
    </p:spTree>
    <p:extLst>
      <p:ext uri="{BB962C8B-B14F-4D97-AF65-F5344CB8AC3E}">
        <p14:creationId xmlns:p14="http://schemas.microsoft.com/office/powerpoint/2010/main" val="291013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法線の推定</a:t>
            </a:r>
          </a:p>
        </p:txBody>
      </p:sp>
      <p:pic>
        <p:nvPicPr>
          <p:cNvPr id="14" name="コンテンツ プレースホルダ 3" descr="rabbit00.bmp"/>
          <p:cNvPicPr>
            <a:picLocks noChangeAspect="1"/>
          </p:cNvPicPr>
          <p:nvPr/>
        </p:nvPicPr>
        <p:blipFill>
          <a:blip r:embed="rId2" cstate="print"/>
          <a:srcRect l="9524" r="10476"/>
          <a:stretch>
            <a:fillRect/>
          </a:stretch>
        </p:blipFill>
        <p:spPr bwMode="auto">
          <a:xfrm>
            <a:off x="1691680" y="548680"/>
            <a:ext cx="2160240" cy="2160240"/>
          </a:xfrm>
          <a:prstGeom prst="rect">
            <a:avLst/>
          </a:prstGeom>
          <a:noFill/>
          <a:ln w="9525">
            <a:noFill/>
            <a:miter lim="800000"/>
            <a:headEnd/>
            <a:tailEnd/>
          </a:ln>
        </p:spPr>
      </p:pic>
      <p:pic>
        <p:nvPicPr>
          <p:cNvPr id="15" name="図 5" descr="shade00-3.bmp"/>
          <p:cNvPicPr>
            <a:picLocks noChangeAspect="1"/>
          </p:cNvPicPr>
          <p:nvPr/>
        </p:nvPicPr>
        <p:blipFill>
          <a:blip r:embed="rId3" cstate="print"/>
          <a:srcRect l="16869" t="16869" r="15653" b="15653"/>
          <a:stretch>
            <a:fillRect/>
          </a:stretch>
        </p:blipFill>
        <p:spPr bwMode="auto">
          <a:xfrm>
            <a:off x="5292080" y="548680"/>
            <a:ext cx="2160240" cy="2160240"/>
          </a:xfrm>
          <a:prstGeom prst="rect">
            <a:avLst/>
          </a:prstGeom>
          <a:noFill/>
          <a:ln w="9525">
            <a:solidFill>
              <a:schemeClr val="tx1"/>
            </a:solidFill>
            <a:miter lim="800000"/>
            <a:headEnd/>
            <a:tailEnd/>
          </a:ln>
        </p:spPr>
      </p:pic>
      <p:sp>
        <p:nvSpPr>
          <p:cNvPr id="3" name="右矢印 2"/>
          <p:cNvSpPr/>
          <p:nvPr/>
        </p:nvSpPr>
        <p:spPr bwMode="auto">
          <a:xfrm>
            <a:off x="4139952" y="2492896"/>
            <a:ext cx="864096" cy="432048"/>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pic>
        <p:nvPicPr>
          <p:cNvPr id="8" name="図 3" descr="fish00.bmp">
            <a:extLst>
              <a:ext uri="{FF2B5EF4-FFF2-40B4-BE49-F238E27FC236}">
                <a16:creationId xmlns:a16="http://schemas.microsoft.com/office/drawing/2014/main" id="{D19FCD58-03A6-497D-A5CD-2F59A63CD11E}"/>
              </a:ext>
            </a:extLst>
          </p:cNvPr>
          <p:cNvPicPr>
            <a:picLocks noChangeAspect="1"/>
          </p:cNvPicPr>
          <p:nvPr/>
        </p:nvPicPr>
        <p:blipFill>
          <a:blip r:embed="rId4" cstate="print"/>
          <a:srcRect l="14035" t="6578" r="14035" b="3521"/>
          <a:stretch>
            <a:fillRect/>
          </a:stretch>
        </p:blipFill>
        <p:spPr bwMode="auto">
          <a:xfrm>
            <a:off x="1691680" y="2780928"/>
            <a:ext cx="2160240" cy="2160240"/>
          </a:xfrm>
          <a:prstGeom prst="rect">
            <a:avLst/>
          </a:prstGeom>
          <a:noFill/>
          <a:ln w="9525">
            <a:noFill/>
            <a:miter lim="800000"/>
            <a:headEnd/>
            <a:tailEnd/>
          </a:ln>
        </p:spPr>
      </p:pic>
      <p:pic>
        <p:nvPicPr>
          <p:cNvPr id="9" name="図 8" descr="fish600_shade000.bmp">
            <a:extLst>
              <a:ext uri="{FF2B5EF4-FFF2-40B4-BE49-F238E27FC236}">
                <a16:creationId xmlns:a16="http://schemas.microsoft.com/office/drawing/2014/main" id="{D54746E8-40B3-4253-849E-4F456DA666C5}"/>
              </a:ext>
            </a:extLst>
          </p:cNvPr>
          <p:cNvPicPr>
            <a:picLocks noChangeAspect="1"/>
          </p:cNvPicPr>
          <p:nvPr/>
        </p:nvPicPr>
        <p:blipFill>
          <a:blip r:embed="rId5" cstate="print"/>
          <a:srcRect l="15091" t="14435" r="12736" b="13392"/>
          <a:stretch>
            <a:fillRect/>
          </a:stretch>
        </p:blipFill>
        <p:spPr>
          <a:xfrm>
            <a:off x="5292080" y="2780928"/>
            <a:ext cx="2160240" cy="2160240"/>
          </a:xfrm>
          <a:prstGeom prst="rect">
            <a:avLst/>
          </a:prstGeom>
        </p:spPr>
      </p:pic>
    </p:spTree>
    <p:extLst>
      <p:ext uri="{BB962C8B-B14F-4D97-AF65-F5344CB8AC3E}">
        <p14:creationId xmlns:p14="http://schemas.microsoft.com/office/powerpoint/2010/main" val="1082207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51520" y="620688"/>
            <a:ext cx="2880320" cy="2880320"/>
          </a:xfrm>
          <a:prstGeom prst="rect">
            <a:avLst/>
          </a:prstGeom>
        </p:spPr>
      </p:pic>
      <p:pic>
        <p:nvPicPr>
          <p:cNvPr id="5" name="図 4"/>
          <p:cNvPicPr>
            <a:picLocks noChangeAspect="1"/>
          </p:cNvPicPr>
          <p:nvPr/>
        </p:nvPicPr>
        <p:blipFill>
          <a:blip r:embed="rId3"/>
          <a:stretch>
            <a:fillRect/>
          </a:stretch>
        </p:blipFill>
        <p:spPr>
          <a:xfrm>
            <a:off x="251520" y="3573016"/>
            <a:ext cx="2880320" cy="1178051"/>
          </a:xfrm>
          <a:prstGeom prst="rect">
            <a:avLst/>
          </a:prstGeom>
        </p:spPr>
      </p:pic>
      <p:pic>
        <p:nvPicPr>
          <p:cNvPr id="7" name="図 6">
            <a:extLst>
              <a:ext uri="{FF2B5EF4-FFF2-40B4-BE49-F238E27FC236}">
                <a16:creationId xmlns:a16="http://schemas.microsoft.com/office/drawing/2014/main" id="{1B8814B9-E58C-4E81-8B56-DD9666A72E9E}"/>
              </a:ext>
            </a:extLst>
          </p:cNvPr>
          <p:cNvPicPr>
            <a:picLocks noChangeAspect="1"/>
          </p:cNvPicPr>
          <p:nvPr/>
        </p:nvPicPr>
        <p:blipFill>
          <a:blip r:embed="rId4"/>
          <a:stretch>
            <a:fillRect/>
          </a:stretch>
        </p:blipFill>
        <p:spPr>
          <a:xfrm>
            <a:off x="3851920" y="1268760"/>
            <a:ext cx="2880320" cy="2875003"/>
          </a:xfrm>
          <a:prstGeom prst="rect">
            <a:avLst/>
          </a:prstGeom>
        </p:spPr>
      </p:pic>
      <p:pic>
        <p:nvPicPr>
          <p:cNvPr id="8" name="図 7">
            <a:extLst>
              <a:ext uri="{FF2B5EF4-FFF2-40B4-BE49-F238E27FC236}">
                <a16:creationId xmlns:a16="http://schemas.microsoft.com/office/drawing/2014/main" id="{56274A55-5D56-4173-B44B-E3C6FAE09B93}"/>
              </a:ext>
            </a:extLst>
          </p:cNvPr>
          <p:cNvPicPr>
            <a:picLocks noChangeAspect="1"/>
          </p:cNvPicPr>
          <p:nvPr/>
        </p:nvPicPr>
        <p:blipFill>
          <a:blip r:embed="rId5"/>
          <a:stretch>
            <a:fillRect/>
          </a:stretch>
        </p:blipFill>
        <p:spPr>
          <a:xfrm>
            <a:off x="1115616" y="4869160"/>
            <a:ext cx="7200800" cy="521349"/>
          </a:xfrm>
          <a:prstGeom prst="rect">
            <a:avLst/>
          </a:prstGeom>
        </p:spPr>
      </p:pic>
      <p:sp>
        <p:nvSpPr>
          <p:cNvPr id="2" name="タイトル 1">
            <a:extLst>
              <a:ext uri="{FF2B5EF4-FFF2-40B4-BE49-F238E27FC236}">
                <a16:creationId xmlns:a16="http://schemas.microsoft.com/office/drawing/2014/main" id="{2F835B80-517D-42A5-A29C-851A694CAEE5}"/>
              </a:ext>
            </a:extLst>
          </p:cNvPr>
          <p:cNvSpPr>
            <a:spLocks noGrp="1"/>
          </p:cNvSpPr>
          <p:nvPr>
            <p:ph type="title"/>
          </p:nvPr>
        </p:nvSpPr>
        <p:spPr/>
        <p:txBody>
          <a:bodyPr/>
          <a:lstStyle/>
          <a:p>
            <a:r>
              <a:rPr kumimoji="1" lang="ja-JP" altLang="en-US" dirty="0"/>
              <a:t>凹形状の推定の例</a:t>
            </a:r>
          </a:p>
        </p:txBody>
      </p:sp>
      <p:pic>
        <p:nvPicPr>
          <p:cNvPr id="6" name="図 5">
            <a:extLst>
              <a:ext uri="{FF2B5EF4-FFF2-40B4-BE49-F238E27FC236}">
                <a16:creationId xmlns:a16="http://schemas.microsoft.com/office/drawing/2014/main" id="{3201DE59-1C9E-4012-AB7D-5EA6B8E3527D}"/>
              </a:ext>
            </a:extLst>
          </p:cNvPr>
          <p:cNvPicPr>
            <a:picLocks noChangeAspect="1"/>
          </p:cNvPicPr>
          <p:nvPr/>
        </p:nvPicPr>
        <p:blipFill>
          <a:blip r:embed="rId6"/>
          <a:stretch>
            <a:fillRect/>
          </a:stretch>
        </p:blipFill>
        <p:spPr>
          <a:xfrm>
            <a:off x="6012160" y="548680"/>
            <a:ext cx="2881928" cy="2880320"/>
          </a:xfrm>
          <a:prstGeom prst="rect">
            <a:avLst/>
          </a:prstGeom>
        </p:spPr>
      </p:pic>
      <p:sp>
        <p:nvSpPr>
          <p:cNvPr id="3" name="矢印: 右 2">
            <a:extLst>
              <a:ext uri="{FF2B5EF4-FFF2-40B4-BE49-F238E27FC236}">
                <a16:creationId xmlns:a16="http://schemas.microsoft.com/office/drawing/2014/main" id="{1F80F68A-AD2A-4339-A024-DD04016DF3C8}"/>
              </a:ext>
            </a:extLst>
          </p:cNvPr>
          <p:cNvSpPr/>
          <p:nvPr/>
        </p:nvSpPr>
        <p:spPr bwMode="auto">
          <a:xfrm>
            <a:off x="3419872" y="2348880"/>
            <a:ext cx="720080" cy="720080"/>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206787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lang="ja-JP" altLang="en-US" dirty="0"/>
              <a:t>空</a:t>
            </a:r>
            <a:r>
              <a:rPr lang="ja-JP" altLang="en-US"/>
              <a:t>の偏光</a:t>
            </a:r>
            <a:endParaRPr kumimoji="1" lang="ja-JP" altLang="en-US" dirty="0"/>
          </a:p>
        </p:txBody>
      </p:sp>
      <p:sp>
        <p:nvSpPr>
          <p:cNvPr id="5" name="サブタイトル 4"/>
          <p:cNvSpPr>
            <a:spLocks noGrp="1"/>
          </p:cNvSpPr>
          <p:nvPr>
            <p:ph type="subTitle" sz="quarter" idx="1"/>
          </p:nvPr>
        </p:nvSpPr>
        <p:spPr/>
        <p:txBody>
          <a:bodyPr>
            <a:normAutofit/>
          </a:bodyPr>
          <a:lstStyle/>
          <a:p>
            <a:pPr algn="l"/>
            <a:r>
              <a:rPr lang="en-US" altLang="ja-JP" dirty="0"/>
              <a:t>[Miyazaki, Ammar, Kawakami, </a:t>
            </a:r>
            <a:r>
              <a:rPr lang="en-US" altLang="ja-JP" dirty="0" err="1"/>
              <a:t>Ikeuchi</a:t>
            </a:r>
            <a:r>
              <a:rPr lang="en-US" altLang="ja-JP" dirty="0"/>
              <a:t>, 2009]</a:t>
            </a:r>
          </a:p>
          <a:p>
            <a:pPr algn="l"/>
            <a:r>
              <a:rPr kumimoji="1" lang="en-US" altLang="ja-JP" dirty="0"/>
              <a:t>[Chu, W</a:t>
            </a:r>
            <a:r>
              <a:rPr lang="en-US" altLang="ja-JP" dirty="0"/>
              <a:t>ang, Chen, Li, 2009]</a:t>
            </a:r>
            <a:endParaRPr kumimoji="1" lang="ja-JP" altLang="en-US" dirty="0"/>
          </a:p>
        </p:txBody>
      </p:sp>
    </p:spTree>
    <p:extLst>
      <p:ext uri="{BB962C8B-B14F-4D97-AF65-F5344CB8AC3E}">
        <p14:creationId xmlns:p14="http://schemas.microsoft.com/office/powerpoint/2010/main" val="1923776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ja-JP" altLang="en-US"/>
              <a:t>天空羅針盤</a:t>
            </a:r>
          </a:p>
        </p:txBody>
      </p:sp>
      <p:grpSp>
        <p:nvGrpSpPr>
          <p:cNvPr id="2" name="Group 103"/>
          <p:cNvGrpSpPr>
            <a:grpSpLocks/>
          </p:cNvGrpSpPr>
          <p:nvPr/>
        </p:nvGrpSpPr>
        <p:grpSpPr bwMode="auto">
          <a:xfrm>
            <a:off x="179388" y="2161010"/>
            <a:ext cx="3667125" cy="2906712"/>
            <a:chOff x="113" y="2069"/>
            <a:chExt cx="2310" cy="1831"/>
          </a:xfrm>
        </p:grpSpPr>
        <p:sp>
          <p:nvSpPr>
            <p:cNvPr id="149510" name="AutoShape 6"/>
            <p:cNvSpPr>
              <a:spLocks noChangeArrowheads="1"/>
            </p:cNvSpPr>
            <p:nvPr/>
          </p:nvSpPr>
          <p:spPr bwMode="auto">
            <a:xfrm>
              <a:off x="113" y="2250"/>
              <a:ext cx="635" cy="635"/>
            </a:xfrm>
            <a:prstGeom prst="sun">
              <a:avLst>
                <a:gd name="adj" fmla="val 25000"/>
              </a:avLst>
            </a:prstGeom>
            <a:solidFill>
              <a:srgbClr val="FF0000"/>
            </a:solidFill>
            <a:ln w="38100">
              <a:noFill/>
              <a:miter lim="800000"/>
              <a:headEnd/>
              <a:tailEnd/>
            </a:ln>
            <a:effectLst/>
          </p:spPr>
          <p:txBody>
            <a:bodyPr wrap="none" anchor="ctr"/>
            <a:lstStyle/>
            <a:p>
              <a:pPr algn="ctr"/>
              <a:r>
                <a:rPr lang="ja-JP" altLang="en-US"/>
                <a:t>太陽</a:t>
              </a:r>
            </a:p>
          </p:txBody>
        </p:sp>
        <p:sp>
          <p:nvSpPr>
            <p:cNvPr id="149511" name="Oval 7"/>
            <p:cNvSpPr>
              <a:spLocks noChangeArrowheads="1"/>
            </p:cNvSpPr>
            <p:nvPr/>
          </p:nvSpPr>
          <p:spPr bwMode="auto">
            <a:xfrm>
              <a:off x="1383" y="2160"/>
              <a:ext cx="91" cy="91"/>
            </a:xfrm>
            <a:prstGeom prst="ellipse">
              <a:avLst/>
            </a:prstGeom>
            <a:solidFill>
              <a:srgbClr val="00CCFF"/>
            </a:solidFill>
            <a:ln w="9525">
              <a:noFill/>
              <a:round/>
              <a:headEnd/>
              <a:tailEnd/>
            </a:ln>
            <a:effectLst/>
          </p:spPr>
          <p:txBody>
            <a:bodyPr wrap="none" anchor="ctr"/>
            <a:lstStyle/>
            <a:p>
              <a:endParaRPr lang="ja-JP" altLang="en-US"/>
            </a:p>
          </p:txBody>
        </p:sp>
        <p:sp>
          <p:nvSpPr>
            <p:cNvPr id="149512" name="Line 8"/>
            <p:cNvSpPr>
              <a:spLocks noChangeShapeType="1"/>
            </p:cNvSpPr>
            <p:nvPr/>
          </p:nvSpPr>
          <p:spPr bwMode="auto">
            <a:xfrm flipV="1">
              <a:off x="793" y="2251"/>
              <a:ext cx="590" cy="317"/>
            </a:xfrm>
            <a:prstGeom prst="line">
              <a:avLst/>
            </a:prstGeom>
            <a:noFill/>
            <a:ln w="38100">
              <a:solidFill>
                <a:schemeClr val="tx1"/>
              </a:solidFill>
              <a:round/>
              <a:headEnd/>
              <a:tailEnd type="triangle" w="med" len="med"/>
            </a:ln>
            <a:effectLst/>
          </p:spPr>
          <p:txBody>
            <a:bodyPr/>
            <a:lstStyle/>
            <a:p>
              <a:endParaRPr lang="ja-JP" altLang="en-US"/>
            </a:p>
          </p:txBody>
        </p:sp>
        <p:sp>
          <p:nvSpPr>
            <p:cNvPr id="149513" name="Line 9"/>
            <p:cNvSpPr>
              <a:spLocks noChangeShapeType="1"/>
            </p:cNvSpPr>
            <p:nvPr/>
          </p:nvSpPr>
          <p:spPr bwMode="auto">
            <a:xfrm>
              <a:off x="1383" y="2251"/>
              <a:ext cx="136" cy="1088"/>
            </a:xfrm>
            <a:prstGeom prst="line">
              <a:avLst/>
            </a:prstGeom>
            <a:noFill/>
            <a:ln w="38100">
              <a:solidFill>
                <a:schemeClr val="tx1"/>
              </a:solidFill>
              <a:round/>
              <a:headEnd/>
              <a:tailEnd type="triangle" w="med" len="med"/>
            </a:ln>
            <a:effectLst/>
          </p:spPr>
          <p:txBody>
            <a:bodyPr/>
            <a:lstStyle/>
            <a:p>
              <a:endParaRPr lang="ja-JP" altLang="en-US"/>
            </a:p>
          </p:txBody>
        </p:sp>
        <p:sp>
          <p:nvSpPr>
            <p:cNvPr id="149514" name="Text Box 10"/>
            <p:cNvSpPr txBox="1">
              <a:spLocks noChangeArrowheads="1"/>
            </p:cNvSpPr>
            <p:nvPr/>
          </p:nvSpPr>
          <p:spPr bwMode="auto">
            <a:xfrm>
              <a:off x="1474" y="2069"/>
              <a:ext cx="949" cy="231"/>
            </a:xfrm>
            <a:prstGeom prst="rect">
              <a:avLst/>
            </a:prstGeom>
            <a:noFill/>
            <a:ln w="9525">
              <a:noFill/>
              <a:miter lim="800000"/>
              <a:headEnd/>
              <a:tailEnd/>
            </a:ln>
            <a:effectLst/>
          </p:spPr>
          <p:txBody>
            <a:bodyPr wrap="none">
              <a:spAutoFit/>
            </a:bodyPr>
            <a:lstStyle/>
            <a:p>
              <a:r>
                <a:rPr lang="ja-JP" altLang="en-US"/>
                <a:t>空（水滴など）</a:t>
              </a:r>
            </a:p>
          </p:txBody>
        </p:sp>
        <p:sp>
          <p:nvSpPr>
            <p:cNvPr id="149516" name="Text Box 12"/>
            <p:cNvSpPr txBox="1">
              <a:spLocks noChangeArrowheads="1"/>
            </p:cNvSpPr>
            <p:nvPr/>
          </p:nvSpPr>
          <p:spPr bwMode="auto">
            <a:xfrm>
              <a:off x="1202" y="3385"/>
              <a:ext cx="692" cy="231"/>
            </a:xfrm>
            <a:prstGeom prst="rect">
              <a:avLst/>
            </a:prstGeom>
            <a:noFill/>
            <a:ln w="9525">
              <a:noFill/>
              <a:miter lim="800000"/>
              <a:headEnd/>
              <a:tailEnd/>
            </a:ln>
            <a:effectLst/>
          </p:spPr>
          <p:txBody>
            <a:bodyPr wrap="none">
              <a:spAutoFit/>
            </a:bodyPr>
            <a:lstStyle/>
            <a:p>
              <a:r>
                <a:rPr lang="ja-JP" altLang="en-US"/>
                <a:t>部分偏光</a:t>
              </a:r>
            </a:p>
          </p:txBody>
        </p:sp>
        <p:sp>
          <p:nvSpPr>
            <p:cNvPr id="149517" name="Text Box 13"/>
            <p:cNvSpPr txBox="1">
              <a:spLocks noChangeArrowheads="1"/>
            </p:cNvSpPr>
            <p:nvPr/>
          </p:nvSpPr>
          <p:spPr bwMode="auto">
            <a:xfrm>
              <a:off x="1383" y="2296"/>
              <a:ext cx="407" cy="233"/>
            </a:xfrm>
            <a:prstGeom prst="rect">
              <a:avLst/>
            </a:prstGeom>
            <a:noFill/>
            <a:ln w="9525">
              <a:noFill/>
              <a:miter lim="800000"/>
              <a:headEnd/>
              <a:tailEnd/>
            </a:ln>
            <a:effectLst/>
          </p:spPr>
          <p:txBody>
            <a:bodyPr wrap="none">
              <a:spAutoFit/>
            </a:bodyPr>
            <a:lstStyle/>
            <a:p>
              <a:r>
                <a:rPr lang="ja-JP" altLang="en-US" dirty="0"/>
                <a:t>散乱</a:t>
              </a:r>
            </a:p>
          </p:txBody>
        </p:sp>
        <p:grpSp>
          <p:nvGrpSpPr>
            <p:cNvPr id="3" name="Group 14"/>
            <p:cNvGrpSpPr>
              <a:grpSpLocks/>
            </p:cNvGrpSpPr>
            <p:nvPr/>
          </p:nvGrpSpPr>
          <p:grpSpPr bwMode="auto">
            <a:xfrm>
              <a:off x="1292" y="3612"/>
              <a:ext cx="480" cy="288"/>
              <a:chOff x="3840" y="1872"/>
              <a:chExt cx="480" cy="288"/>
            </a:xfrm>
          </p:grpSpPr>
          <p:sp>
            <p:nvSpPr>
              <p:cNvPr id="149519" name="Line 15"/>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49520" name="Line 16"/>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grpSp>
      <p:sp>
        <p:nvSpPr>
          <p:cNvPr id="6" name="テキスト ボックス 5"/>
          <p:cNvSpPr txBox="1"/>
          <p:nvPr/>
        </p:nvSpPr>
        <p:spPr>
          <a:xfrm>
            <a:off x="2339752" y="908720"/>
            <a:ext cx="1527982" cy="369332"/>
          </a:xfrm>
          <a:prstGeom prst="rect">
            <a:avLst/>
          </a:prstGeom>
          <a:noFill/>
        </p:spPr>
        <p:txBody>
          <a:bodyPr wrap="none" rtlCol="0">
            <a:spAutoFit/>
          </a:bodyPr>
          <a:lstStyle/>
          <a:p>
            <a:r>
              <a:rPr kumimoji="1" lang="ja-JP" altLang="en-US"/>
              <a:t>空が偏光する</a:t>
            </a:r>
          </a:p>
        </p:txBody>
      </p:sp>
      <p:sp>
        <p:nvSpPr>
          <p:cNvPr id="7" name="右矢印 6"/>
          <p:cNvSpPr/>
          <p:nvPr/>
        </p:nvSpPr>
        <p:spPr bwMode="auto">
          <a:xfrm>
            <a:off x="3923928" y="908720"/>
            <a:ext cx="1224136" cy="432048"/>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220072" y="908720"/>
            <a:ext cx="2230098" cy="369332"/>
          </a:xfrm>
          <a:prstGeom prst="rect">
            <a:avLst/>
          </a:prstGeom>
          <a:noFill/>
        </p:spPr>
        <p:txBody>
          <a:bodyPr wrap="none" rtlCol="0">
            <a:spAutoFit/>
          </a:bodyPr>
          <a:lstStyle/>
          <a:p>
            <a:r>
              <a:rPr kumimoji="1" lang="ja-JP" altLang="en-US"/>
              <a:t>太陽の位置が分かる</a:t>
            </a:r>
          </a:p>
        </p:txBody>
      </p:sp>
      <p:cxnSp>
        <p:nvCxnSpPr>
          <p:cNvPr id="10" name="直線コネクタ 9"/>
          <p:cNvCxnSpPr/>
          <p:nvPr/>
        </p:nvCxnSpPr>
        <p:spPr bwMode="auto">
          <a:xfrm>
            <a:off x="251520" y="1700808"/>
            <a:ext cx="864096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 name="直線コネクタ 11"/>
          <p:cNvCxnSpPr/>
          <p:nvPr/>
        </p:nvCxnSpPr>
        <p:spPr bwMode="auto">
          <a:xfrm>
            <a:off x="4572000" y="1772816"/>
            <a:ext cx="0" cy="360040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67" name="グループ化 66"/>
          <p:cNvGrpSpPr/>
          <p:nvPr/>
        </p:nvGrpSpPr>
        <p:grpSpPr>
          <a:xfrm>
            <a:off x="4979784" y="2073674"/>
            <a:ext cx="3450438" cy="3093237"/>
            <a:chOff x="1978818" y="1304933"/>
            <a:chExt cx="3450438" cy="3093237"/>
          </a:xfrm>
        </p:grpSpPr>
        <p:cxnSp>
          <p:nvCxnSpPr>
            <p:cNvPr id="68" name="直線コネクタ 67"/>
            <p:cNvCxnSpPr/>
            <p:nvPr/>
          </p:nvCxnSpPr>
          <p:spPr>
            <a:xfrm rot="5400000">
              <a:off x="3124982" y="2316155"/>
              <a:ext cx="135732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rot="16200000" flipH="1">
              <a:off x="3845714" y="3102763"/>
              <a:ext cx="950125" cy="9501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2314556" y="3074191"/>
              <a:ext cx="1428760" cy="35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グループ化 70"/>
            <p:cNvGrpSpPr/>
            <p:nvPr/>
          </p:nvGrpSpPr>
          <p:grpSpPr>
            <a:xfrm>
              <a:off x="5142710" y="2357430"/>
              <a:ext cx="286546" cy="642942"/>
              <a:chOff x="5142710" y="2357430"/>
              <a:chExt cx="286546" cy="642942"/>
            </a:xfrm>
          </p:grpSpPr>
          <p:grpSp>
            <p:nvGrpSpPr>
              <p:cNvPr id="118" name="グループ化 117"/>
              <p:cNvGrpSpPr/>
              <p:nvPr/>
            </p:nvGrpSpPr>
            <p:grpSpPr>
              <a:xfrm>
                <a:off x="5142710" y="2357430"/>
                <a:ext cx="286546" cy="642942"/>
                <a:chOff x="5142710" y="2357430"/>
                <a:chExt cx="286546" cy="642942"/>
              </a:xfrm>
            </p:grpSpPr>
            <p:sp>
              <p:nvSpPr>
                <p:cNvPr id="123" name="フリーフォーム 122"/>
                <p:cNvSpPr/>
                <p:nvPr/>
              </p:nvSpPr>
              <p:spPr>
                <a:xfrm>
                  <a:off x="5143500" y="2359819"/>
                  <a:ext cx="285750" cy="635794"/>
                </a:xfrm>
                <a:custGeom>
                  <a:avLst/>
                  <a:gdLst>
                    <a:gd name="connsiteX0" fmla="*/ 0 w 285750"/>
                    <a:gd name="connsiteY0" fmla="*/ 0 h 635794"/>
                    <a:gd name="connsiteX1" fmla="*/ 0 w 285750"/>
                    <a:gd name="connsiteY1" fmla="*/ 350044 h 635794"/>
                    <a:gd name="connsiteX2" fmla="*/ 283369 w 285750"/>
                    <a:gd name="connsiteY2" fmla="*/ 635794 h 635794"/>
                    <a:gd name="connsiteX3" fmla="*/ 285750 w 285750"/>
                    <a:gd name="connsiteY3" fmla="*/ 285750 h 635794"/>
                    <a:gd name="connsiteX4" fmla="*/ 0 w 285750"/>
                    <a:gd name="connsiteY4" fmla="*/ 0 h 63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635794">
                      <a:moveTo>
                        <a:pt x="0" y="0"/>
                      </a:moveTo>
                      <a:lnTo>
                        <a:pt x="0" y="350044"/>
                      </a:lnTo>
                      <a:lnTo>
                        <a:pt x="283369" y="635794"/>
                      </a:lnTo>
                      <a:cubicBezTo>
                        <a:pt x="284163" y="519113"/>
                        <a:pt x="284956" y="402431"/>
                        <a:pt x="285750" y="285750"/>
                      </a:cubicBez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p:cNvCxnSpPr/>
                <p:nvPr/>
              </p:nvCxnSpPr>
              <p:spPr>
                <a:xfrm rot="16200000" flipH="1">
                  <a:off x="5143504" y="271462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rot="5400000" flipH="1" flipV="1">
                  <a:off x="4964115" y="2536025"/>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rot="16200000" flipH="1">
                  <a:off x="5143504" y="235743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rot="5400000" flipH="1" flipV="1">
                  <a:off x="5249867" y="2820983"/>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直線コネクタ 118"/>
              <p:cNvCxnSpPr/>
              <p:nvPr/>
            </p:nvCxnSpPr>
            <p:spPr>
              <a:xfrm rot="5400000">
                <a:off x="5107785" y="2678901"/>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rot="16200000" flipH="1">
                <a:off x="5143504" y="2540791"/>
                <a:ext cx="285752" cy="28575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V="1">
                <a:off x="5167313" y="2659857"/>
                <a:ext cx="238125" cy="50006"/>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rot="16200000" flipH="1">
                <a:off x="5092303" y="2596753"/>
                <a:ext cx="388144" cy="1666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72" name="直線コネクタ 71"/>
            <p:cNvCxnSpPr/>
            <p:nvPr/>
          </p:nvCxnSpPr>
          <p:spPr>
            <a:xfrm flipV="1">
              <a:off x="3857620" y="2683667"/>
              <a:ext cx="1428760" cy="35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rot="10800000" flipV="1">
              <a:off x="4960144" y="2683667"/>
              <a:ext cx="328612" cy="80963"/>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3767134" y="3021801"/>
              <a:ext cx="71438" cy="714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p:cNvGrpSpPr/>
            <p:nvPr/>
          </p:nvGrpSpPr>
          <p:grpSpPr>
            <a:xfrm>
              <a:off x="2169307" y="3105152"/>
              <a:ext cx="286546" cy="642942"/>
              <a:chOff x="5142710" y="2357430"/>
              <a:chExt cx="286546" cy="642942"/>
            </a:xfrm>
          </p:grpSpPr>
          <p:grpSp>
            <p:nvGrpSpPr>
              <p:cNvPr id="108" name="グループ化 54"/>
              <p:cNvGrpSpPr/>
              <p:nvPr/>
            </p:nvGrpSpPr>
            <p:grpSpPr>
              <a:xfrm>
                <a:off x="5142710" y="2357430"/>
                <a:ext cx="286546" cy="642942"/>
                <a:chOff x="5142710" y="2357430"/>
                <a:chExt cx="286546" cy="642942"/>
              </a:xfrm>
            </p:grpSpPr>
            <p:sp>
              <p:nvSpPr>
                <p:cNvPr id="113" name="フリーフォーム 112"/>
                <p:cNvSpPr/>
                <p:nvPr/>
              </p:nvSpPr>
              <p:spPr>
                <a:xfrm>
                  <a:off x="5143500" y="2359819"/>
                  <a:ext cx="285750" cy="635794"/>
                </a:xfrm>
                <a:custGeom>
                  <a:avLst/>
                  <a:gdLst>
                    <a:gd name="connsiteX0" fmla="*/ 0 w 285750"/>
                    <a:gd name="connsiteY0" fmla="*/ 0 h 635794"/>
                    <a:gd name="connsiteX1" fmla="*/ 0 w 285750"/>
                    <a:gd name="connsiteY1" fmla="*/ 350044 h 635794"/>
                    <a:gd name="connsiteX2" fmla="*/ 283369 w 285750"/>
                    <a:gd name="connsiteY2" fmla="*/ 635794 h 635794"/>
                    <a:gd name="connsiteX3" fmla="*/ 285750 w 285750"/>
                    <a:gd name="connsiteY3" fmla="*/ 285750 h 635794"/>
                    <a:gd name="connsiteX4" fmla="*/ 0 w 285750"/>
                    <a:gd name="connsiteY4" fmla="*/ 0 h 63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635794">
                      <a:moveTo>
                        <a:pt x="0" y="0"/>
                      </a:moveTo>
                      <a:lnTo>
                        <a:pt x="0" y="350044"/>
                      </a:lnTo>
                      <a:lnTo>
                        <a:pt x="283369" y="635794"/>
                      </a:lnTo>
                      <a:cubicBezTo>
                        <a:pt x="284163" y="519113"/>
                        <a:pt x="284956" y="402431"/>
                        <a:pt x="285750" y="285750"/>
                      </a:cubicBez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p:cNvCxnSpPr/>
                <p:nvPr/>
              </p:nvCxnSpPr>
              <p:spPr>
                <a:xfrm rot="16200000" flipH="1">
                  <a:off x="5143504" y="271462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rot="5400000" flipH="1" flipV="1">
                  <a:off x="4964115" y="2536025"/>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rot="16200000" flipH="1">
                  <a:off x="5143504" y="2357430"/>
                  <a:ext cx="285752"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5400000" flipH="1" flipV="1">
                  <a:off x="5249867" y="2820983"/>
                  <a:ext cx="357984"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9" name="直線コネクタ 108"/>
              <p:cNvCxnSpPr/>
              <p:nvPr/>
            </p:nvCxnSpPr>
            <p:spPr>
              <a:xfrm rot="5400000">
                <a:off x="5107785" y="2678901"/>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rot="16200000" flipH="1">
                <a:off x="5143504" y="2540791"/>
                <a:ext cx="285752" cy="28575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V="1">
                <a:off x="5167313" y="2659857"/>
                <a:ext cx="238125" cy="50006"/>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rot="16200000" flipH="1">
                <a:off x="5092303" y="2596753"/>
                <a:ext cx="388144" cy="1666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76" name="直線矢印コネクタ 75"/>
            <p:cNvCxnSpPr/>
            <p:nvPr/>
          </p:nvCxnSpPr>
          <p:spPr>
            <a:xfrm rot="10800000" flipV="1">
              <a:off x="1978818" y="3436143"/>
              <a:ext cx="328612" cy="80963"/>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7" name="グループ化 76"/>
            <p:cNvGrpSpPr/>
            <p:nvPr/>
          </p:nvGrpSpPr>
          <p:grpSpPr>
            <a:xfrm>
              <a:off x="4581523" y="3814761"/>
              <a:ext cx="409593" cy="459588"/>
              <a:chOff x="3286116" y="2643976"/>
              <a:chExt cx="409593" cy="459588"/>
            </a:xfrm>
          </p:grpSpPr>
          <p:grpSp>
            <p:nvGrpSpPr>
              <p:cNvPr id="101" name="グループ化 100"/>
              <p:cNvGrpSpPr/>
              <p:nvPr/>
            </p:nvGrpSpPr>
            <p:grpSpPr>
              <a:xfrm>
                <a:off x="3286116" y="2643976"/>
                <a:ext cx="409593" cy="459588"/>
                <a:chOff x="3286116" y="2643976"/>
                <a:chExt cx="409593" cy="459588"/>
              </a:xfrm>
            </p:grpSpPr>
            <p:sp>
              <p:nvSpPr>
                <p:cNvPr id="103" name="フリーフォーム 102"/>
                <p:cNvSpPr/>
                <p:nvPr/>
              </p:nvSpPr>
              <p:spPr>
                <a:xfrm>
                  <a:off x="3293269" y="2647950"/>
                  <a:ext cx="397669" cy="452438"/>
                </a:xfrm>
                <a:custGeom>
                  <a:avLst/>
                  <a:gdLst>
                    <a:gd name="connsiteX0" fmla="*/ 0 w 397669"/>
                    <a:gd name="connsiteY0" fmla="*/ 100013 h 452438"/>
                    <a:gd name="connsiteX1" fmla="*/ 0 w 397669"/>
                    <a:gd name="connsiteY1" fmla="*/ 452438 h 452438"/>
                    <a:gd name="connsiteX2" fmla="*/ 397669 w 397669"/>
                    <a:gd name="connsiteY2" fmla="*/ 350044 h 452438"/>
                    <a:gd name="connsiteX3" fmla="*/ 397669 w 397669"/>
                    <a:gd name="connsiteY3" fmla="*/ 0 h 452438"/>
                    <a:gd name="connsiteX4" fmla="*/ 0 w 397669"/>
                    <a:gd name="connsiteY4" fmla="*/ 100013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452438">
                      <a:moveTo>
                        <a:pt x="0" y="100013"/>
                      </a:moveTo>
                      <a:lnTo>
                        <a:pt x="0" y="452438"/>
                      </a:lnTo>
                      <a:lnTo>
                        <a:pt x="397669" y="350044"/>
                      </a:lnTo>
                      <a:lnTo>
                        <a:pt x="397669" y="0"/>
                      </a:lnTo>
                      <a:lnTo>
                        <a:pt x="0" y="10001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 name="直線コネクタ 103"/>
                <p:cNvCxnSpPr/>
                <p:nvPr/>
              </p:nvCxnSpPr>
              <p:spPr>
                <a:xfrm flipV="1">
                  <a:off x="3286116" y="3000372"/>
                  <a:ext cx="404823" cy="1023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rot="5400000" flipH="1" flipV="1">
                  <a:off x="3509955" y="2821777"/>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rot="5400000" flipH="1" flipV="1">
                  <a:off x="3112291" y="2924175"/>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V="1">
                  <a:off x="3290886" y="2645567"/>
                  <a:ext cx="404823" cy="1023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直線コネクタ 101"/>
              <p:cNvCxnSpPr/>
              <p:nvPr/>
            </p:nvCxnSpPr>
            <p:spPr>
              <a:xfrm rot="5400000">
                <a:off x="3320260" y="2876553"/>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78" name="直線矢印コネクタ 77"/>
            <p:cNvCxnSpPr/>
            <p:nvPr/>
          </p:nvCxnSpPr>
          <p:spPr>
            <a:xfrm>
              <a:off x="4793452" y="4050505"/>
              <a:ext cx="242888" cy="240500"/>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3502816" y="1459705"/>
              <a:ext cx="611988" cy="376240"/>
              <a:chOff x="4000496" y="2990848"/>
              <a:chExt cx="611988" cy="376240"/>
            </a:xfrm>
          </p:grpSpPr>
          <p:grpSp>
            <p:nvGrpSpPr>
              <p:cNvPr id="94" name="グループ化 93"/>
              <p:cNvGrpSpPr/>
              <p:nvPr/>
            </p:nvGrpSpPr>
            <p:grpSpPr>
              <a:xfrm>
                <a:off x="4000496" y="2990848"/>
                <a:ext cx="611988" cy="376240"/>
                <a:chOff x="4000496" y="2990848"/>
                <a:chExt cx="611988" cy="376240"/>
              </a:xfrm>
            </p:grpSpPr>
            <p:sp>
              <p:nvSpPr>
                <p:cNvPr id="96" name="フリーフォーム 95"/>
                <p:cNvSpPr/>
                <p:nvPr/>
              </p:nvSpPr>
              <p:spPr>
                <a:xfrm>
                  <a:off x="4002881" y="2995613"/>
                  <a:ext cx="607219" cy="369093"/>
                </a:xfrm>
                <a:custGeom>
                  <a:avLst/>
                  <a:gdLst>
                    <a:gd name="connsiteX0" fmla="*/ 0 w 607219"/>
                    <a:gd name="connsiteY0" fmla="*/ 76200 h 369093"/>
                    <a:gd name="connsiteX1" fmla="*/ 295275 w 607219"/>
                    <a:gd name="connsiteY1" fmla="*/ 369093 h 369093"/>
                    <a:gd name="connsiteX2" fmla="*/ 607219 w 607219"/>
                    <a:gd name="connsiteY2" fmla="*/ 295275 h 369093"/>
                    <a:gd name="connsiteX3" fmla="*/ 311944 w 607219"/>
                    <a:gd name="connsiteY3" fmla="*/ 0 h 369093"/>
                    <a:gd name="connsiteX4" fmla="*/ 0 w 607219"/>
                    <a:gd name="connsiteY4" fmla="*/ 76200 h 36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219" h="369093">
                      <a:moveTo>
                        <a:pt x="0" y="76200"/>
                      </a:moveTo>
                      <a:lnTo>
                        <a:pt x="295275" y="369093"/>
                      </a:lnTo>
                      <a:lnTo>
                        <a:pt x="607219" y="295275"/>
                      </a:lnTo>
                      <a:lnTo>
                        <a:pt x="311944" y="0"/>
                      </a:lnTo>
                      <a:lnTo>
                        <a:pt x="0" y="762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 name="直線コネクタ 96"/>
                <p:cNvCxnSpPr/>
                <p:nvPr/>
              </p:nvCxnSpPr>
              <p:spPr>
                <a:xfrm>
                  <a:off x="4000496" y="3071810"/>
                  <a:ext cx="297660" cy="295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4000496" y="2993231"/>
                  <a:ext cx="319092" cy="78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4312441" y="2990848"/>
                  <a:ext cx="297660" cy="295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V="1">
                  <a:off x="4293392" y="3288508"/>
                  <a:ext cx="319092" cy="78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直線コネクタ 94"/>
              <p:cNvCxnSpPr/>
              <p:nvPr/>
            </p:nvCxnSpPr>
            <p:spPr>
              <a:xfrm rot="10800000">
                <a:off x="4162425" y="3036096"/>
                <a:ext cx="295275" cy="288129"/>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80" name="直線矢印コネクタ 79"/>
            <p:cNvCxnSpPr/>
            <p:nvPr/>
          </p:nvCxnSpPr>
          <p:spPr>
            <a:xfrm rot="5400000" flipH="1" flipV="1">
              <a:off x="3636175" y="1473996"/>
              <a:ext cx="340512" cy="2386"/>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5400000" flipH="1" flipV="1">
              <a:off x="3033085" y="3372225"/>
              <a:ext cx="1014165" cy="487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グループ化 81"/>
            <p:cNvGrpSpPr/>
            <p:nvPr/>
          </p:nvGrpSpPr>
          <p:grpSpPr>
            <a:xfrm>
              <a:off x="3042433" y="3898107"/>
              <a:ext cx="503248" cy="428633"/>
              <a:chOff x="3071008" y="4143375"/>
              <a:chExt cx="503248" cy="428633"/>
            </a:xfrm>
          </p:grpSpPr>
          <p:grpSp>
            <p:nvGrpSpPr>
              <p:cNvPr id="84" name="グループ化 83"/>
              <p:cNvGrpSpPr/>
              <p:nvPr/>
            </p:nvGrpSpPr>
            <p:grpSpPr>
              <a:xfrm>
                <a:off x="3071008" y="4143375"/>
                <a:ext cx="503248" cy="428633"/>
                <a:chOff x="3071008" y="4143375"/>
                <a:chExt cx="503248" cy="428633"/>
              </a:xfrm>
            </p:grpSpPr>
            <p:sp>
              <p:nvSpPr>
                <p:cNvPr id="89" name="フリーフォーム 88"/>
                <p:cNvSpPr/>
                <p:nvPr/>
              </p:nvSpPr>
              <p:spPr>
                <a:xfrm>
                  <a:off x="3071813" y="4143375"/>
                  <a:ext cx="502443" cy="428625"/>
                </a:xfrm>
                <a:custGeom>
                  <a:avLst/>
                  <a:gdLst>
                    <a:gd name="connsiteX0" fmla="*/ 0 w 502443"/>
                    <a:gd name="connsiteY0" fmla="*/ 0 h 428625"/>
                    <a:gd name="connsiteX1" fmla="*/ 0 w 502443"/>
                    <a:gd name="connsiteY1" fmla="*/ 359569 h 428625"/>
                    <a:gd name="connsiteX2" fmla="*/ 502443 w 502443"/>
                    <a:gd name="connsiteY2" fmla="*/ 428625 h 428625"/>
                    <a:gd name="connsiteX3" fmla="*/ 502443 w 502443"/>
                    <a:gd name="connsiteY3" fmla="*/ 71438 h 428625"/>
                    <a:gd name="connsiteX4" fmla="*/ 0 w 502443"/>
                    <a:gd name="connsiteY4" fmla="*/ 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3" h="428625">
                      <a:moveTo>
                        <a:pt x="0" y="0"/>
                      </a:moveTo>
                      <a:lnTo>
                        <a:pt x="0" y="359569"/>
                      </a:lnTo>
                      <a:lnTo>
                        <a:pt x="502443" y="428625"/>
                      </a:lnTo>
                      <a:lnTo>
                        <a:pt x="502443" y="71438"/>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p:cNvCxnSpPr/>
                <p:nvPr/>
              </p:nvCxnSpPr>
              <p:spPr>
                <a:xfrm>
                  <a:off x="3071802" y="4143380"/>
                  <a:ext cx="50006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rot="5400000">
                  <a:off x="2893207" y="4321975"/>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rot="5400000">
                  <a:off x="3394067" y="4392619"/>
                  <a:ext cx="35719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3071802" y="4500570"/>
                  <a:ext cx="50006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5" name="直線コネクタ 84"/>
              <p:cNvCxnSpPr/>
              <p:nvPr/>
            </p:nvCxnSpPr>
            <p:spPr>
              <a:xfrm rot="5400000">
                <a:off x="3146424" y="4356894"/>
                <a:ext cx="357190" cy="158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226594" y="4345781"/>
                <a:ext cx="204787" cy="3333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rot="5400000" flipH="1" flipV="1">
                <a:off x="3221830" y="4288633"/>
                <a:ext cx="209553" cy="147638"/>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rot="16200000" flipH="1">
                <a:off x="3215879" y="4287440"/>
                <a:ext cx="223837" cy="154782"/>
              </a:xfrm>
              <a:prstGeom prst="line">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grpSp>
        <p:cxnSp>
          <p:nvCxnSpPr>
            <p:cNvPr id="83" name="直線矢印コネクタ 82"/>
            <p:cNvCxnSpPr/>
            <p:nvPr/>
          </p:nvCxnSpPr>
          <p:spPr>
            <a:xfrm rot="5400000">
              <a:off x="3093245" y="4193388"/>
              <a:ext cx="285751" cy="123813"/>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フリーフォーム 127"/>
          <p:cNvSpPr/>
          <p:nvPr/>
        </p:nvSpPr>
        <p:spPr>
          <a:xfrm>
            <a:off x="4953591" y="4302516"/>
            <a:ext cx="1217294" cy="895408"/>
          </a:xfrm>
          <a:custGeom>
            <a:avLst/>
            <a:gdLst>
              <a:gd name="connsiteX0" fmla="*/ 0 w 1114926"/>
              <a:gd name="connsiteY0" fmla="*/ 0 h 842210"/>
              <a:gd name="connsiteX1" fmla="*/ 393031 w 1114926"/>
              <a:gd name="connsiteY1" fmla="*/ 641684 h 842210"/>
              <a:gd name="connsiteX2" fmla="*/ 1114926 w 1114926"/>
              <a:gd name="connsiteY2" fmla="*/ 842210 h 842210"/>
              <a:gd name="connsiteX0" fmla="*/ 0 w 933932"/>
              <a:gd name="connsiteY0" fmla="*/ 0 h 996993"/>
              <a:gd name="connsiteX1" fmla="*/ 212037 w 933932"/>
              <a:gd name="connsiteY1" fmla="*/ 796467 h 996993"/>
              <a:gd name="connsiteX2" fmla="*/ 933932 w 933932"/>
              <a:gd name="connsiteY2" fmla="*/ 996993 h 996993"/>
              <a:gd name="connsiteX0" fmla="*/ 0 w 1100620"/>
              <a:gd name="connsiteY0" fmla="*/ 0 h 925723"/>
              <a:gd name="connsiteX1" fmla="*/ 212037 w 1100620"/>
              <a:gd name="connsiteY1" fmla="*/ 796467 h 925723"/>
              <a:gd name="connsiteX2" fmla="*/ 1100620 w 1100620"/>
              <a:gd name="connsiteY2" fmla="*/ 775536 h 925723"/>
              <a:gd name="connsiteX0" fmla="*/ 0 w 1100620"/>
              <a:gd name="connsiteY0" fmla="*/ 0 h 775536"/>
              <a:gd name="connsiteX1" fmla="*/ 283475 w 1100620"/>
              <a:gd name="connsiteY1" fmla="*/ 594060 h 775536"/>
              <a:gd name="connsiteX2" fmla="*/ 1100620 w 1100620"/>
              <a:gd name="connsiteY2" fmla="*/ 775536 h 775536"/>
              <a:gd name="connsiteX0" fmla="*/ 0 w 1100620"/>
              <a:gd name="connsiteY0" fmla="*/ 0 h 775536"/>
              <a:gd name="connsiteX1" fmla="*/ 78203 w 1100620"/>
              <a:gd name="connsiteY1" fmla="*/ 311318 h 775536"/>
              <a:gd name="connsiteX2" fmla="*/ 283475 w 1100620"/>
              <a:gd name="connsiteY2" fmla="*/ 594060 h 775536"/>
              <a:gd name="connsiteX3" fmla="*/ 1100620 w 1100620"/>
              <a:gd name="connsiteY3" fmla="*/ 775536 h 775536"/>
              <a:gd name="connsiteX0" fmla="*/ 0 w 1100620"/>
              <a:gd name="connsiteY0" fmla="*/ 0 h 775536"/>
              <a:gd name="connsiteX1" fmla="*/ 78203 w 1100620"/>
              <a:gd name="connsiteY1" fmla="*/ 311318 h 775536"/>
              <a:gd name="connsiteX2" fmla="*/ 283475 w 1100620"/>
              <a:gd name="connsiteY2" fmla="*/ 594060 h 775536"/>
              <a:gd name="connsiteX3" fmla="*/ 690180 w 1100620"/>
              <a:gd name="connsiteY3" fmla="*/ 728034 h 775536"/>
              <a:gd name="connsiteX4" fmla="*/ 1100620 w 1100620"/>
              <a:gd name="connsiteY4" fmla="*/ 775536 h 775536"/>
              <a:gd name="connsiteX0" fmla="*/ 0 w 1148227"/>
              <a:gd name="connsiteY0" fmla="*/ 0 h 885075"/>
              <a:gd name="connsiteX1" fmla="*/ 125810 w 1148227"/>
              <a:gd name="connsiteY1" fmla="*/ 420857 h 885075"/>
              <a:gd name="connsiteX2" fmla="*/ 331082 w 1148227"/>
              <a:gd name="connsiteY2" fmla="*/ 703599 h 885075"/>
              <a:gd name="connsiteX3" fmla="*/ 737787 w 1148227"/>
              <a:gd name="connsiteY3" fmla="*/ 837573 h 885075"/>
              <a:gd name="connsiteX4" fmla="*/ 1148227 w 1148227"/>
              <a:gd name="connsiteY4" fmla="*/ 885075 h 885075"/>
              <a:gd name="connsiteX0" fmla="*/ 0 w 1217294"/>
              <a:gd name="connsiteY0" fmla="*/ 0 h 887449"/>
              <a:gd name="connsiteX1" fmla="*/ 125810 w 1217294"/>
              <a:gd name="connsiteY1" fmla="*/ 420857 h 887449"/>
              <a:gd name="connsiteX2" fmla="*/ 331082 w 1217294"/>
              <a:gd name="connsiteY2" fmla="*/ 703599 h 887449"/>
              <a:gd name="connsiteX3" fmla="*/ 737787 w 1217294"/>
              <a:gd name="connsiteY3" fmla="*/ 837573 h 887449"/>
              <a:gd name="connsiteX4" fmla="*/ 1217294 w 1217294"/>
              <a:gd name="connsiteY4" fmla="*/ 887449 h 887449"/>
              <a:gd name="connsiteX0" fmla="*/ 0 w 1217294"/>
              <a:gd name="connsiteY0" fmla="*/ 0 h 887449"/>
              <a:gd name="connsiteX1" fmla="*/ 97253 w 1217294"/>
              <a:gd name="connsiteY1" fmla="*/ 387516 h 887449"/>
              <a:gd name="connsiteX2" fmla="*/ 331082 w 1217294"/>
              <a:gd name="connsiteY2" fmla="*/ 703599 h 887449"/>
              <a:gd name="connsiteX3" fmla="*/ 737787 w 1217294"/>
              <a:gd name="connsiteY3" fmla="*/ 837573 h 887449"/>
              <a:gd name="connsiteX4" fmla="*/ 1217294 w 1217294"/>
              <a:gd name="connsiteY4" fmla="*/ 887449 h 887449"/>
              <a:gd name="connsiteX0" fmla="*/ 0 w 1217294"/>
              <a:gd name="connsiteY0" fmla="*/ 0 h 887449"/>
              <a:gd name="connsiteX1" fmla="*/ 97253 w 1217294"/>
              <a:gd name="connsiteY1" fmla="*/ 387516 h 887449"/>
              <a:gd name="connsiteX2" fmla="*/ 338242 w 1217294"/>
              <a:gd name="connsiteY2" fmla="*/ 679781 h 887449"/>
              <a:gd name="connsiteX3" fmla="*/ 737787 w 1217294"/>
              <a:gd name="connsiteY3" fmla="*/ 837573 h 887449"/>
              <a:gd name="connsiteX4" fmla="*/ 1217294 w 1217294"/>
              <a:gd name="connsiteY4" fmla="*/ 887449 h 887449"/>
              <a:gd name="connsiteX0" fmla="*/ 0 w 1217294"/>
              <a:gd name="connsiteY0" fmla="*/ 0 h 887449"/>
              <a:gd name="connsiteX1" fmla="*/ 97253 w 1217294"/>
              <a:gd name="connsiteY1" fmla="*/ 387516 h 887449"/>
              <a:gd name="connsiteX2" fmla="*/ 338242 w 1217294"/>
              <a:gd name="connsiteY2" fmla="*/ 679781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338242 w 1217294"/>
              <a:gd name="connsiteY2" fmla="*/ 679781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297777 w 1217294"/>
              <a:gd name="connsiteY2" fmla="*/ 636913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297777 w 1217294"/>
              <a:gd name="connsiteY2" fmla="*/ 636913 h 887449"/>
              <a:gd name="connsiteX3" fmla="*/ 735419 w 1217294"/>
              <a:gd name="connsiteY3" fmla="*/ 835185 h 887449"/>
              <a:gd name="connsiteX4" fmla="*/ 1217294 w 1217294"/>
              <a:gd name="connsiteY4" fmla="*/ 887449 h 887449"/>
              <a:gd name="connsiteX0" fmla="*/ 0 w 1217294"/>
              <a:gd name="connsiteY0" fmla="*/ 0 h 887449"/>
              <a:gd name="connsiteX1" fmla="*/ 66314 w 1217294"/>
              <a:gd name="connsiteY1" fmla="*/ 318456 h 887449"/>
              <a:gd name="connsiteX2" fmla="*/ 297777 w 1217294"/>
              <a:gd name="connsiteY2" fmla="*/ 636913 h 887449"/>
              <a:gd name="connsiteX3" fmla="*/ 735419 w 1217294"/>
              <a:gd name="connsiteY3" fmla="*/ 835185 h 887449"/>
              <a:gd name="connsiteX4" fmla="*/ 1217294 w 1217294"/>
              <a:gd name="connsiteY4" fmla="*/ 887449 h 887449"/>
              <a:gd name="connsiteX0" fmla="*/ 0 w 1217294"/>
              <a:gd name="connsiteY0" fmla="*/ 0 h 895408"/>
              <a:gd name="connsiteX1" fmla="*/ 66314 w 1217294"/>
              <a:gd name="connsiteY1" fmla="*/ 318456 h 895408"/>
              <a:gd name="connsiteX2" fmla="*/ 297777 w 1217294"/>
              <a:gd name="connsiteY2" fmla="*/ 636913 h 895408"/>
              <a:gd name="connsiteX3" fmla="*/ 735419 w 1217294"/>
              <a:gd name="connsiteY3" fmla="*/ 835185 h 895408"/>
              <a:gd name="connsiteX4" fmla="*/ 1217294 w 1217294"/>
              <a:gd name="connsiteY4" fmla="*/ 887449 h 895408"/>
              <a:gd name="connsiteX0" fmla="*/ 0 w 1217294"/>
              <a:gd name="connsiteY0" fmla="*/ 0 h 895408"/>
              <a:gd name="connsiteX1" fmla="*/ 66314 w 1217294"/>
              <a:gd name="connsiteY1" fmla="*/ 318456 h 895408"/>
              <a:gd name="connsiteX2" fmla="*/ 297777 w 1217294"/>
              <a:gd name="connsiteY2" fmla="*/ 636913 h 895408"/>
              <a:gd name="connsiteX3" fmla="*/ 735419 w 1217294"/>
              <a:gd name="connsiteY3" fmla="*/ 835185 h 895408"/>
              <a:gd name="connsiteX4" fmla="*/ 1217294 w 1217294"/>
              <a:gd name="connsiteY4" fmla="*/ 887449 h 89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294" h="895408">
                <a:moveTo>
                  <a:pt x="0" y="0"/>
                </a:moveTo>
                <a:cubicBezTo>
                  <a:pt x="13843" y="140388"/>
                  <a:pt x="23846" y="214683"/>
                  <a:pt x="66314" y="318456"/>
                </a:cubicBezTo>
                <a:cubicBezTo>
                  <a:pt x="115944" y="424608"/>
                  <a:pt x="186260" y="550792"/>
                  <a:pt x="297777" y="636913"/>
                </a:cubicBezTo>
                <a:cubicBezTo>
                  <a:pt x="409294" y="723034"/>
                  <a:pt x="582166" y="793429"/>
                  <a:pt x="735419" y="835185"/>
                </a:cubicBezTo>
                <a:cubicBezTo>
                  <a:pt x="888684" y="867409"/>
                  <a:pt x="1015139" y="895408"/>
                  <a:pt x="1217294" y="887449"/>
                </a:cubicBezTo>
              </a:path>
            </a:pathLst>
          </a:custGeom>
          <a:ln w="12700">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9" name="フリーフォーム 128"/>
          <p:cNvSpPr/>
          <p:nvPr/>
        </p:nvSpPr>
        <p:spPr>
          <a:xfrm>
            <a:off x="7006229" y="3746097"/>
            <a:ext cx="442912" cy="1058863"/>
          </a:xfrm>
          <a:custGeom>
            <a:avLst/>
            <a:gdLst>
              <a:gd name="connsiteX0" fmla="*/ 0 w 442912"/>
              <a:gd name="connsiteY0" fmla="*/ 287338 h 1058863"/>
              <a:gd name="connsiteX1" fmla="*/ 80962 w 442912"/>
              <a:gd name="connsiteY1" fmla="*/ 82550 h 1058863"/>
              <a:gd name="connsiteX2" fmla="*/ 119062 w 442912"/>
              <a:gd name="connsiteY2" fmla="*/ 782638 h 1058863"/>
              <a:gd name="connsiteX3" fmla="*/ 278606 w 442912"/>
              <a:gd name="connsiteY3" fmla="*/ 206375 h 1058863"/>
              <a:gd name="connsiteX4" fmla="*/ 321468 w 442912"/>
              <a:gd name="connsiteY4" fmla="*/ 970757 h 1058863"/>
              <a:gd name="connsiteX5" fmla="*/ 442912 w 442912"/>
              <a:gd name="connsiteY5" fmla="*/ 735013 h 10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912" h="1058863">
                <a:moveTo>
                  <a:pt x="0" y="287338"/>
                </a:moveTo>
                <a:cubicBezTo>
                  <a:pt x="30559" y="143669"/>
                  <a:pt x="61118" y="0"/>
                  <a:pt x="80962" y="82550"/>
                </a:cubicBezTo>
                <a:cubicBezTo>
                  <a:pt x="100806" y="165100"/>
                  <a:pt x="86121" y="762001"/>
                  <a:pt x="119062" y="782638"/>
                </a:cubicBezTo>
                <a:cubicBezTo>
                  <a:pt x="152003" y="803275"/>
                  <a:pt x="244872" y="175022"/>
                  <a:pt x="278606" y="206375"/>
                </a:cubicBezTo>
                <a:cubicBezTo>
                  <a:pt x="312340" y="237728"/>
                  <a:pt x="294084" y="882651"/>
                  <a:pt x="321468" y="970757"/>
                </a:cubicBezTo>
                <a:cubicBezTo>
                  <a:pt x="348852" y="1058863"/>
                  <a:pt x="395882" y="896938"/>
                  <a:pt x="442912" y="735013"/>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0" name="フリーフォーム 129"/>
          <p:cNvSpPr/>
          <p:nvPr/>
        </p:nvSpPr>
        <p:spPr>
          <a:xfrm>
            <a:off x="6463701" y="2695570"/>
            <a:ext cx="736996" cy="799702"/>
          </a:xfrm>
          <a:custGeom>
            <a:avLst/>
            <a:gdLst>
              <a:gd name="connsiteX0" fmla="*/ 337740 w 736996"/>
              <a:gd name="connsiteY0" fmla="*/ 42465 h 799702"/>
              <a:gd name="connsiteX1" fmla="*/ 687784 w 736996"/>
              <a:gd name="connsiteY1" fmla="*/ 397271 h 799702"/>
              <a:gd name="connsiteX2" fmla="*/ 42465 w 736996"/>
              <a:gd name="connsiteY2" fmla="*/ 30559 h 799702"/>
              <a:gd name="connsiteX3" fmla="*/ 673496 w 736996"/>
              <a:gd name="connsiteY3" fmla="*/ 580627 h 799702"/>
              <a:gd name="connsiteX4" fmla="*/ 66278 w 736996"/>
              <a:gd name="connsiteY4" fmla="*/ 256777 h 799702"/>
              <a:gd name="connsiteX5" fmla="*/ 680640 w 736996"/>
              <a:gd name="connsiteY5" fmla="*/ 766365 h 799702"/>
              <a:gd name="connsiteX6" fmla="*/ 56753 w 736996"/>
              <a:gd name="connsiteY6" fmla="*/ 456802 h 799702"/>
              <a:gd name="connsiteX7" fmla="*/ 340121 w 736996"/>
              <a:gd name="connsiteY7" fmla="*/ 716359 h 79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996" h="799702">
                <a:moveTo>
                  <a:pt x="337740" y="42465"/>
                </a:moveTo>
                <a:cubicBezTo>
                  <a:pt x="537368" y="220860"/>
                  <a:pt x="736996" y="399255"/>
                  <a:pt x="687784" y="397271"/>
                </a:cubicBezTo>
                <a:cubicBezTo>
                  <a:pt x="638572" y="395287"/>
                  <a:pt x="44846" y="0"/>
                  <a:pt x="42465" y="30559"/>
                </a:cubicBezTo>
                <a:cubicBezTo>
                  <a:pt x="40084" y="61118"/>
                  <a:pt x="669527" y="542924"/>
                  <a:pt x="673496" y="580627"/>
                </a:cubicBezTo>
                <a:cubicBezTo>
                  <a:pt x="677465" y="618330"/>
                  <a:pt x="65087" y="225821"/>
                  <a:pt x="66278" y="256777"/>
                </a:cubicBezTo>
                <a:cubicBezTo>
                  <a:pt x="67469" y="287733"/>
                  <a:pt x="682227" y="733028"/>
                  <a:pt x="680640" y="766365"/>
                </a:cubicBezTo>
                <a:cubicBezTo>
                  <a:pt x="679053" y="799702"/>
                  <a:pt x="113506" y="465136"/>
                  <a:pt x="56753" y="456802"/>
                </a:cubicBezTo>
                <a:cubicBezTo>
                  <a:pt x="0" y="448468"/>
                  <a:pt x="170060" y="582413"/>
                  <a:pt x="340121" y="716359"/>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1" name="フリーフォーム 130"/>
          <p:cNvSpPr/>
          <p:nvPr/>
        </p:nvSpPr>
        <p:spPr>
          <a:xfrm>
            <a:off x="7301504" y="3180947"/>
            <a:ext cx="523875" cy="861219"/>
          </a:xfrm>
          <a:custGeom>
            <a:avLst/>
            <a:gdLst>
              <a:gd name="connsiteX0" fmla="*/ 523875 w 523875"/>
              <a:gd name="connsiteY0" fmla="*/ 388144 h 861219"/>
              <a:gd name="connsiteX1" fmla="*/ 445293 w 523875"/>
              <a:gd name="connsiteY1" fmla="*/ 47625 h 861219"/>
              <a:gd name="connsiteX2" fmla="*/ 414337 w 523875"/>
              <a:gd name="connsiteY2" fmla="*/ 673894 h 861219"/>
              <a:gd name="connsiteX3" fmla="*/ 300037 w 523875"/>
              <a:gd name="connsiteY3" fmla="*/ 69057 h 861219"/>
              <a:gd name="connsiteX4" fmla="*/ 226218 w 523875"/>
              <a:gd name="connsiteY4" fmla="*/ 766763 h 861219"/>
              <a:gd name="connsiteX5" fmla="*/ 123825 w 523875"/>
              <a:gd name="connsiteY5" fmla="*/ 123825 h 861219"/>
              <a:gd name="connsiteX6" fmla="*/ 69056 w 523875"/>
              <a:gd name="connsiteY6" fmla="*/ 795338 h 861219"/>
              <a:gd name="connsiteX7" fmla="*/ 0 w 523875"/>
              <a:gd name="connsiteY7" fmla="*/ 519113 h 86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861219">
                <a:moveTo>
                  <a:pt x="523875" y="388144"/>
                </a:moveTo>
                <a:cubicBezTo>
                  <a:pt x="493712" y="194072"/>
                  <a:pt x="463549" y="0"/>
                  <a:pt x="445293" y="47625"/>
                </a:cubicBezTo>
                <a:cubicBezTo>
                  <a:pt x="427037" y="95250"/>
                  <a:pt x="438546" y="670322"/>
                  <a:pt x="414337" y="673894"/>
                </a:cubicBezTo>
                <a:cubicBezTo>
                  <a:pt x="390128" y="677466"/>
                  <a:pt x="331390" y="53579"/>
                  <a:pt x="300037" y="69057"/>
                </a:cubicBezTo>
                <a:cubicBezTo>
                  <a:pt x="268684" y="84535"/>
                  <a:pt x="255587" y="757635"/>
                  <a:pt x="226218" y="766763"/>
                </a:cubicBezTo>
                <a:cubicBezTo>
                  <a:pt x="196849" y="775891"/>
                  <a:pt x="150019" y="119063"/>
                  <a:pt x="123825" y="123825"/>
                </a:cubicBezTo>
                <a:cubicBezTo>
                  <a:pt x="97631" y="128587"/>
                  <a:pt x="89693" y="729457"/>
                  <a:pt x="69056" y="795338"/>
                </a:cubicBezTo>
                <a:cubicBezTo>
                  <a:pt x="48419" y="861219"/>
                  <a:pt x="24209" y="690166"/>
                  <a:pt x="0" y="519113"/>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2" name="フリーフォーム 131"/>
          <p:cNvSpPr/>
          <p:nvPr/>
        </p:nvSpPr>
        <p:spPr>
          <a:xfrm>
            <a:off x="7074888" y="3524245"/>
            <a:ext cx="1157288" cy="286146"/>
          </a:xfrm>
          <a:custGeom>
            <a:avLst/>
            <a:gdLst>
              <a:gd name="connsiteX0" fmla="*/ 750491 w 1157288"/>
              <a:gd name="connsiteY0" fmla="*/ 40084 h 286146"/>
              <a:gd name="connsiteX1" fmla="*/ 1093391 w 1157288"/>
              <a:gd name="connsiteY1" fmla="*/ 130571 h 286146"/>
              <a:gd name="connsiteX2" fmla="*/ 367109 w 1157288"/>
              <a:gd name="connsiteY2" fmla="*/ 11509 h 286146"/>
              <a:gd name="connsiteX3" fmla="*/ 990997 w 1157288"/>
              <a:gd name="connsiteY3" fmla="*/ 199627 h 286146"/>
              <a:gd name="connsiteX4" fmla="*/ 248047 w 1157288"/>
              <a:gd name="connsiteY4" fmla="*/ 54371 h 286146"/>
              <a:gd name="connsiteX5" fmla="*/ 829072 w 1157288"/>
              <a:gd name="connsiteY5" fmla="*/ 280590 h 286146"/>
              <a:gd name="connsiteX6" fmla="*/ 100409 w 1157288"/>
              <a:gd name="connsiteY6" fmla="*/ 87709 h 286146"/>
              <a:gd name="connsiteX7" fmla="*/ 226616 w 1157288"/>
              <a:gd name="connsiteY7" fmla="*/ 178196 h 28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8" h="286146">
                <a:moveTo>
                  <a:pt x="750491" y="40084"/>
                </a:moveTo>
                <a:cubicBezTo>
                  <a:pt x="953889" y="87708"/>
                  <a:pt x="1157288" y="135333"/>
                  <a:pt x="1093391" y="130571"/>
                </a:cubicBezTo>
                <a:cubicBezTo>
                  <a:pt x="1029494" y="125809"/>
                  <a:pt x="384175" y="0"/>
                  <a:pt x="367109" y="11509"/>
                </a:cubicBezTo>
                <a:cubicBezTo>
                  <a:pt x="350043" y="23018"/>
                  <a:pt x="1010841" y="192483"/>
                  <a:pt x="990997" y="199627"/>
                </a:cubicBezTo>
                <a:cubicBezTo>
                  <a:pt x="971153" y="206771"/>
                  <a:pt x="275035" y="40877"/>
                  <a:pt x="248047" y="54371"/>
                </a:cubicBezTo>
                <a:cubicBezTo>
                  <a:pt x="221060" y="67865"/>
                  <a:pt x="853678" y="275034"/>
                  <a:pt x="829072" y="280590"/>
                </a:cubicBezTo>
                <a:cubicBezTo>
                  <a:pt x="804466" y="286146"/>
                  <a:pt x="200818" y="104775"/>
                  <a:pt x="100409" y="87709"/>
                </a:cubicBezTo>
                <a:cubicBezTo>
                  <a:pt x="0" y="70643"/>
                  <a:pt x="113308" y="124419"/>
                  <a:pt x="226616" y="178196"/>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3" name="フリーフォーム 132"/>
          <p:cNvSpPr/>
          <p:nvPr/>
        </p:nvSpPr>
        <p:spPr>
          <a:xfrm>
            <a:off x="5682253" y="3590523"/>
            <a:ext cx="523875" cy="861219"/>
          </a:xfrm>
          <a:custGeom>
            <a:avLst/>
            <a:gdLst>
              <a:gd name="connsiteX0" fmla="*/ 523875 w 523875"/>
              <a:gd name="connsiteY0" fmla="*/ 388144 h 861219"/>
              <a:gd name="connsiteX1" fmla="*/ 445293 w 523875"/>
              <a:gd name="connsiteY1" fmla="*/ 47625 h 861219"/>
              <a:gd name="connsiteX2" fmla="*/ 414337 w 523875"/>
              <a:gd name="connsiteY2" fmla="*/ 673894 h 861219"/>
              <a:gd name="connsiteX3" fmla="*/ 300037 w 523875"/>
              <a:gd name="connsiteY3" fmla="*/ 69057 h 861219"/>
              <a:gd name="connsiteX4" fmla="*/ 226218 w 523875"/>
              <a:gd name="connsiteY4" fmla="*/ 766763 h 861219"/>
              <a:gd name="connsiteX5" fmla="*/ 123825 w 523875"/>
              <a:gd name="connsiteY5" fmla="*/ 123825 h 861219"/>
              <a:gd name="connsiteX6" fmla="*/ 69056 w 523875"/>
              <a:gd name="connsiteY6" fmla="*/ 795338 h 861219"/>
              <a:gd name="connsiteX7" fmla="*/ 0 w 523875"/>
              <a:gd name="connsiteY7" fmla="*/ 519113 h 86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861219">
                <a:moveTo>
                  <a:pt x="523875" y="388144"/>
                </a:moveTo>
                <a:cubicBezTo>
                  <a:pt x="493712" y="194072"/>
                  <a:pt x="463549" y="0"/>
                  <a:pt x="445293" y="47625"/>
                </a:cubicBezTo>
                <a:cubicBezTo>
                  <a:pt x="427037" y="95250"/>
                  <a:pt x="438546" y="670322"/>
                  <a:pt x="414337" y="673894"/>
                </a:cubicBezTo>
                <a:cubicBezTo>
                  <a:pt x="390128" y="677466"/>
                  <a:pt x="331390" y="53579"/>
                  <a:pt x="300037" y="69057"/>
                </a:cubicBezTo>
                <a:cubicBezTo>
                  <a:pt x="268684" y="84535"/>
                  <a:pt x="255587" y="757635"/>
                  <a:pt x="226218" y="766763"/>
                </a:cubicBezTo>
                <a:cubicBezTo>
                  <a:pt x="196849" y="775891"/>
                  <a:pt x="150019" y="119063"/>
                  <a:pt x="123825" y="123825"/>
                </a:cubicBezTo>
                <a:cubicBezTo>
                  <a:pt x="97631" y="128587"/>
                  <a:pt x="89693" y="729457"/>
                  <a:pt x="69056" y="795338"/>
                </a:cubicBezTo>
                <a:cubicBezTo>
                  <a:pt x="48419" y="861219"/>
                  <a:pt x="24209" y="690166"/>
                  <a:pt x="0" y="519113"/>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4" name="フリーフォーム 133"/>
          <p:cNvSpPr/>
          <p:nvPr/>
        </p:nvSpPr>
        <p:spPr>
          <a:xfrm>
            <a:off x="5455637" y="3933821"/>
            <a:ext cx="1157288" cy="286146"/>
          </a:xfrm>
          <a:custGeom>
            <a:avLst/>
            <a:gdLst>
              <a:gd name="connsiteX0" fmla="*/ 750491 w 1157288"/>
              <a:gd name="connsiteY0" fmla="*/ 40084 h 286146"/>
              <a:gd name="connsiteX1" fmla="*/ 1093391 w 1157288"/>
              <a:gd name="connsiteY1" fmla="*/ 130571 h 286146"/>
              <a:gd name="connsiteX2" fmla="*/ 367109 w 1157288"/>
              <a:gd name="connsiteY2" fmla="*/ 11509 h 286146"/>
              <a:gd name="connsiteX3" fmla="*/ 990997 w 1157288"/>
              <a:gd name="connsiteY3" fmla="*/ 199627 h 286146"/>
              <a:gd name="connsiteX4" fmla="*/ 248047 w 1157288"/>
              <a:gd name="connsiteY4" fmla="*/ 54371 h 286146"/>
              <a:gd name="connsiteX5" fmla="*/ 829072 w 1157288"/>
              <a:gd name="connsiteY5" fmla="*/ 280590 h 286146"/>
              <a:gd name="connsiteX6" fmla="*/ 100409 w 1157288"/>
              <a:gd name="connsiteY6" fmla="*/ 87709 h 286146"/>
              <a:gd name="connsiteX7" fmla="*/ 226616 w 1157288"/>
              <a:gd name="connsiteY7" fmla="*/ 178196 h 28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288" h="286146">
                <a:moveTo>
                  <a:pt x="750491" y="40084"/>
                </a:moveTo>
                <a:cubicBezTo>
                  <a:pt x="953889" y="87708"/>
                  <a:pt x="1157288" y="135333"/>
                  <a:pt x="1093391" y="130571"/>
                </a:cubicBezTo>
                <a:cubicBezTo>
                  <a:pt x="1029494" y="125809"/>
                  <a:pt x="384175" y="0"/>
                  <a:pt x="367109" y="11509"/>
                </a:cubicBezTo>
                <a:cubicBezTo>
                  <a:pt x="350043" y="23018"/>
                  <a:pt x="1010841" y="192483"/>
                  <a:pt x="990997" y="199627"/>
                </a:cubicBezTo>
                <a:cubicBezTo>
                  <a:pt x="971153" y="206771"/>
                  <a:pt x="275035" y="40877"/>
                  <a:pt x="248047" y="54371"/>
                </a:cubicBezTo>
                <a:cubicBezTo>
                  <a:pt x="221060" y="67865"/>
                  <a:pt x="853678" y="275034"/>
                  <a:pt x="829072" y="280590"/>
                </a:cubicBezTo>
                <a:cubicBezTo>
                  <a:pt x="804466" y="286146"/>
                  <a:pt x="200818" y="104775"/>
                  <a:pt x="100409" y="87709"/>
                </a:cubicBezTo>
                <a:cubicBezTo>
                  <a:pt x="0" y="70643"/>
                  <a:pt x="113308" y="124419"/>
                  <a:pt x="226616" y="178196"/>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5" name="フリーフォーム 134"/>
          <p:cNvSpPr/>
          <p:nvPr/>
        </p:nvSpPr>
        <p:spPr>
          <a:xfrm>
            <a:off x="6503781" y="3508774"/>
            <a:ext cx="247650" cy="1274366"/>
          </a:xfrm>
          <a:custGeom>
            <a:avLst/>
            <a:gdLst>
              <a:gd name="connsiteX0" fmla="*/ 247650 w 247650"/>
              <a:gd name="connsiteY0" fmla="*/ 441325 h 1274366"/>
              <a:gd name="connsiteX1" fmla="*/ 197644 w 247650"/>
              <a:gd name="connsiteY1" fmla="*/ 84137 h 1274366"/>
              <a:gd name="connsiteX2" fmla="*/ 216694 w 247650"/>
              <a:gd name="connsiteY2" fmla="*/ 946150 h 1274366"/>
              <a:gd name="connsiteX3" fmla="*/ 128588 w 247650"/>
              <a:gd name="connsiteY3" fmla="*/ 229394 h 1274366"/>
              <a:gd name="connsiteX4" fmla="*/ 142875 w 247650"/>
              <a:gd name="connsiteY4" fmla="*/ 1048544 h 1274366"/>
              <a:gd name="connsiteX5" fmla="*/ 64294 w 247650"/>
              <a:gd name="connsiteY5" fmla="*/ 412750 h 1274366"/>
              <a:gd name="connsiteX6" fmla="*/ 52388 w 247650"/>
              <a:gd name="connsiteY6" fmla="*/ 1184275 h 1274366"/>
              <a:gd name="connsiteX7" fmla="*/ 0 w 247650"/>
              <a:gd name="connsiteY7" fmla="*/ 953294 h 12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50" h="1274366">
                <a:moveTo>
                  <a:pt x="247650" y="441325"/>
                </a:moveTo>
                <a:cubicBezTo>
                  <a:pt x="225226" y="220662"/>
                  <a:pt x="202803" y="0"/>
                  <a:pt x="197644" y="84137"/>
                </a:cubicBezTo>
                <a:cubicBezTo>
                  <a:pt x="192485" y="168274"/>
                  <a:pt x="228203" y="921941"/>
                  <a:pt x="216694" y="946150"/>
                </a:cubicBezTo>
                <a:cubicBezTo>
                  <a:pt x="205185" y="970359"/>
                  <a:pt x="140891" y="212328"/>
                  <a:pt x="128588" y="229394"/>
                </a:cubicBezTo>
                <a:cubicBezTo>
                  <a:pt x="116285" y="246460"/>
                  <a:pt x="153591" y="1017985"/>
                  <a:pt x="142875" y="1048544"/>
                </a:cubicBezTo>
                <a:cubicBezTo>
                  <a:pt x="132159" y="1079103"/>
                  <a:pt x="79375" y="390128"/>
                  <a:pt x="64294" y="412750"/>
                </a:cubicBezTo>
                <a:cubicBezTo>
                  <a:pt x="49213" y="435372"/>
                  <a:pt x="63104" y="1094184"/>
                  <a:pt x="52388" y="1184275"/>
                </a:cubicBezTo>
                <a:cubicBezTo>
                  <a:pt x="41672" y="1274366"/>
                  <a:pt x="20836" y="1113830"/>
                  <a:pt x="0" y="953294"/>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6" name="フリーフォーム 135"/>
          <p:cNvSpPr/>
          <p:nvPr/>
        </p:nvSpPr>
        <p:spPr>
          <a:xfrm>
            <a:off x="6446234" y="3947718"/>
            <a:ext cx="402035" cy="516731"/>
          </a:xfrm>
          <a:custGeom>
            <a:avLst/>
            <a:gdLst>
              <a:gd name="connsiteX0" fmla="*/ 302816 w 402035"/>
              <a:gd name="connsiteY0" fmla="*/ 0 h 516731"/>
              <a:gd name="connsiteX1" fmla="*/ 381397 w 402035"/>
              <a:gd name="connsiteY1" fmla="*/ 61912 h 516731"/>
              <a:gd name="connsiteX2" fmla="*/ 178991 w 402035"/>
              <a:gd name="connsiteY2" fmla="*/ 71437 h 516731"/>
              <a:gd name="connsiteX3" fmla="*/ 305197 w 402035"/>
              <a:gd name="connsiteY3" fmla="*/ 207168 h 516731"/>
              <a:gd name="connsiteX4" fmla="*/ 112316 w 402035"/>
              <a:gd name="connsiteY4" fmla="*/ 228600 h 516731"/>
              <a:gd name="connsiteX5" fmla="*/ 240903 w 402035"/>
              <a:gd name="connsiteY5" fmla="*/ 347662 h 516731"/>
              <a:gd name="connsiteX6" fmla="*/ 31353 w 402035"/>
              <a:gd name="connsiteY6" fmla="*/ 385762 h 516731"/>
              <a:gd name="connsiteX7" fmla="*/ 52785 w 402035"/>
              <a:gd name="connsiteY7" fmla="*/ 516731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035" h="516731">
                <a:moveTo>
                  <a:pt x="302816" y="0"/>
                </a:moveTo>
                <a:cubicBezTo>
                  <a:pt x="352425" y="25003"/>
                  <a:pt x="402035" y="50006"/>
                  <a:pt x="381397" y="61912"/>
                </a:cubicBezTo>
                <a:cubicBezTo>
                  <a:pt x="360759" y="73818"/>
                  <a:pt x="191691" y="47228"/>
                  <a:pt x="178991" y="71437"/>
                </a:cubicBezTo>
                <a:cubicBezTo>
                  <a:pt x="166291" y="95646"/>
                  <a:pt x="316309" y="180974"/>
                  <a:pt x="305197" y="207168"/>
                </a:cubicBezTo>
                <a:cubicBezTo>
                  <a:pt x="294085" y="233362"/>
                  <a:pt x="123032" y="205184"/>
                  <a:pt x="112316" y="228600"/>
                </a:cubicBezTo>
                <a:cubicBezTo>
                  <a:pt x="101600" y="252016"/>
                  <a:pt x="254397" y="321468"/>
                  <a:pt x="240903" y="347662"/>
                </a:cubicBezTo>
                <a:cubicBezTo>
                  <a:pt x="227409" y="373856"/>
                  <a:pt x="62706" y="357584"/>
                  <a:pt x="31353" y="385762"/>
                </a:cubicBezTo>
                <a:cubicBezTo>
                  <a:pt x="0" y="413940"/>
                  <a:pt x="26392" y="465335"/>
                  <a:pt x="52785" y="516731"/>
                </a:cubicBezTo>
              </a:path>
            </a:pathLst>
          </a:cu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7" name="テキスト ボックス 136"/>
          <p:cNvSpPr txBox="1"/>
          <p:nvPr/>
        </p:nvSpPr>
        <p:spPr>
          <a:xfrm>
            <a:off x="4644008" y="4054865"/>
            <a:ext cx="269626" cy="461665"/>
          </a:xfrm>
          <a:prstGeom prst="rect">
            <a:avLst/>
          </a:prstGeom>
          <a:noFill/>
        </p:spPr>
        <p:txBody>
          <a:bodyPr wrap="none" rtlCol="0">
            <a:spAutoFit/>
          </a:bodyPr>
          <a:lstStyle/>
          <a:p>
            <a:r>
              <a:rPr kumimoji="1" lang="en-US" altLang="ja-JP" sz="2400" i="1" dirty="0" err="1"/>
              <a:t>i</a:t>
            </a:r>
            <a:endParaRPr kumimoji="1" lang="ja-JP" altLang="en-US" sz="2400" i="1" dirty="0"/>
          </a:p>
        </p:txBody>
      </p:sp>
      <p:sp>
        <p:nvSpPr>
          <p:cNvPr id="138" name="テキスト ボックス 137"/>
          <p:cNvSpPr txBox="1"/>
          <p:nvPr/>
        </p:nvSpPr>
        <p:spPr>
          <a:xfrm>
            <a:off x="8001594" y="4912121"/>
            <a:ext cx="269626" cy="461665"/>
          </a:xfrm>
          <a:prstGeom prst="rect">
            <a:avLst/>
          </a:prstGeom>
          <a:noFill/>
        </p:spPr>
        <p:txBody>
          <a:bodyPr wrap="none" rtlCol="0">
            <a:spAutoFit/>
          </a:bodyPr>
          <a:lstStyle/>
          <a:p>
            <a:r>
              <a:rPr kumimoji="1" lang="en-US" altLang="ja-JP" sz="2400" i="1" dirty="0"/>
              <a:t>j</a:t>
            </a:r>
            <a:endParaRPr kumimoji="1" lang="ja-JP" altLang="en-US" sz="2400" i="1" dirty="0"/>
          </a:p>
        </p:txBody>
      </p:sp>
      <p:sp>
        <p:nvSpPr>
          <p:cNvPr id="139" name="テキスト ボックス 138"/>
          <p:cNvSpPr txBox="1"/>
          <p:nvPr/>
        </p:nvSpPr>
        <p:spPr>
          <a:xfrm>
            <a:off x="6644272" y="1625973"/>
            <a:ext cx="320922" cy="461665"/>
          </a:xfrm>
          <a:prstGeom prst="rect">
            <a:avLst/>
          </a:prstGeom>
          <a:noFill/>
        </p:spPr>
        <p:txBody>
          <a:bodyPr wrap="none" rtlCol="0">
            <a:spAutoFit/>
          </a:bodyPr>
          <a:lstStyle/>
          <a:p>
            <a:r>
              <a:rPr kumimoji="1" lang="en-US" altLang="ja-JP" sz="2400" i="1" dirty="0"/>
              <a:t>k</a:t>
            </a:r>
            <a:endParaRPr kumimoji="1" lang="ja-JP" altLang="en-US" sz="2400" i="1" dirty="0"/>
          </a:p>
        </p:txBody>
      </p:sp>
      <p:sp>
        <p:nvSpPr>
          <p:cNvPr id="140" name="テキスト ボックス 139"/>
          <p:cNvSpPr txBox="1"/>
          <p:nvPr/>
        </p:nvSpPr>
        <p:spPr>
          <a:xfrm>
            <a:off x="5001198" y="4983559"/>
            <a:ext cx="311304" cy="461665"/>
          </a:xfrm>
          <a:prstGeom prst="rect">
            <a:avLst/>
          </a:prstGeom>
          <a:noFill/>
        </p:spPr>
        <p:txBody>
          <a:bodyPr wrap="none" rtlCol="0">
            <a:spAutoFit/>
          </a:bodyPr>
          <a:lstStyle/>
          <a:p>
            <a:r>
              <a:rPr kumimoji="1" lang="en-US" altLang="ja-JP" sz="2400" dirty="0">
                <a:latin typeface="Symbol" pitchFamily="18" charset="2"/>
              </a:rPr>
              <a:t>g</a:t>
            </a:r>
            <a:endParaRPr kumimoji="1" lang="ja-JP" altLang="en-US" sz="2400" dirty="0">
              <a:latin typeface="Symbol" pitchFamily="18" charset="2"/>
            </a:endParaRPr>
          </a:p>
        </p:txBody>
      </p:sp>
    </p:spTree>
    <p:extLst>
      <p:ext uri="{BB962C8B-B14F-4D97-AF65-F5344CB8AC3E}">
        <p14:creationId xmlns:p14="http://schemas.microsoft.com/office/powerpoint/2010/main" val="3643412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a:t>魚眼レンズによる撮影</a:t>
            </a:r>
          </a:p>
        </p:txBody>
      </p:sp>
      <p:pic>
        <p:nvPicPr>
          <p:cNvPr id="5" name="Image 6" descr="D:\Documents and Settings\mammar\Bureau\CAMERA_2.bmp"/>
          <p:cNvPicPr/>
          <p:nvPr/>
        </p:nvPicPr>
        <p:blipFill>
          <a:blip r:embed="rId2"/>
          <a:srcRect/>
          <a:stretch>
            <a:fillRect/>
          </a:stretch>
        </p:blipFill>
        <p:spPr bwMode="auto">
          <a:xfrm>
            <a:off x="438243" y="1142185"/>
            <a:ext cx="3125645" cy="351095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139952" y="836712"/>
            <a:ext cx="2160240" cy="2377353"/>
          </a:xfrm>
          <a:prstGeom prst="rect">
            <a:avLst/>
          </a:prstGeom>
          <a:noFill/>
          <a:ln w="9525">
            <a:noFill/>
            <a:miter lim="800000"/>
            <a:headEnd/>
            <a:tailEnd/>
          </a:ln>
          <a:effectLst/>
        </p:spPr>
      </p:pic>
      <p:pic>
        <p:nvPicPr>
          <p:cNvPr id="7" name="Picture 7"/>
          <p:cNvPicPr>
            <a:picLocks noChangeAspect="1" noChangeArrowheads="1"/>
          </p:cNvPicPr>
          <p:nvPr/>
        </p:nvPicPr>
        <p:blipFill>
          <a:blip r:embed="rId4" cstate="print"/>
          <a:srcRect/>
          <a:stretch>
            <a:fillRect/>
          </a:stretch>
        </p:blipFill>
        <p:spPr bwMode="auto">
          <a:xfrm>
            <a:off x="6516216" y="909809"/>
            <a:ext cx="2160240" cy="2160240"/>
          </a:xfrm>
          <a:prstGeom prst="rect">
            <a:avLst/>
          </a:prstGeom>
          <a:noFill/>
          <a:ln w="9525">
            <a:noFill/>
            <a:miter lim="800000"/>
            <a:headEnd/>
            <a:tailEnd/>
          </a:ln>
          <a:effectLst/>
        </p:spPr>
      </p:pic>
      <p:pic>
        <p:nvPicPr>
          <p:cNvPr id="2" name="グラフィックス 1">
            <a:extLst>
              <a:ext uri="{FF2B5EF4-FFF2-40B4-BE49-F238E27FC236}">
                <a16:creationId xmlns:a16="http://schemas.microsoft.com/office/drawing/2014/main" id="{87AA7EA9-2BE0-4846-9CA9-DD65F4CE4D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5976" y="3284984"/>
            <a:ext cx="3168352" cy="1996821"/>
          </a:xfrm>
          <a:prstGeom prst="rect">
            <a:avLst/>
          </a:prstGeom>
        </p:spPr>
      </p:pic>
    </p:spTree>
    <p:extLst>
      <p:ext uri="{BB962C8B-B14F-4D97-AF65-F5344CB8AC3E}">
        <p14:creationId xmlns:p14="http://schemas.microsoft.com/office/powerpoint/2010/main" val="1789033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37B13-16C0-4A09-B862-D83AAEF2E097}"/>
              </a:ext>
            </a:extLst>
          </p:cNvPr>
          <p:cNvSpPr>
            <a:spLocks noGrp="1"/>
          </p:cNvSpPr>
          <p:nvPr>
            <p:ph type="title"/>
          </p:nvPr>
        </p:nvSpPr>
        <p:spPr/>
        <p:txBody>
          <a:bodyPr/>
          <a:lstStyle/>
          <a:p>
            <a:r>
              <a:rPr kumimoji="1" lang="ja-JP" altLang="en-US" dirty="0"/>
              <a:t>応用例</a:t>
            </a:r>
          </a:p>
        </p:txBody>
      </p:sp>
      <p:pic>
        <p:nvPicPr>
          <p:cNvPr id="6" name="図 5">
            <a:extLst>
              <a:ext uri="{FF2B5EF4-FFF2-40B4-BE49-F238E27FC236}">
                <a16:creationId xmlns:a16="http://schemas.microsoft.com/office/drawing/2014/main" id="{148D69C6-361B-49CD-AE22-7B3B8403350C}"/>
              </a:ext>
            </a:extLst>
          </p:cNvPr>
          <p:cNvPicPr>
            <a:picLocks noChangeAspect="1"/>
          </p:cNvPicPr>
          <p:nvPr/>
        </p:nvPicPr>
        <p:blipFill>
          <a:blip r:embed="rId2"/>
          <a:stretch>
            <a:fillRect/>
          </a:stretch>
        </p:blipFill>
        <p:spPr>
          <a:xfrm>
            <a:off x="1187624" y="1412776"/>
            <a:ext cx="2880320" cy="2906745"/>
          </a:xfrm>
          <a:prstGeom prst="rect">
            <a:avLst/>
          </a:prstGeom>
        </p:spPr>
      </p:pic>
      <p:pic>
        <p:nvPicPr>
          <p:cNvPr id="8" name="図 7">
            <a:extLst>
              <a:ext uri="{FF2B5EF4-FFF2-40B4-BE49-F238E27FC236}">
                <a16:creationId xmlns:a16="http://schemas.microsoft.com/office/drawing/2014/main" id="{84CB29B0-07E7-4B87-A13B-6255180BF6AA}"/>
              </a:ext>
            </a:extLst>
          </p:cNvPr>
          <p:cNvPicPr>
            <a:picLocks noChangeAspect="1"/>
          </p:cNvPicPr>
          <p:nvPr/>
        </p:nvPicPr>
        <p:blipFill>
          <a:blip r:embed="rId3"/>
          <a:stretch>
            <a:fillRect/>
          </a:stretch>
        </p:blipFill>
        <p:spPr>
          <a:xfrm>
            <a:off x="4355976" y="1484784"/>
            <a:ext cx="3600400" cy="2788674"/>
          </a:xfrm>
          <a:prstGeom prst="rect">
            <a:avLst/>
          </a:prstGeom>
        </p:spPr>
      </p:pic>
      <p:sp>
        <p:nvSpPr>
          <p:cNvPr id="3" name="テキスト ボックス 2">
            <a:extLst>
              <a:ext uri="{FF2B5EF4-FFF2-40B4-BE49-F238E27FC236}">
                <a16:creationId xmlns:a16="http://schemas.microsoft.com/office/drawing/2014/main" id="{B5BB88AE-88C3-4D9B-9D55-3A90B03B2A81}"/>
              </a:ext>
            </a:extLst>
          </p:cNvPr>
          <p:cNvSpPr txBox="1"/>
          <p:nvPr/>
        </p:nvSpPr>
        <p:spPr>
          <a:xfrm>
            <a:off x="251520" y="548680"/>
            <a:ext cx="2337499" cy="369332"/>
          </a:xfrm>
          <a:prstGeom prst="rect">
            <a:avLst/>
          </a:prstGeom>
          <a:noFill/>
        </p:spPr>
        <p:txBody>
          <a:bodyPr wrap="none" rtlCol="0">
            <a:spAutoFit/>
          </a:bodyPr>
          <a:lstStyle/>
          <a:p>
            <a:r>
              <a:rPr kumimoji="1" lang="ja-JP" altLang="en-US" dirty="0"/>
              <a:t>ロボットナビゲーション</a:t>
            </a:r>
          </a:p>
        </p:txBody>
      </p:sp>
      <p:sp>
        <p:nvSpPr>
          <p:cNvPr id="4" name="矢印: 左右 3">
            <a:extLst>
              <a:ext uri="{FF2B5EF4-FFF2-40B4-BE49-F238E27FC236}">
                <a16:creationId xmlns:a16="http://schemas.microsoft.com/office/drawing/2014/main" id="{CD3CE463-A391-4531-8765-42FFD4A0C7F8}"/>
              </a:ext>
            </a:extLst>
          </p:cNvPr>
          <p:cNvSpPr/>
          <p:nvPr/>
        </p:nvSpPr>
        <p:spPr bwMode="auto">
          <a:xfrm>
            <a:off x="6300192" y="4941168"/>
            <a:ext cx="1008112" cy="360040"/>
          </a:xfrm>
          <a:prstGeom prst="lef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5" name="テキスト ボックス 4">
            <a:extLst>
              <a:ext uri="{FF2B5EF4-FFF2-40B4-BE49-F238E27FC236}">
                <a16:creationId xmlns:a16="http://schemas.microsoft.com/office/drawing/2014/main" id="{B3C905E2-1C5D-46F6-B07D-76E924987DB1}"/>
              </a:ext>
            </a:extLst>
          </p:cNvPr>
          <p:cNvSpPr txBox="1"/>
          <p:nvPr/>
        </p:nvSpPr>
        <p:spPr>
          <a:xfrm>
            <a:off x="7351800" y="4941168"/>
            <a:ext cx="1468672" cy="369332"/>
          </a:xfrm>
          <a:prstGeom prst="rect">
            <a:avLst/>
          </a:prstGeom>
          <a:noFill/>
        </p:spPr>
        <p:txBody>
          <a:bodyPr wrap="none" rtlCol="0">
            <a:spAutoFit/>
          </a:bodyPr>
          <a:lstStyle/>
          <a:p>
            <a:r>
              <a:rPr kumimoji="1" lang="ja-JP" altLang="en-US" dirty="0"/>
              <a:t>電子コンパス</a:t>
            </a:r>
          </a:p>
        </p:txBody>
      </p:sp>
      <p:sp>
        <p:nvSpPr>
          <p:cNvPr id="7" name="テキスト ボックス 6">
            <a:extLst>
              <a:ext uri="{FF2B5EF4-FFF2-40B4-BE49-F238E27FC236}">
                <a16:creationId xmlns:a16="http://schemas.microsoft.com/office/drawing/2014/main" id="{FAA43D31-E76E-4FA5-8F17-40F39570F773}"/>
              </a:ext>
            </a:extLst>
          </p:cNvPr>
          <p:cNvSpPr txBox="1"/>
          <p:nvPr/>
        </p:nvSpPr>
        <p:spPr>
          <a:xfrm>
            <a:off x="899592" y="908720"/>
            <a:ext cx="7656263" cy="369332"/>
          </a:xfrm>
          <a:prstGeom prst="rect">
            <a:avLst/>
          </a:prstGeom>
          <a:noFill/>
        </p:spPr>
        <p:txBody>
          <a:bodyPr wrap="none" rtlCol="0">
            <a:spAutoFit/>
          </a:bodyPr>
          <a:lstStyle/>
          <a:p>
            <a:r>
              <a:rPr kumimoji="1" lang="ja-JP" altLang="en-US" dirty="0"/>
              <a:t>太陽の方向を偏光で求めて日時と緯度経度とカメラの向きが分かれば→方角</a:t>
            </a:r>
          </a:p>
        </p:txBody>
      </p:sp>
    </p:spTree>
    <p:extLst>
      <p:ext uri="{BB962C8B-B14F-4D97-AF65-F5344CB8AC3E}">
        <p14:creationId xmlns:p14="http://schemas.microsoft.com/office/powerpoint/2010/main" val="69987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dirty="0"/>
              <a:t>ヘイズ除去</a:t>
            </a:r>
          </a:p>
        </p:txBody>
      </p:sp>
      <p:sp>
        <p:nvSpPr>
          <p:cNvPr id="5" name="サブタイトル 4"/>
          <p:cNvSpPr>
            <a:spLocks noGrp="1"/>
          </p:cNvSpPr>
          <p:nvPr>
            <p:ph type="subTitle" sz="quarter" idx="1"/>
          </p:nvPr>
        </p:nvSpPr>
        <p:spPr/>
        <p:txBody>
          <a:bodyPr>
            <a:normAutofit fontScale="92500" lnSpcReduction="10000"/>
          </a:bodyPr>
          <a:lstStyle/>
          <a:p>
            <a:r>
              <a:rPr lang="en-US" altLang="ja-JP" dirty="0"/>
              <a:t>[</a:t>
            </a:r>
            <a:r>
              <a:rPr lang="en-US" altLang="ja-JP" dirty="0" err="1"/>
              <a:t>Schechner</a:t>
            </a:r>
            <a:r>
              <a:rPr lang="en-US" altLang="ja-JP" dirty="0"/>
              <a:t>, Narasimhan, </a:t>
            </a:r>
            <a:r>
              <a:rPr lang="en-US" altLang="ja-JP" dirty="0" err="1"/>
              <a:t>Nayar</a:t>
            </a:r>
            <a:r>
              <a:rPr lang="en-US" altLang="ja-JP" dirty="0"/>
              <a:t>, 2003]</a:t>
            </a:r>
          </a:p>
          <a:p>
            <a:r>
              <a:rPr lang="en-US" altLang="ja-JP" dirty="0"/>
              <a:t>[Miyazaki, Akiyama, Baba, Furukawa, </a:t>
            </a:r>
            <a:r>
              <a:rPr lang="en-US" altLang="ja-JP" dirty="0" err="1"/>
              <a:t>Hiura</a:t>
            </a:r>
            <a:r>
              <a:rPr lang="en-US" altLang="ja-JP" dirty="0"/>
              <a:t>, Asada, 2013]</a:t>
            </a:r>
          </a:p>
          <a:p>
            <a:r>
              <a:rPr lang="en-US" altLang="ja-JP" dirty="0"/>
              <a:t>[</a:t>
            </a:r>
            <a:r>
              <a:rPr lang="en-US" altLang="ja-JP" dirty="0" err="1"/>
              <a:t>Schechner</a:t>
            </a:r>
            <a:r>
              <a:rPr lang="en-US" altLang="ja-JP" dirty="0"/>
              <a:t>, Averbuch, 2007]</a:t>
            </a:r>
            <a:endParaRPr kumimoji="1" lang="ja-JP" altLang="en-US" dirty="0"/>
          </a:p>
        </p:txBody>
      </p:sp>
    </p:spTree>
    <p:extLst>
      <p:ext uri="{BB962C8B-B14F-4D97-AF65-F5344CB8AC3E}">
        <p14:creationId xmlns:p14="http://schemas.microsoft.com/office/powerpoint/2010/main" val="11350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ja-JP" altLang="en-US"/>
              <a:t>偏光の応用：立体映像</a:t>
            </a:r>
          </a:p>
        </p:txBody>
      </p:sp>
      <p:grpSp>
        <p:nvGrpSpPr>
          <p:cNvPr id="2" name="Group 111"/>
          <p:cNvGrpSpPr>
            <a:grpSpLocks/>
          </p:cNvGrpSpPr>
          <p:nvPr/>
        </p:nvGrpSpPr>
        <p:grpSpPr bwMode="auto">
          <a:xfrm>
            <a:off x="179388" y="1153964"/>
            <a:ext cx="8785225" cy="4319588"/>
            <a:chOff x="113" y="1480"/>
            <a:chExt cx="5534" cy="2721"/>
          </a:xfrm>
        </p:grpSpPr>
        <p:grpSp>
          <p:nvGrpSpPr>
            <p:cNvPr id="3" name="Group 34"/>
            <p:cNvGrpSpPr>
              <a:grpSpLocks/>
            </p:cNvGrpSpPr>
            <p:nvPr/>
          </p:nvGrpSpPr>
          <p:grpSpPr bwMode="auto">
            <a:xfrm>
              <a:off x="1610" y="3339"/>
              <a:ext cx="1797" cy="447"/>
              <a:chOff x="1854" y="2659"/>
              <a:chExt cx="1797" cy="447"/>
            </a:xfrm>
          </p:grpSpPr>
          <p:sp>
            <p:nvSpPr>
              <p:cNvPr id="147467" name="AutoShape 11"/>
              <p:cNvSpPr>
                <a:spLocks noChangeArrowheads="1"/>
              </p:cNvSpPr>
              <p:nvPr/>
            </p:nvSpPr>
            <p:spPr bwMode="auto">
              <a:xfrm>
                <a:off x="2426" y="2659"/>
                <a:ext cx="1225" cy="363"/>
              </a:xfrm>
              <a:custGeom>
                <a:avLst/>
                <a:gdLst>
                  <a:gd name="G0" fmla="+- 1295 0 0"/>
                  <a:gd name="G1" fmla="+- 21600 0 1295"/>
                  <a:gd name="G2" fmla="*/ 1295 1 2"/>
                  <a:gd name="G3" fmla="+- 21600 0 G2"/>
                  <a:gd name="G4" fmla="+/ 1295 21600 2"/>
                  <a:gd name="G5" fmla="+/ G1 0 2"/>
                  <a:gd name="G6" fmla="*/ 21600 21600 1295"/>
                  <a:gd name="G7" fmla="*/ G6 1 2"/>
                  <a:gd name="G8" fmla="+- 21600 0 G7"/>
                  <a:gd name="G9" fmla="*/ 21600 1 2"/>
                  <a:gd name="G10" fmla="+- 1295 0 G9"/>
                  <a:gd name="G11" fmla="?: G10 G8 0"/>
                  <a:gd name="G12" fmla="?: G10 G7 21600"/>
                  <a:gd name="T0" fmla="*/ 20952 w 21600"/>
                  <a:gd name="T1" fmla="*/ 10800 h 21600"/>
                  <a:gd name="T2" fmla="*/ 10800 w 21600"/>
                  <a:gd name="T3" fmla="*/ 21600 h 21600"/>
                  <a:gd name="T4" fmla="*/ 648 w 21600"/>
                  <a:gd name="T5" fmla="*/ 10800 h 21600"/>
                  <a:gd name="T6" fmla="*/ 10800 w 21600"/>
                  <a:gd name="T7" fmla="*/ 0 h 21600"/>
                  <a:gd name="T8" fmla="*/ 2448 w 21600"/>
                  <a:gd name="T9" fmla="*/ 2448 h 21600"/>
                  <a:gd name="T10" fmla="*/ 19152 w 21600"/>
                  <a:gd name="T11" fmla="*/ 19152 h 21600"/>
                </a:gdLst>
                <a:ahLst/>
                <a:cxnLst>
                  <a:cxn ang="0">
                    <a:pos x="T0" y="T1"/>
                  </a:cxn>
                  <a:cxn ang="0">
                    <a:pos x="T2" y="T3"/>
                  </a:cxn>
                  <a:cxn ang="0">
                    <a:pos x="T4" y="T5"/>
                  </a:cxn>
                  <a:cxn ang="0">
                    <a:pos x="T6" y="T7"/>
                  </a:cxn>
                </a:cxnLst>
                <a:rect l="T8" t="T9" r="T10" b="T11"/>
                <a:pathLst>
                  <a:path w="21600" h="21600">
                    <a:moveTo>
                      <a:pt x="0" y="0"/>
                    </a:moveTo>
                    <a:lnTo>
                      <a:pt x="1295" y="21600"/>
                    </a:lnTo>
                    <a:lnTo>
                      <a:pt x="20305" y="21600"/>
                    </a:lnTo>
                    <a:lnTo>
                      <a:pt x="21600" y="0"/>
                    </a:lnTo>
                    <a:close/>
                  </a:path>
                </a:pathLst>
              </a:custGeom>
              <a:solidFill>
                <a:srgbClr val="993300"/>
              </a:solidFill>
              <a:ln w="38100">
                <a:solidFill>
                  <a:schemeClr val="tx1"/>
                </a:solidFill>
                <a:miter lim="800000"/>
                <a:headEnd/>
                <a:tailEnd/>
              </a:ln>
              <a:effectLst/>
            </p:spPr>
            <p:txBody>
              <a:bodyPr wrap="none" anchor="ctr"/>
              <a:lstStyle/>
              <a:p>
                <a:endParaRPr lang="ja-JP" altLang="en-US"/>
              </a:p>
            </p:txBody>
          </p:sp>
          <p:sp>
            <p:nvSpPr>
              <p:cNvPr id="147461" name="Line 5"/>
              <p:cNvSpPr>
                <a:spLocks noChangeShapeType="1"/>
              </p:cNvSpPr>
              <p:nvPr/>
            </p:nvSpPr>
            <p:spPr bwMode="auto">
              <a:xfrm>
                <a:off x="2426" y="2659"/>
                <a:ext cx="1089" cy="0"/>
              </a:xfrm>
              <a:prstGeom prst="line">
                <a:avLst/>
              </a:prstGeom>
              <a:noFill/>
              <a:ln w="9525">
                <a:solidFill>
                  <a:schemeClr val="tx1"/>
                </a:solidFill>
                <a:round/>
                <a:headEnd/>
                <a:tailEnd/>
              </a:ln>
              <a:effectLst/>
            </p:spPr>
            <p:txBody>
              <a:bodyPr/>
              <a:lstStyle/>
              <a:p>
                <a:endParaRPr lang="ja-JP" altLang="en-US"/>
              </a:p>
            </p:txBody>
          </p:sp>
          <p:sp>
            <p:nvSpPr>
              <p:cNvPr id="147462" name="AutoShape 6"/>
              <p:cNvSpPr>
                <a:spLocks noChangeArrowheads="1"/>
              </p:cNvSpPr>
              <p:nvPr/>
            </p:nvSpPr>
            <p:spPr bwMode="auto">
              <a:xfrm>
                <a:off x="2563" y="2704"/>
                <a:ext cx="408" cy="272"/>
              </a:xfrm>
              <a:prstGeom prst="roundRect">
                <a:avLst>
                  <a:gd name="adj" fmla="val 16667"/>
                </a:avLst>
              </a:prstGeom>
              <a:solidFill>
                <a:srgbClr val="FFCC99"/>
              </a:solidFill>
              <a:ln w="38100">
                <a:solidFill>
                  <a:schemeClr val="tx1"/>
                </a:solidFill>
                <a:round/>
                <a:headEnd/>
                <a:tailEnd/>
              </a:ln>
              <a:effectLst/>
            </p:spPr>
            <p:txBody>
              <a:bodyPr wrap="none" anchor="ctr"/>
              <a:lstStyle/>
              <a:p>
                <a:endParaRPr lang="ja-JP" altLang="en-US"/>
              </a:p>
            </p:txBody>
          </p:sp>
          <p:sp>
            <p:nvSpPr>
              <p:cNvPr id="147463" name="AutoShape 7"/>
              <p:cNvSpPr>
                <a:spLocks noChangeArrowheads="1"/>
              </p:cNvSpPr>
              <p:nvPr/>
            </p:nvSpPr>
            <p:spPr bwMode="auto">
              <a:xfrm>
                <a:off x="3107" y="2704"/>
                <a:ext cx="408" cy="272"/>
              </a:xfrm>
              <a:prstGeom prst="roundRect">
                <a:avLst>
                  <a:gd name="adj" fmla="val 16667"/>
                </a:avLst>
              </a:prstGeom>
              <a:solidFill>
                <a:srgbClr val="FFCC99"/>
              </a:solidFill>
              <a:ln w="38100">
                <a:solidFill>
                  <a:schemeClr val="tx1"/>
                </a:solidFill>
                <a:round/>
                <a:headEnd/>
                <a:tailEnd/>
              </a:ln>
              <a:effectLst/>
            </p:spPr>
            <p:txBody>
              <a:bodyPr wrap="none" anchor="ctr"/>
              <a:lstStyle/>
              <a:p>
                <a:endParaRPr lang="ja-JP" altLang="en-US"/>
              </a:p>
            </p:txBody>
          </p:sp>
          <p:grpSp>
            <p:nvGrpSpPr>
              <p:cNvPr id="4" name="Group 17"/>
              <p:cNvGrpSpPr>
                <a:grpSpLocks/>
              </p:cNvGrpSpPr>
              <p:nvPr/>
            </p:nvGrpSpPr>
            <p:grpSpPr bwMode="auto">
              <a:xfrm>
                <a:off x="1854" y="2659"/>
                <a:ext cx="572" cy="447"/>
                <a:chOff x="1854" y="2659"/>
                <a:chExt cx="572" cy="447"/>
              </a:xfrm>
            </p:grpSpPr>
            <p:sp>
              <p:nvSpPr>
                <p:cNvPr id="147464" name="Line 8"/>
                <p:cNvSpPr>
                  <a:spLocks noChangeShapeType="1"/>
                </p:cNvSpPr>
                <p:nvPr/>
              </p:nvSpPr>
              <p:spPr bwMode="auto">
                <a:xfrm flipH="1">
                  <a:off x="2064" y="2659"/>
                  <a:ext cx="362" cy="201"/>
                </a:xfrm>
                <a:prstGeom prst="line">
                  <a:avLst/>
                </a:prstGeom>
                <a:noFill/>
                <a:ln w="38100">
                  <a:solidFill>
                    <a:schemeClr val="tx1"/>
                  </a:solidFill>
                  <a:round/>
                  <a:headEnd/>
                  <a:tailEnd/>
                </a:ln>
                <a:effectLst/>
              </p:spPr>
              <p:txBody>
                <a:bodyPr/>
                <a:lstStyle/>
                <a:p>
                  <a:endParaRPr lang="ja-JP" altLang="en-US"/>
                </a:p>
              </p:txBody>
            </p:sp>
            <p:sp>
              <p:nvSpPr>
                <p:cNvPr id="147466" name="Arc 10"/>
                <p:cNvSpPr>
                  <a:spLocks/>
                </p:cNvSpPr>
                <p:nvPr/>
              </p:nvSpPr>
              <p:spPr bwMode="auto">
                <a:xfrm rot="20039535" flipH="1">
                  <a:off x="1854" y="2905"/>
                  <a:ext cx="272" cy="20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grpSp>
          <p:grpSp>
            <p:nvGrpSpPr>
              <p:cNvPr id="5" name="Group 18"/>
              <p:cNvGrpSpPr>
                <a:grpSpLocks/>
              </p:cNvGrpSpPr>
              <p:nvPr/>
            </p:nvGrpSpPr>
            <p:grpSpPr bwMode="auto">
              <a:xfrm>
                <a:off x="3079" y="2659"/>
                <a:ext cx="572" cy="447"/>
                <a:chOff x="1854" y="2659"/>
                <a:chExt cx="572" cy="447"/>
              </a:xfrm>
            </p:grpSpPr>
            <p:sp>
              <p:nvSpPr>
                <p:cNvPr id="147475" name="Line 19"/>
                <p:cNvSpPr>
                  <a:spLocks noChangeShapeType="1"/>
                </p:cNvSpPr>
                <p:nvPr/>
              </p:nvSpPr>
              <p:spPr bwMode="auto">
                <a:xfrm flipH="1">
                  <a:off x="2064" y="2659"/>
                  <a:ext cx="362" cy="201"/>
                </a:xfrm>
                <a:prstGeom prst="line">
                  <a:avLst/>
                </a:prstGeom>
                <a:noFill/>
                <a:ln w="38100">
                  <a:solidFill>
                    <a:schemeClr val="tx1"/>
                  </a:solidFill>
                  <a:round/>
                  <a:headEnd/>
                  <a:tailEnd/>
                </a:ln>
                <a:effectLst/>
              </p:spPr>
              <p:txBody>
                <a:bodyPr/>
                <a:lstStyle/>
                <a:p>
                  <a:endParaRPr lang="ja-JP" altLang="en-US"/>
                </a:p>
              </p:txBody>
            </p:sp>
            <p:sp>
              <p:nvSpPr>
                <p:cNvPr id="147476" name="Arc 20"/>
                <p:cNvSpPr>
                  <a:spLocks/>
                </p:cNvSpPr>
                <p:nvPr/>
              </p:nvSpPr>
              <p:spPr bwMode="auto">
                <a:xfrm rot="20039535" flipH="1">
                  <a:off x="1854" y="2905"/>
                  <a:ext cx="272" cy="20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grpSp>
          <p:sp>
            <p:nvSpPr>
              <p:cNvPr id="147477" name="Line 21"/>
              <p:cNvSpPr>
                <a:spLocks noChangeShapeType="1"/>
              </p:cNvSpPr>
              <p:nvPr/>
            </p:nvSpPr>
            <p:spPr bwMode="auto">
              <a:xfrm>
                <a:off x="2744" y="2704"/>
                <a:ext cx="0" cy="272"/>
              </a:xfrm>
              <a:prstGeom prst="line">
                <a:avLst/>
              </a:prstGeom>
              <a:noFill/>
              <a:ln w="9525">
                <a:solidFill>
                  <a:schemeClr val="tx1"/>
                </a:solidFill>
                <a:round/>
                <a:headEnd/>
                <a:tailEnd/>
              </a:ln>
              <a:effectLst/>
            </p:spPr>
            <p:txBody>
              <a:bodyPr/>
              <a:lstStyle/>
              <a:p>
                <a:endParaRPr lang="ja-JP" altLang="en-US"/>
              </a:p>
            </p:txBody>
          </p:sp>
          <p:sp>
            <p:nvSpPr>
              <p:cNvPr id="147478" name="Line 22"/>
              <p:cNvSpPr>
                <a:spLocks noChangeShapeType="1"/>
              </p:cNvSpPr>
              <p:nvPr/>
            </p:nvSpPr>
            <p:spPr bwMode="auto">
              <a:xfrm>
                <a:off x="2789" y="2704"/>
                <a:ext cx="0" cy="272"/>
              </a:xfrm>
              <a:prstGeom prst="line">
                <a:avLst/>
              </a:prstGeom>
              <a:noFill/>
              <a:ln w="9525">
                <a:solidFill>
                  <a:schemeClr val="tx1"/>
                </a:solidFill>
                <a:round/>
                <a:headEnd/>
                <a:tailEnd/>
              </a:ln>
              <a:effectLst/>
            </p:spPr>
            <p:txBody>
              <a:bodyPr/>
              <a:lstStyle/>
              <a:p>
                <a:endParaRPr lang="ja-JP" altLang="en-US"/>
              </a:p>
            </p:txBody>
          </p:sp>
          <p:sp>
            <p:nvSpPr>
              <p:cNvPr id="147479" name="Line 23"/>
              <p:cNvSpPr>
                <a:spLocks noChangeShapeType="1"/>
              </p:cNvSpPr>
              <p:nvPr/>
            </p:nvSpPr>
            <p:spPr bwMode="auto">
              <a:xfrm>
                <a:off x="2835" y="2704"/>
                <a:ext cx="0" cy="272"/>
              </a:xfrm>
              <a:prstGeom prst="line">
                <a:avLst/>
              </a:prstGeom>
              <a:noFill/>
              <a:ln w="9525">
                <a:solidFill>
                  <a:schemeClr val="tx1"/>
                </a:solidFill>
                <a:round/>
                <a:headEnd/>
                <a:tailEnd/>
              </a:ln>
              <a:effectLst/>
            </p:spPr>
            <p:txBody>
              <a:bodyPr/>
              <a:lstStyle/>
              <a:p>
                <a:endParaRPr lang="ja-JP" altLang="en-US"/>
              </a:p>
            </p:txBody>
          </p:sp>
          <p:sp>
            <p:nvSpPr>
              <p:cNvPr id="147480" name="Line 24"/>
              <p:cNvSpPr>
                <a:spLocks noChangeShapeType="1"/>
              </p:cNvSpPr>
              <p:nvPr/>
            </p:nvSpPr>
            <p:spPr bwMode="auto">
              <a:xfrm>
                <a:off x="2880" y="2704"/>
                <a:ext cx="0" cy="272"/>
              </a:xfrm>
              <a:prstGeom prst="line">
                <a:avLst/>
              </a:prstGeom>
              <a:noFill/>
              <a:ln w="9525">
                <a:solidFill>
                  <a:schemeClr val="tx1"/>
                </a:solidFill>
                <a:round/>
                <a:headEnd/>
                <a:tailEnd/>
              </a:ln>
              <a:effectLst/>
            </p:spPr>
            <p:txBody>
              <a:bodyPr/>
              <a:lstStyle/>
              <a:p>
                <a:endParaRPr lang="ja-JP" altLang="en-US"/>
              </a:p>
            </p:txBody>
          </p:sp>
          <p:sp>
            <p:nvSpPr>
              <p:cNvPr id="147481" name="Line 25"/>
              <p:cNvSpPr>
                <a:spLocks noChangeShapeType="1"/>
              </p:cNvSpPr>
              <p:nvPr/>
            </p:nvSpPr>
            <p:spPr bwMode="auto">
              <a:xfrm>
                <a:off x="2925" y="2704"/>
                <a:ext cx="0" cy="272"/>
              </a:xfrm>
              <a:prstGeom prst="line">
                <a:avLst/>
              </a:prstGeom>
              <a:noFill/>
              <a:ln w="9525">
                <a:solidFill>
                  <a:schemeClr val="tx1"/>
                </a:solidFill>
                <a:round/>
                <a:headEnd/>
                <a:tailEnd/>
              </a:ln>
              <a:effectLst/>
            </p:spPr>
            <p:txBody>
              <a:bodyPr/>
              <a:lstStyle/>
              <a:p>
                <a:endParaRPr lang="ja-JP" altLang="en-US"/>
              </a:p>
            </p:txBody>
          </p:sp>
          <p:sp>
            <p:nvSpPr>
              <p:cNvPr id="147482" name="Line 26"/>
              <p:cNvSpPr>
                <a:spLocks noChangeShapeType="1"/>
              </p:cNvSpPr>
              <p:nvPr/>
            </p:nvSpPr>
            <p:spPr bwMode="auto">
              <a:xfrm>
                <a:off x="2699" y="2704"/>
                <a:ext cx="0" cy="272"/>
              </a:xfrm>
              <a:prstGeom prst="line">
                <a:avLst/>
              </a:prstGeom>
              <a:noFill/>
              <a:ln w="9525">
                <a:solidFill>
                  <a:schemeClr val="tx1"/>
                </a:solidFill>
                <a:round/>
                <a:headEnd/>
                <a:tailEnd/>
              </a:ln>
              <a:effectLst/>
            </p:spPr>
            <p:txBody>
              <a:bodyPr/>
              <a:lstStyle/>
              <a:p>
                <a:endParaRPr lang="ja-JP" altLang="en-US"/>
              </a:p>
            </p:txBody>
          </p:sp>
          <p:sp>
            <p:nvSpPr>
              <p:cNvPr id="147483" name="Line 27"/>
              <p:cNvSpPr>
                <a:spLocks noChangeShapeType="1"/>
              </p:cNvSpPr>
              <p:nvPr/>
            </p:nvSpPr>
            <p:spPr bwMode="auto">
              <a:xfrm>
                <a:off x="2653" y="2704"/>
                <a:ext cx="0" cy="272"/>
              </a:xfrm>
              <a:prstGeom prst="line">
                <a:avLst/>
              </a:prstGeom>
              <a:noFill/>
              <a:ln w="9525">
                <a:solidFill>
                  <a:schemeClr val="tx1"/>
                </a:solidFill>
                <a:round/>
                <a:headEnd/>
                <a:tailEnd/>
              </a:ln>
              <a:effectLst/>
            </p:spPr>
            <p:txBody>
              <a:bodyPr/>
              <a:lstStyle/>
              <a:p>
                <a:endParaRPr lang="ja-JP" altLang="en-US"/>
              </a:p>
            </p:txBody>
          </p:sp>
          <p:sp>
            <p:nvSpPr>
              <p:cNvPr id="147484" name="Line 28"/>
              <p:cNvSpPr>
                <a:spLocks noChangeShapeType="1"/>
              </p:cNvSpPr>
              <p:nvPr/>
            </p:nvSpPr>
            <p:spPr bwMode="auto">
              <a:xfrm>
                <a:off x="2608" y="2704"/>
                <a:ext cx="0" cy="272"/>
              </a:xfrm>
              <a:prstGeom prst="line">
                <a:avLst/>
              </a:prstGeom>
              <a:noFill/>
              <a:ln w="9525">
                <a:solidFill>
                  <a:schemeClr val="tx1"/>
                </a:solidFill>
                <a:round/>
                <a:headEnd/>
                <a:tailEnd/>
              </a:ln>
              <a:effectLst/>
            </p:spPr>
            <p:txBody>
              <a:bodyPr/>
              <a:lstStyle/>
              <a:p>
                <a:endParaRPr lang="ja-JP" altLang="en-US"/>
              </a:p>
            </p:txBody>
          </p:sp>
          <p:sp>
            <p:nvSpPr>
              <p:cNvPr id="147485" name="Line 29"/>
              <p:cNvSpPr>
                <a:spLocks noChangeShapeType="1"/>
              </p:cNvSpPr>
              <p:nvPr/>
            </p:nvSpPr>
            <p:spPr bwMode="auto">
              <a:xfrm>
                <a:off x="3107" y="2840"/>
                <a:ext cx="408" cy="0"/>
              </a:xfrm>
              <a:prstGeom prst="line">
                <a:avLst/>
              </a:prstGeom>
              <a:noFill/>
              <a:ln w="9525">
                <a:solidFill>
                  <a:schemeClr val="tx1"/>
                </a:solidFill>
                <a:round/>
                <a:headEnd/>
                <a:tailEnd/>
              </a:ln>
              <a:effectLst/>
            </p:spPr>
            <p:txBody>
              <a:bodyPr/>
              <a:lstStyle/>
              <a:p>
                <a:endParaRPr lang="ja-JP" altLang="en-US"/>
              </a:p>
            </p:txBody>
          </p:sp>
          <p:sp>
            <p:nvSpPr>
              <p:cNvPr id="147486" name="Line 30"/>
              <p:cNvSpPr>
                <a:spLocks noChangeShapeType="1"/>
              </p:cNvSpPr>
              <p:nvPr/>
            </p:nvSpPr>
            <p:spPr bwMode="auto">
              <a:xfrm>
                <a:off x="3107" y="2886"/>
                <a:ext cx="408" cy="0"/>
              </a:xfrm>
              <a:prstGeom prst="line">
                <a:avLst/>
              </a:prstGeom>
              <a:noFill/>
              <a:ln w="9525">
                <a:solidFill>
                  <a:schemeClr val="tx1"/>
                </a:solidFill>
                <a:round/>
                <a:headEnd/>
                <a:tailEnd/>
              </a:ln>
              <a:effectLst/>
            </p:spPr>
            <p:txBody>
              <a:bodyPr/>
              <a:lstStyle/>
              <a:p>
                <a:endParaRPr lang="ja-JP" altLang="en-US"/>
              </a:p>
            </p:txBody>
          </p:sp>
          <p:sp>
            <p:nvSpPr>
              <p:cNvPr id="147487" name="Line 31"/>
              <p:cNvSpPr>
                <a:spLocks noChangeShapeType="1"/>
              </p:cNvSpPr>
              <p:nvPr/>
            </p:nvSpPr>
            <p:spPr bwMode="auto">
              <a:xfrm>
                <a:off x="3107" y="2931"/>
                <a:ext cx="408" cy="0"/>
              </a:xfrm>
              <a:prstGeom prst="line">
                <a:avLst/>
              </a:prstGeom>
              <a:noFill/>
              <a:ln w="9525">
                <a:solidFill>
                  <a:schemeClr val="tx1"/>
                </a:solidFill>
                <a:round/>
                <a:headEnd/>
                <a:tailEnd/>
              </a:ln>
              <a:effectLst/>
            </p:spPr>
            <p:txBody>
              <a:bodyPr/>
              <a:lstStyle/>
              <a:p>
                <a:endParaRPr lang="ja-JP" altLang="en-US"/>
              </a:p>
            </p:txBody>
          </p:sp>
          <p:sp>
            <p:nvSpPr>
              <p:cNvPr id="147488" name="Line 32"/>
              <p:cNvSpPr>
                <a:spLocks noChangeShapeType="1"/>
              </p:cNvSpPr>
              <p:nvPr/>
            </p:nvSpPr>
            <p:spPr bwMode="auto">
              <a:xfrm>
                <a:off x="3107" y="2795"/>
                <a:ext cx="408" cy="0"/>
              </a:xfrm>
              <a:prstGeom prst="line">
                <a:avLst/>
              </a:prstGeom>
              <a:noFill/>
              <a:ln w="9525">
                <a:solidFill>
                  <a:schemeClr val="tx1"/>
                </a:solidFill>
                <a:round/>
                <a:headEnd/>
                <a:tailEnd/>
              </a:ln>
              <a:effectLst/>
            </p:spPr>
            <p:txBody>
              <a:bodyPr/>
              <a:lstStyle/>
              <a:p>
                <a:endParaRPr lang="ja-JP" altLang="en-US"/>
              </a:p>
            </p:txBody>
          </p:sp>
          <p:sp>
            <p:nvSpPr>
              <p:cNvPr id="147489" name="Line 33"/>
              <p:cNvSpPr>
                <a:spLocks noChangeShapeType="1"/>
              </p:cNvSpPr>
              <p:nvPr/>
            </p:nvSpPr>
            <p:spPr bwMode="auto">
              <a:xfrm>
                <a:off x="3107" y="2750"/>
                <a:ext cx="408" cy="0"/>
              </a:xfrm>
              <a:prstGeom prst="line">
                <a:avLst/>
              </a:prstGeom>
              <a:noFill/>
              <a:ln w="9525">
                <a:solidFill>
                  <a:schemeClr val="tx1"/>
                </a:solidFill>
                <a:round/>
                <a:headEnd/>
                <a:tailEnd/>
              </a:ln>
              <a:effectLst/>
            </p:spPr>
            <p:txBody>
              <a:bodyPr/>
              <a:lstStyle/>
              <a:p>
                <a:endParaRPr lang="ja-JP" altLang="en-US"/>
              </a:p>
            </p:txBody>
          </p:sp>
        </p:grpSp>
        <p:grpSp>
          <p:nvGrpSpPr>
            <p:cNvPr id="6" name="Group 37"/>
            <p:cNvGrpSpPr>
              <a:grpSpLocks/>
            </p:cNvGrpSpPr>
            <p:nvPr/>
          </p:nvGrpSpPr>
          <p:grpSpPr bwMode="auto">
            <a:xfrm rot="19718424" flipH="1">
              <a:off x="1655" y="3799"/>
              <a:ext cx="373" cy="402"/>
              <a:chOff x="4684" y="1577"/>
              <a:chExt cx="373" cy="402"/>
            </a:xfrm>
          </p:grpSpPr>
          <p:sp>
            <p:nvSpPr>
              <p:cNvPr id="147494" name="Line 38"/>
              <p:cNvSpPr>
                <a:spLocks noChangeShapeType="1"/>
              </p:cNvSpPr>
              <p:nvPr/>
            </p:nvSpPr>
            <p:spPr bwMode="auto">
              <a:xfrm>
                <a:off x="4694" y="1706"/>
                <a:ext cx="363" cy="136"/>
              </a:xfrm>
              <a:prstGeom prst="line">
                <a:avLst/>
              </a:prstGeom>
              <a:noFill/>
              <a:ln w="38100">
                <a:solidFill>
                  <a:schemeClr val="tx1"/>
                </a:solidFill>
                <a:round/>
                <a:headEnd/>
                <a:tailEnd/>
              </a:ln>
              <a:effectLst/>
            </p:spPr>
            <p:txBody>
              <a:bodyPr/>
              <a:lstStyle/>
              <a:p>
                <a:endParaRPr lang="ja-JP" altLang="en-US"/>
              </a:p>
            </p:txBody>
          </p:sp>
          <p:sp>
            <p:nvSpPr>
              <p:cNvPr id="147495" name="Line 39"/>
              <p:cNvSpPr>
                <a:spLocks noChangeShapeType="1"/>
              </p:cNvSpPr>
              <p:nvPr/>
            </p:nvSpPr>
            <p:spPr bwMode="auto">
              <a:xfrm flipV="1">
                <a:off x="4694" y="1842"/>
                <a:ext cx="363" cy="137"/>
              </a:xfrm>
              <a:prstGeom prst="line">
                <a:avLst/>
              </a:prstGeom>
              <a:noFill/>
              <a:ln w="38100">
                <a:solidFill>
                  <a:schemeClr val="tx1"/>
                </a:solidFill>
                <a:round/>
                <a:headEnd/>
                <a:tailEnd/>
              </a:ln>
              <a:effectLst/>
            </p:spPr>
            <p:txBody>
              <a:bodyPr/>
              <a:lstStyle/>
              <a:p>
                <a:endParaRPr lang="ja-JP" altLang="en-US"/>
              </a:p>
            </p:txBody>
          </p:sp>
          <p:sp>
            <p:nvSpPr>
              <p:cNvPr id="147496" name="Oval 40"/>
              <p:cNvSpPr>
                <a:spLocks noChangeArrowheads="1"/>
              </p:cNvSpPr>
              <p:nvPr/>
            </p:nvSpPr>
            <p:spPr bwMode="auto">
              <a:xfrm flipV="1">
                <a:off x="4694" y="1713"/>
                <a:ext cx="90" cy="259"/>
              </a:xfrm>
              <a:prstGeom prst="ellipse">
                <a:avLst/>
              </a:prstGeom>
              <a:solidFill>
                <a:srgbClr val="333333"/>
              </a:solidFill>
              <a:ln w="38100">
                <a:noFill/>
                <a:round/>
                <a:headEnd/>
                <a:tailEnd/>
              </a:ln>
              <a:effectLst/>
            </p:spPr>
            <p:txBody>
              <a:bodyPr wrap="none" anchor="ctr"/>
              <a:lstStyle/>
              <a:p>
                <a:endParaRPr lang="ja-JP" altLang="en-US"/>
              </a:p>
            </p:txBody>
          </p:sp>
          <p:sp>
            <p:nvSpPr>
              <p:cNvPr id="147497" name="Arc 41"/>
              <p:cNvSpPr>
                <a:spLocks/>
              </p:cNvSpPr>
              <p:nvPr/>
            </p:nvSpPr>
            <p:spPr bwMode="auto">
              <a:xfrm rot="1432138" flipH="1" flipV="1">
                <a:off x="4684" y="1577"/>
                <a:ext cx="44"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sp>
            <p:nvSpPr>
              <p:cNvPr id="147498" name="Arc 42"/>
              <p:cNvSpPr>
                <a:spLocks/>
              </p:cNvSpPr>
              <p:nvPr/>
            </p:nvSpPr>
            <p:spPr bwMode="auto">
              <a:xfrm rot="1432138" flipH="1" flipV="1">
                <a:off x="4730" y="1591"/>
                <a:ext cx="44"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sp>
            <p:nvSpPr>
              <p:cNvPr id="147499" name="Arc 43"/>
              <p:cNvSpPr>
                <a:spLocks/>
              </p:cNvSpPr>
              <p:nvPr/>
            </p:nvSpPr>
            <p:spPr bwMode="auto">
              <a:xfrm rot="1432138" flipH="1" flipV="1">
                <a:off x="4778" y="1609"/>
                <a:ext cx="44"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grpSp>
        <p:grpSp>
          <p:nvGrpSpPr>
            <p:cNvPr id="7" name="Group 44"/>
            <p:cNvGrpSpPr>
              <a:grpSpLocks/>
            </p:cNvGrpSpPr>
            <p:nvPr/>
          </p:nvGrpSpPr>
          <p:grpSpPr bwMode="auto">
            <a:xfrm rot="19718424" flipH="1">
              <a:off x="2199" y="3799"/>
              <a:ext cx="373" cy="402"/>
              <a:chOff x="4684" y="1577"/>
              <a:chExt cx="373" cy="402"/>
            </a:xfrm>
          </p:grpSpPr>
          <p:sp>
            <p:nvSpPr>
              <p:cNvPr id="147501" name="Line 45"/>
              <p:cNvSpPr>
                <a:spLocks noChangeShapeType="1"/>
              </p:cNvSpPr>
              <p:nvPr/>
            </p:nvSpPr>
            <p:spPr bwMode="auto">
              <a:xfrm>
                <a:off x="4694" y="1706"/>
                <a:ext cx="363" cy="136"/>
              </a:xfrm>
              <a:prstGeom prst="line">
                <a:avLst/>
              </a:prstGeom>
              <a:noFill/>
              <a:ln w="38100">
                <a:solidFill>
                  <a:schemeClr val="tx1"/>
                </a:solidFill>
                <a:round/>
                <a:headEnd/>
                <a:tailEnd/>
              </a:ln>
              <a:effectLst/>
            </p:spPr>
            <p:txBody>
              <a:bodyPr/>
              <a:lstStyle/>
              <a:p>
                <a:endParaRPr lang="ja-JP" altLang="en-US"/>
              </a:p>
            </p:txBody>
          </p:sp>
          <p:sp>
            <p:nvSpPr>
              <p:cNvPr id="147502" name="Line 46"/>
              <p:cNvSpPr>
                <a:spLocks noChangeShapeType="1"/>
              </p:cNvSpPr>
              <p:nvPr/>
            </p:nvSpPr>
            <p:spPr bwMode="auto">
              <a:xfrm flipV="1">
                <a:off x="4694" y="1842"/>
                <a:ext cx="363" cy="137"/>
              </a:xfrm>
              <a:prstGeom prst="line">
                <a:avLst/>
              </a:prstGeom>
              <a:noFill/>
              <a:ln w="38100">
                <a:solidFill>
                  <a:schemeClr val="tx1"/>
                </a:solidFill>
                <a:round/>
                <a:headEnd/>
                <a:tailEnd/>
              </a:ln>
              <a:effectLst/>
            </p:spPr>
            <p:txBody>
              <a:bodyPr/>
              <a:lstStyle/>
              <a:p>
                <a:endParaRPr lang="ja-JP" altLang="en-US"/>
              </a:p>
            </p:txBody>
          </p:sp>
          <p:sp>
            <p:nvSpPr>
              <p:cNvPr id="147503" name="Oval 47"/>
              <p:cNvSpPr>
                <a:spLocks noChangeArrowheads="1"/>
              </p:cNvSpPr>
              <p:nvPr/>
            </p:nvSpPr>
            <p:spPr bwMode="auto">
              <a:xfrm flipV="1">
                <a:off x="4694" y="1713"/>
                <a:ext cx="90" cy="259"/>
              </a:xfrm>
              <a:prstGeom prst="ellipse">
                <a:avLst/>
              </a:prstGeom>
              <a:solidFill>
                <a:srgbClr val="333333"/>
              </a:solidFill>
              <a:ln w="38100">
                <a:noFill/>
                <a:round/>
                <a:headEnd/>
                <a:tailEnd/>
              </a:ln>
              <a:effectLst/>
            </p:spPr>
            <p:txBody>
              <a:bodyPr wrap="none" anchor="ctr"/>
              <a:lstStyle/>
              <a:p>
                <a:endParaRPr lang="ja-JP" altLang="en-US"/>
              </a:p>
            </p:txBody>
          </p:sp>
          <p:sp>
            <p:nvSpPr>
              <p:cNvPr id="147504" name="Arc 48"/>
              <p:cNvSpPr>
                <a:spLocks/>
              </p:cNvSpPr>
              <p:nvPr/>
            </p:nvSpPr>
            <p:spPr bwMode="auto">
              <a:xfrm rot="1432138" flipH="1" flipV="1">
                <a:off x="4684" y="1577"/>
                <a:ext cx="44"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sp>
            <p:nvSpPr>
              <p:cNvPr id="147505" name="Arc 49"/>
              <p:cNvSpPr>
                <a:spLocks/>
              </p:cNvSpPr>
              <p:nvPr/>
            </p:nvSpPr>
            <p:spPr bwMode="auto">
              <a:xfrm rot="1432138" flipH="1" flipV="1">
                <a:off x="4730" y="1591"/>
                <a:ext cx="44"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sp>
            <p:nvSpPr>
              <p:cNvPr id="147506" name="Arc 50"/>
              <p:cNvSpPr>
                <a:spLocks/>
              </p:cNvSpPr>
              <p:nvPr/>
            </p:nvSpPr>
            <p:spPr bwMode="auto">
              <a:xfrm rot="1432138" flipH="1" flipV="1">
                <a:off x="4778" y="1609"/>
                <a:ext cx="44"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ffectLst/>
            </p:spPr>
            <p:txBody>
              <a:bodyPr wrap="none" anchor="ctr"/>
              <a:lstStyle/>
              <a:p>
                <a:endParaRPr lang="ja-JP" altLang="en-US"/>
              </a:p>
            </p:txBody>
          </p:sp>
        </p:grpSp>
        <p:sp>
          <p:nvSpPr>
            <p:cNvPr id="147507" name="Rectangle 51"/>
            <p:cNvSpPr>
              <a:spLocks noChangeArrowheads="1"/>
            </p:cNvSpPr>
            <p:nvPr/>
          </p:nvSpPr>
          <p:spPr bwMode="auto">
            <a:xfrm>
              <a:off x="2699" y="1480"/>
              <a:ext cx="1860" cy="1270"/>
            </a:xfrm>
            <a:prstGeom prst="rect">
              <a:avLst/>
            </a:prstGeom>
            <a:solidFill>
              <a:srgbClr val="CCFFFF"/>
            </a:solidFill>
            <a:ln w="38100">
              <a:solidFill>
                <a:schemeClr val="tx1"/>
              </a:solidFill>
              <a:miter lim="800000"/>
              <a:headEnd/>
              <a:tailEnd/>
            </a:ln>
            <a:effectLst/>
          </p:spPr>
          <p:txBody>
            <a:bodyPr wrap="none" anchor="ctr"/>
            <a:lstStyle/>
            <a:p>
              <a:endParaRPr lang="ja-JP" altLang="en-US"/>
            </a:p>
          </p:txBody>
        </p:sp>
        <p:grpSp>
          <p:nvGrpSpPr>
            <p:cNvPr id="8" name="Group 61"/>
            <p:cNvGrpSpPr>
              <a:grpSpLocks/>
            </p:cNvGrpSpPr>
            <p:nvPr/>
          </p:nvGrpSpPr>
          <p:grpSpPr bwMode="auto">
            <a:xfrm>
              <a:off x="3198" y="1616"/>
              <a:ext cx="817" cy="998"/>
              <a:chOff x="3560" y="1616"/>
              <a:chExt cx="817" cy="998"/>
            </a:xfrm>
          </p:grpSpPr>
          <p:sp>
            <p:nvSpPr>
              <p:cNvPr id="147508" name="Oval 52"/>
              <p:cNvSpPr>
                <a:spLocks noChangeArrowheads="1"/>
              </p:cNvSpPr>
              <p:nvPr/>
            </p:nvSpPr>
            <p:spPr bwMode="auto">
              <a:xfrm>
                <a:off x="3787" y="1616"/>
                <a:ext cx="363" cy="363"/>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sp>
            <p:nvSpPr>
              <p:cNvPr id="147509" name="Oval 53"/>
              <p:cNvSpPr>
                <a:spLocks noChangeArrowheads="1"/>
              </p:cNvSpPr>
              <p:nvPr/>
            </p:nvSpPr>
            <p:spPr bwMode="auto">
              <a:xfrm>
                <a:off x="3651" y="1979"/>
                <a:ext cx="635" cy="635"/>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sp>
            <p:nvSpPr>
              <p:cNvPr id="147510" name="Oval 54"/>
              <p:cNvSpPr>
                <a:spLocks noChangeArrowheads="1"/>
              </p:cNvSpPr>
              <p:nvPr/>
            </p:nvSpPr>
            <p:spPr bwMode="auto">
              <a:xfrm>
                <a:off x="3833" y="1706"/>
                <a:ext cx="91" cy="91"/>
              </a:xfrm>
              <a:prstGeom prst="ellipse">
                <a:avLst/>
              </a:prstGeom>
              <a:solidFill>
                <a:srgbClr val="000000">
                  <a:alpha val="50000"/>
                </a:srgbClr>
              </a:solidFill>
              <a:ln w="9525">
                <a:noFill/>
                <a:round/>
                <a:headEnd/>
                <a:tailEnd/>
              </a:ln>
              <a:effectLst/>
            </p:spPr>
            <p:txBody>
              <a:bodyPr wrap="none" anchor="ctr"/>
              <a:lstStyle/>
              <a:p>
                <a:endParaRPr lang="ja-JP" altLang="en-US"/>
              </a:p>
            </p:txBody>
          </p:sp>
          <p:sp>
            <p:nvSpPr>
              <p:cNvPr id="147511" name="Oval 55"/>
              <p:cNvSpPr>
                <a:spLocks noChangeArrowheads="1"/>
              </p:cNvSpPr>
              <p:nvPr/>
            </p:nvSpPr>
            <p:spPr bwMode="auto">
              <a:xfrm>
                <a:off x="4014" y="1706"/>
                <a:ext cx="91" cy="91"/>
              </a:xfrm>
              <a:prstGeom prst="ellipse">
                <a:avLst/>
              </a:prstGeom>
              <a:solidFill>
                <a:srgbClr val="000000">
                  <a:alpha val="50000"/>
                </a:srgbClr>
              </a:solidFill>
              <a:ln w="9525">
                <a:noFill/>
                <a:round/>
                <a:headEnd/>
                <a:tailEnd/>
              </a:ln>
              <a:effectLst/>
            </p:spPr>
            <p:txBody>
              <a:bodyPr wrap="none" anchor="ctr"/>
              <a:lstStyle/>
              <a:p>
                <a:endParaRPr lang="ja-JP" altLang="en-US"/>
              </a:p>
            </p:txBody>
          </p:sp>
          <p:sp>
            <p:nvSpPr>
              <p:cNvPr id="147512" name="Rectangle 56"/>
              <p:cNvSpPr>
                <a:spLocks noChangeArrowheads="1"/>
              </p:cNvSpPr>
              <p:nvPr/>
            </p:nvSpPr>
            <p:spPr bwMode="auto">
              <a:xfrm>
                <a:off x="3878" y="1842"/>
                <a:ext cx="181" cy="45"/>
              </a:xfrm>
              <a:prstGeom prst="rect">
                <a:avLst/>
              </a:prstGeom>
              <a:solidFill>
                <a:srgbClr val="000000">
                  <a:alpha val="50000"/>
                </a:srgbClr>
              </a:solidFill>
              <a:ln w="9525">
                <a:noFill/>
                <a:miter lim="800000"/>
                <a:headEnd/>
                <a:tailEnd/>
              </a:ln>
              <a:effectLst/>
            </p:spPr>
            <p:txBody>
              <a:bodyPr wrap="none" anchor="ctr"/>
              <a:lstStyle/>
              <a:p>
                <a:endParaRPr lang="ja-JP" altLang="en-US"/>
              </a:p>
            </p:txBody>
          </p:sp>
          <p:sp>
            <p:nvSpPr>
              <p:cNvPr id="147513" name="Line 57"/>
              <p:cNvSpPr>
                <a:spLocks noChangeShapeType="1"/>
              </p:cNvSpPr>
              <p:nvPr/>
            </p:nvSpPr>
            <p:spPr bwMode="auto">
              <a:xfrm flipH="1" flipV="1">
                <a:off x="3606" y="1933"/>
                <a:ext cx="181" cy="182"/>
              </a:xfrm>
              <a:prstGeom prst="line">
                <a:avLst/>
              </a:prstGeom>
              <a:noFill/>
              <a:ln w="38100">
                <a:solidFill>
                  <a:schemeClr val="tx1"/>
                </a:solidFill>
                <a:round/>
                <a:headEnd/>
                <a:tailEnd/>
              </a:ln>
              <a:effectLst/>
            </p:spPr>
            <p:txBody>
              <a:bodyPr/>
              <a:lstStyle/>
              <a:p>
                <a:endParaRPr lang="ja-JP" altLang="en-US"/>
              </a:p>
            </p:txBody>
          </p:sp>
          <p:sp>
            <p:nvSpPr>
              <p:cNvPr id="147514" name="Line 58"/>
              <p:cNvSpPr>
                <a:spLocks noChangeShapeType="1"/>
              </p:cNvSpPr>
              <p:nvPr/>
            </p:nvSpPr>
            <p:spPr bwMode="auto">
              <a:xfrm flipV="1">
                <a:off x="4151" y="1933"/>
                <a:ext cx="181" cy="182"/>
              </a:xfrm>
              <a:prstGeom prst="line">
                <a:avLst/>
              </a:prstGeom>
              <a:noFill/>
              <a:ln w="38100">
                <a:solidFill>
                  <a:schemeClr val="tx1"/>
                </a:solidFill>
                <a:round/>
                <a:headEnd/>
                <a:tailEnd/>
              </a:ln>
              <a:effectLst/>
            </p:spPr>
            <p:txBody>
              <a:bodyPr/>
              <a:lstStyle/>
              <a:p>
                <a:endParaRPr lang="ja-JP" altLang="en-US"/>
              </a:p>
            </p:txBody>
          </p:sp>
          <p:sp>
            <p:nvSpPr>
              <p:cNvPr id="147515" name="Oval 59"/>
              <p:cNvSpPr>
                <a:spLocks noChangeArrowheads="1"/>
              </p:cNvSpPr>
              <p:nvPr/>
            </p:nvSpPr>
            <p:spPr bwMode="auto">
              <a:xfrm>
                <a:off x="3560" y="1888"/>
                <a:ext cx="91" cy="91"/>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sp>
            <p:nvSpPr>
              <p:cNvPr id="147516" name="Oval 60"/>
              <p:cNvSpPr>
                <a:spLocks noChangeArrowheads="1"/>
              </p:cNvSpPr>
              <p:nvPr/>
            </p:nvSpPr>
            <p:spPr bwMode="auto">
              <a:xfrm>
                <a:off x="4286" y="1888"/>
                <a:ext cx="91" cy="91"/>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grpSp>
        <p:grpSp>
          <p:nvGrpSpPr>
            <p:cNvPr id="9" name="Group 62"/>
            <p:cNvGrpSpPr>
              <a:grpSpLocks/>
            </p:cNvGrpSpPr>
            <p:nvPr/>
          </p:nvGrpSpPr>
          <p:grpSpPr bwMode="auto">
            <a:xfrm>
              <a:off x="3244" y="1616"/>
              <a:ext cx="817" cy="998"/>
              <a:chOff x="3560" y="1616"/>
              <a:chExt cx="817" cy="998"/>
            </a:xfrm>
          </p:grpSpPr>
          <p:sp>
            <p:nvSpPr>
              <p:cNvPr id="147519" name="Oval 63"/>
              <p:cNvSpPr>
                <a:spLocks noChangeArrowheads="1"/>
              </p:cNvSpPr>
              <p:nvPr/>
            </p:nvSpPr>
            <p:spPr bwMode="auto">
              <a:xfrm>
                <a:off x="3787" y="1616"/>
                <a:ext cx="363" cy="363"/>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sp>
            <p:nvSpPr>
              <p:cNvPr id="147520" name="Oval 64"/>
              <p:cNvSpPr>
                <a:spLocks noChangeArrowheads="1"/>
              </p:cNvSpPr>
              <p:nvPr/>
            </p:nvSpPr>
            <p:spPr bwMode="auto">
              <a:xfrm>
                <a:off x="3651" y="1979"/>
                <a:ext cx="635" cy="635"/>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sp>
            <p:nvSpPr>
              <p:cNvPr id="147521" name="Oval 65"/>
              <p:cNvSpPr>
                <a:spLocks noChangeArrowheads="1"/>
              </p:cNvSpPr>
              <p:nvPr/>
            </p:nvSpPr>
            <p:spPr bwMode="auto">
              <a:xfrm>
                <a:off x="3833" y="1706"/>
                <a:ext cx="91" cy="91"/>
              </a:xfrm>
              <a:prstGeom prst="ellipse">
                <a:avLst/>
              </a:prstGeom>
              <a:solidFill>
                <a:srgbClr val="000000">
                  <a:alpha val="50000"/>
                </a:srgbClr>
              </a:solidFill>
              <a:ln w="9525">
                <a:noFill/>
                <a:round/>
                <a:headEnd/>
                <a:tailEnd/>
              </a:ln>
              <a:effectLst/>
            </p:spPr>
            <p:txBody>
              <a:bodyPr wrap="none" anchor="ctr"/>
              <a:lstStyle/>
              <a:p>
                <a:endParaRPr lang="ja-JP" altLang="en-US"/>
              </a:p>
            </p:txBody>
          </p:sp>
          <p:sp>
            <p:nvSpPr>
              <p:cNvPr id="147522" name="Oval 66"/>
              <p:cNvSpPr>
                <a:spLocks noChangeArrowheads="1"/>
              </p:cNvSpPr>
              <p:nvPr/>
            </p:nvSpPr>
            <p:spPr bwMode="auto">
              <a:xfrm>
                <a:off x="4014" y="1706"/>
                <a:ext cx="91" cy="91"/>
              </a:xfrm>
              <a:prstGeom prst="ellipse">
                <a:avLst/>
              </a:prstGeom>
              <a:solidFill>
                <a:srgbClr val="000000">
                  <a:alpha val="50000"/>
                </a:srgbClr>
              </a:solidFill>
              <a:ln w="9525">
                <a:noFill/>
                <a:round/>
                <a:headEnd/>
                <a:tailEnd/>
              </a:ln>
              <a:effectLst/>
            </p:spPr>
            <p:txBody>
              <a:bodyPr wrap="none" anchor="ctr"/>
              <a:lstStyle/>
              <a:p>
                <a:endParaRPr lang="ja-JP" altLang="en-US"/>
              </a:p>
            </p:txBody>
          </p:sp>
          <p:sp>
            <p:nvSpPr>
              <p:cNvPr id="147523" name="Rectangle 67"/>
              <p:cNvSpPr>
                <a:spLocks noChangeArrowheads="1"/>
              </p:cNvSpPr>
              <p:nvPr/>
            </p:nvSpPr>
            <p:spPr bwMode="auto">
              <a:xfrm>
                <a:off x="3878" y="1842"/>
                <a:ext cx="181" cy="45"/>
              </a:xfrm>
              <a:prstGeom prst="rect">
                <a:avLst/>
              </a:prstGeom>
              <a:solidFill>
                <a:srgbClr val="000000">
                  <a:alpha val="50000"/>
                </a:srgbClr>
              </a:solidFill>
              <a:ln w="9525">
                <a:noFill/>
                <a:miter lim="800000"/>
                <a:headEnd/>
                <a:tailEnd/>
              </a:ln>
              <a:effectLst/>
            </p:spPr>
            <p:txBody>
              <a:bodyPr wrap="none" anchor="ctr"/>
              <a:lstStyle/>
              <a:p>
                <a:endParaRPr lang="ja-JP" altLang="en-US"/>
              </a:p>
            </p:txBody>
          </p:sp>
          <p:sp>
            <p:nvSpPr>
              <p:cNvPr id="147524" name="Line 68"/>
              <p:cNvSpPr>
                <a:spLocks noChangeShapeType="1"/>
              </p:cNvSpPr>
              <p:nvPr/>
            </p:nvSpPr>
            <p:spPr bwMode="auto">
              <a:xfrm flipH="1" flipV="1">
                <a:off x="3606" y="1933"/>
                <a:ext cx="181" cy="182"/>
              </a:xfrm>
              <a:prstGeom prst="line">
                <a:avLst/>
              </a:prstGeom>
              <a:noFill/>
              <a:ln w="38100">
                <a:solidFill>
                  <a:schemeClr val="tx1"/>
                </a:solidFill>
                <a:round/>
                <a:headEnd/>
                <a:tailEnd/>
              </a:ln>
              <a:effectLst/>
            </p:spPr>
            <p:txBody>
              <a:bodyPr/>
              <a:lstStyle/>
              <a:p>
                <a:endParaRPr lang="ja-JP" altLang="en-US"/>
              </a:p>
            </p:txBody>
          </p:sp>
          <p:sp>
            <p:nvSpPr>
              <p:cNvPr id="147525" name="Line 69"/>
              <p:cNvSpPr>
                <a:spLocks noChangeShapeType="1"/>
              </p:cNvSpPr>
              <p:nvPr/>
            </p:nvSpPr>
            <p:spPr bwMode="auto">
              <a:xfrm flipV="1">
                <a:off x="4151" y="1933"/>
                <a:ext cx="181" cy="182"/>
              </a:xfrm>
              <a:prstGeom prst="line">
                <a:avLst/>
              </a:prstGeom>
              <a:noFill/>
              <a:ln w="38100">
                <a:solidFill>
                  <a:schemeClr val="tx1"/>
                </a:solidFill>
                <a:round/>
                <a:headEnd/>
                <a:tailEnd/>
              </a:ln>
              <a:effectLst/>
            </p:spPr>
            <p:txBody>
              <a:bodyPr/>
              <a:lstStyle/>
              <a:p>
                <a:endParaRPr lang="ja-JP" altLang="en-US"/>
              </a:p>
            </p:txBody>
          </p:sp>
          <p:sp>
            <p:nvSpPr>
              <p:cNvPr id="147526" name="Oval 70"/>
              <p:cNvSpPr>
                <a:spLocks noChangeArrowheads="1"/>
              </p:cNvSpPr>
              <p:nvPr/>
            </p:nvSpPr>
            <p:spPr bwMode="auto">
              <a:xfrm>
                <a:off x="3560" y="1888"/>
                <a:ext cx="91" cy="91"/>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sp>
            <p:nvSpPr>
              <p:cNvPr id="147527" name="Oval 71"/>
              <p:cNvSpPr>
                <a:spLocks noChangeArrowheads="1"/>
              </p:cNvSpPr>
              <p:nvPr/>
            </p:nvSpPr>
            <p:spPr bwMode="auto">
              <a:xfrm>
                <a:off x="4286" y="1888"/>
                <a:ext cx="91" cy="91"/>
              </a:xfrm>
              <a:prstGeom prst="ellipse">
                <a:avLst/>
              </a:prstGeom>
              <a:solidFill>
                <a:srgbClr val="FFFFFF">
                  <a:alpha val="50000"/>
                </a:srgbClr>
              </a:solidFill>
              <a:ln w="38100">
                <a:solidFill>
                  <a:schemeClr val="tx1"/>
                </a:solidFill>
                <a:round/>
                <a:headEnd/>
                <a:tailEnd/>
              </a:ln>
              <a:effectLst/>
            </p:spPr>
            <p:txBody>
              <a:bodyPr wrap="none" anchor="ctr"/>
              <a:lstStyle/>
              <a:p>
                <a:endParaRPr lang="ja-JP" altLang="en-US"/>
              </a:p>
            </p:txBody>
          </p:sp>
        </p:grpSp>
        <p:grpSp>
          <p:nvGrpSpPr>
            <p:cNvPr id="10" name="Group 90"/>
            <p:cNvGrpSpPr>
              <a:grpSpLocks/>
            </p:cNvGrpSpPr>
            <p:nvPr/>
          </p:nvGrpSpPr>
          <p:grpSpPr bwMode="auto">
            <a:xfrm>
              <a:off x="1021" y="3113"/>
              <a:ext cx="181" cy="454"/>
              <a:chOff x="1701" y="2614"/>
              <a:chExt cx="181" cy="454"/>
            </a:xfrm>
          </p:grpSpPr>
          <p:sp>
            <p:nvSpPr>
              <p:cNvPr id="147547" name="Oval 91"/>
              <p:cNvSpPr>
                <a:spLocks noChangeArrowheads="1"/>
              </p:cNvSpPr>
              <p:nvPr/>
            </p:nvSpPr>
            <p:spPr bwMode="auto">
              <a:xfrm>
                <a:off x="1701" y="2614"/>
                <a:ext cx="181" cy="454"/>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147548" name="Line 92"/>
              <p:cNvSpPr>
                <a:spLocks noChangeShapeType="1"/>
              </p:cNvSpPr>
              <p:nvPr/>
            </p:nvSpPr>
            <p:spPr bwMode="auto">
              <a:xfrm>
                <a:off x="1791" y="2614"/>
                <a:ext cx="0" cy="453"/>
              </a:xfrm>
              <a:prstGeom prst="line">
                <a:avLst/>
              </a:prstGeom>
              <a:noFill/>
              <a:ln w="9525">
                <a:solidFill>
                  <a:schemeClr val="tx1"/>
                </a:solidFill>
                <a:round/>
                <a:headEnd/>
                <a:tailEnd/>
              </a:ln>
              <a:effectLst/>
            </p:spPr>
            <p:txBody>
              <a:bodyPr/>
              <a:lstStyle/>
              <a:p>
                <a:endParaRPr lang="ja-JP" altLang="en-US"/>
              </a:p>
            </p:txBody>
          </p:sp>
          <p:sp>
            <p:nvSpPr>
              <p:cNvPr id="147549" name="Line 93"/>
              <p:cNvSpPr>
                <a:spLocks noChangeShapeType="1"/>
              </p:cNvSpPr>
              <p:nvPr/>
            </p:nvSpPr>
            <p:spPr bwMode="auto">
              <a:xfrm>
                <a:off x="1746" y="2659"/>
                <a:ext cx="0" cy="363"/>
              </a:xfrm>
              <a:prstGeom prst="line">
                <a:avLst/>
              </a:prstGeom>
              <a:noFill/>
              <a:ln w="9525">
                <a:solidFill>
                  <a:schemeClr val="tx1"/>
                </a:solidFill>
                <a:round/>
                <a:headEnd/>
                <a:tailEnd/>
              </a:ln>
              <a:effectLst/>
            </p:spPr>
            <p:txBody>
              <a:bodyPr/>
              <a:lstStyle/>
              <a:p>
                <a:endParaRPr lang="ja-JP" altLang="en-US"/>
              </a:p>
            </p:txBody>
          </p:sp>
          <p:sp>
            <p:nvSpPr>
              <p:cNvPr id="147550" name="Line 94"/>
              <p:cNvSpPr>
                <a:spLocks noChangeShapeType="1"/>
              </p:cNvSpPr>
              <p:nvPr/>
            </p:nvSpPr>
            <p:spPr bwMode="auto">
              <a:xfrm>
                <a:off x="1837" y="2659"/>
                <a:ext cx="0" cy="363"/>
              </a:xfrm>
              <a:prstGeom prst="line">
                <a:avLst/>
              </a:prstGeom>
              <a:noFill/>
              <a:ln w="9525">
                <a:solidFill>
                  <a:schemeClr val="tx1"/>
                </a:solidFill>
                <a:round/>
                <a:headEnd/>
                <a:tailEnd/>
              </a:ln>
              <a:effectLst/>
            </p:spPr>
            <p:txBody>
              <a:bodyPr/>
              <a:lstStyle/>
              <a:p>
                <a:endParaRPr lang="ja-JP" altLang="en-US"/>
              </a:p>
            </p:txBody>
          </p:sp>
        </p:grpSp>
        <p:sp>
          <p:nvSpPr>
            <p:cNvPr id="147551" name="AutoShape 95"/>
            <p:cNvSpPr>
              <a:spLocks noChangeArrowheads="1"/>
            </p:cNvSpPr>
            <p:nvPr/>
          </p:nvSpPr>
          <p:spPr bwMode="auto">
            <a:xfrm rot="3360153">
              <a:off x="1292" y="2795"/>
              <a:ext cx="454" cy="544"/>
            </a:xfrm>
            <a:custGeom>
              <a:avLst/>
              <a:gdLst>
                <a:gd name="G0" fmla="+- 7945 0 0"/>
                <a:gd name="G1" fmla="+- 21600 0 7945"/>
                <a:gd name="G2" fmla="*/ 7945 1 2"/>
                <a:gd name="G3" fmla="+- 21600 0 G2"/>
                <a:gd name="G4" fmla="+/ 7945 21600 2"/>
                <a:gd name="G5" fmla="+/ G1 0 2"/>
                <a:gd name="G6" fmla="*/ 21600 21600 7945"/>
                <a:gd name="G7" fmla="*/ G6 1 2"/>
                <a:gd name="G8" fmla="+- 21600 0 G7"/>
                <a:gd name="G9" fmla="*/ 21600 1 2"/>
                <a:gd name="G10" fmla="+- 7945 0 G9"/>
                <a:gd name="G11" fmla="?: G10 G8 0"/>
                <a:gd name="G12" fmla="?: G10 G7 21600"/>
                <a:gd name="T0" fmla="*/ 17627 w 21600"/>
                <a:gd name="T1" fmla="*/ 10800 h 21600"/>
                <a:gd name="T2" fmla="*/ 10800 w 21600"/>
                <a:gd name="T3" fmla="*/ 21600 h 21600"/>
                <a:gd name="T4" fmla="*/ 3973 w 21600"/>
                <a:gd name="T5" fmla="*/ 10800 h 21600"/>
                <a:gd name="T6" fmla="*/ 10800 w 21600"/>
                <a:gd name="T7" fmla="*/ 0 h 21600"/>
                <a:gd name="T8" fmla="*/ 5773 w 21600"/>
                <a:gd name="T9" fmla="*/ 5773 h 21600"/>
                <a:gd name="T10" fmla="*/ 15827 w 21600"/>
                <a:gd name="T11" fmla="*/ 15827 h 21600"/>
              </a:gdLst>
              <a:ahLst/>
              <a:cxnLst>
                <a:cxn ang="0">
                  <a:pos x="T0" y="T1"/>
                </a:cxn>
                <a:cxn ang="0">
                  <a:pos x="T2" y="T3"/>
                </a:cxn>
                <a:cxn ang="0">
                  <a:pos x="T4" y="T5"/>
                </a:cxn>
                <a:cxn ang="0">
                  <a:pos x="T6" y="T7"/>
                </a:cxn>
              </a:cxnLst>
              <a:rect l="T8" t="T9" r="T10" b="T11"/>
              <a:pathLst>
                <a:path w="21600" h="21600">
                  <a:moveTo>
                    <a:pt x="0" y="0"/>
                  </a:moveTo>
                  <a:lnTo>
                    <a:pt x="7945" y="21600"/>
                  </a:lnTo>
                  <a:lnTo>
                    <a:pt x="13655" y="21600"/>
                  </a:lnTo>
                  <a:lnTo>
                    <a:pt x="21600" y="0"/>
                  </a:lnTo>
                  <a:close/>
                </a:path>
              </a:pathLst>
            </a:custGeom>
            <a:solidFill>
              <a:srgbClr val="FFFF00">
                <a:alpha val="50000"/>
              </a:srgbClr>
            </a:solidFill>
            <a:ln w="9525">
              <a:noFill/>
              <a:miter lim="800000"/>
              <a:headEnd/>
              <a:tailEnd/>
            </a:ln>
            <a:effectLst/>
          </p:spPr>
          <p:txBody>
            <a:bodyPr wrap="none" anchor="ctr"/>
            <a:lstStyle/>
            <a:p>
              <a:endParaRPr lang="ja-JP" altLang="en-US"/>
            </a:p>
          </p:txBody>
        </p:sp>
        <p:sp>
          <p:nvSpPr>
            <p:cNvPr id="147552" name="AutoShape 96"/>
            <p:cNvSpPr>
              <a:spLocks noChangeArrowheads="1"/>
            </p:cNvSpPr>
            <p:nvPr/>
          </p:nvSpPr>
          <p:spPr bwMode="auto">
            <a:xfrm rot="-1751849">
              <a:off x="4150" y="2659"/>
              <a:ext cx="454" cy="544"/>
            </a:xfrm>
            <a:custGeom>
              <a:avLst/>
              <a:gdLst>
                <a:gd name="G0" fmla="+- 7945 0 0"/>
                <a:gd name="G1" fmla="+- 21600 0 7945"/>
                <a:gd name="G2" fmla="*/ 7945 1 2"/>
                <a:gd name="G3" fmla="+- 21600 0 G2"/>
                <a:gd name="G4" fmla="+/ 7945 21600 2"/>
                <a:gd name="G5" fmla="+/ G1 0 2"/>
                <a:gd name="G6" fmla="*/ 21600 21600 7945"/>
                <a:gd name="G7" fmla="*/ G6 1 2"/>
                <a:gd name="G8" fmla="+- 21600 0 G7"/>
                <a:gd name="G9" fmla="*/ 21600 1 2"/>
                <a:gd name="G10" fmla="+- 7945 0 G9"/>
                <a:gd name="G11" fmla="?: G10 G8 0"/>
                <a:gd name="G12" fmla="?: G10 G7 21600"/>
                <a:gd name="T0" fmla="*/ 17627 w 21600"/>
                <a:gd name="T1" fmla="*/ 10800 h 21600"/>
                <a:gd name="T2" fmla="*/ 10800 w 21600"/>
                <a:gd name="T3" fmla="*/ 21600 h 21600"/>
                <a:gd name="T4" fmla="*/ 3973 w 21600"/>
                <a:gd name="T5" fmla="*/ 10800 h 21600"/>
                <a:gd name="T6" fmla="*/ 10800 w 21600"/>
                <a:gd name="T7" fmla="*/ 0 h 21600"/>
                <a:gd name="T8" fmla="*/ 5773 w 21600"/>
                <a:gd name="T9" fmla="*/ 5773 h 21600"/>
                <a:gd name="T10" fmla="*/ 15827 w 21600"/>
                <a:gd name="T11" fmla="*/ 15827 h 21600"/>
              </a:gdLst>
              <a:ahLst/>
              <a:cxnLst>
                <a:cxn ang="0">
                  <a:pos x="T0" y="T1"/>
                </a:cxn>
                <a:cxn ang="0">
                  <a:pos x="T2" y="T3"/>
                </a:cxn>
                <a:cxn ang="0">
                  <a:pos x="T4" y="T5"/>
                </a:cxn>
                <a:cxn ang="0">
                  <a:pos x="T6" y="T7"/>
                </a:cxn>
              </a:cxnLst>
              <a:rect l="T8" t="T9" r="T10" b="T11"/>
              <a:pathLst>
                <a:path w="21600" h="21600">
                  <a:moveTo>
                    <a:pt x="0" y="0"/>
                  </a:moveTo>
                  <a:lnTo>
                    <a:pt x="7945" y="21600"/>
                  </a:lnTo>
                  <a:lnTo>
                    <a:pt x="13655" y="21600"/>
                  </a:lnTo>
                  <a:lnTo>
                    <a:pt x="21600" y="0"/>
                  </a:lnTo>
                  <a:close/>
                </a:path>
              </a:pathLst>
            </a:custGeom>
            <a:solidFill>
              <a:srgbClr val="FFFF00">
                <a:alpha val="50000"/>
              </a:srgbClr>
            </a:solidFill>
            <a:ln w="9525">
              <a:noFill/>
              <a:miter lim="800000"/>
              <a:headEnd/>
              <a:tailEnd/>
            </a:ln>
            <a:effectLst/>
          </p:spPr>
          <p:txBody>
            <a:bodyPr wrap="none" anchor="ctr"/>
            <a:lstStyle/>
            <a:p>
              <a:endParaRPr lang="ja-JP" altLang="en-US"/>
            </a:p>
          </p:txBody>
        </p:sp>
        <p:grpSp>
          <p:nvGrpSpPr>
            <p:cNvPr id="11" name="Group 104"/>
            <p:cNvGrpSpPr>
              <a:grpSpLocks/>
            </p:cNvGrpSpPr>
            <p:nvPr/>
          </p:nvGrpSpPr>
          <p:grpSpPr bwMode="auto">
            <a:xfrm>
              <a:off x="113" y="3430"/>
              <a:ext cx="907" cy="713"/>
              <a:chOff x="204" y="2853"/>
              <a:chExt cx="907" cy="713"/>
            </a:xfrm>
          </p:grpSpPr>
          <p:grpSp>
            <p:nvGrpSpPr>
              <p:cNvPr id="12" name="Group 105"/>
              <p:cNvGrpSpPr>
                <a:grpSpLocks/>
              </p:cNvGrpSpPr>
              <p:nvPr/>
            </p:nvGrpSpPr>
            <p:grpSpPr bwMode="auto">
              <a:xfrm>
                <a:off x="657" y="2853"/>
                <a:ext cx="370" cy="350"/>
                <a:chOff x="748" y="2401"/>
                <a:chExt cx="370" cy="350"/>
              </a:xfrm>
            </p:grpSpPr>
            <p:sp>
              <p:nvSpPr>
                <p:cNvPr id="147562" name="Oval 106"/>
                <p:cNvSpPr>
                  <a:spLocks noChangeArrowheads="1"/>
                </p:cNvSpPr>
                <p:nvPr/>
              </p:nvSpPr>
              <p:spPr bwMode="auto">
                <a:xfrm>
                  <a:off x="891" y="2401"/>
                  <a:ext cx="227" cy="227"/>
                </a:xfrm>
                <a:prstGeom prst="ellipse">
                  <a:avLst/>
                </a:prstGeom>
                <a:solidFill>
                  <a:srgbClr val="333333"/>
                </a:solidFill>
                <a:ln w="38100">
                  <a:solidFill>
                    <a:srgbClr val="000000"/>
                  </a:solidFill>
                  <a:round/>
                  <a:headEnd/>
                  <a:tailEnd/>
                </a:ln>
                <a:effectLst/>
              </p:spPr>
              <p:txBody>
                <a:bodyPr wrap="none" anchor="ctr"/>
                <a:lstStyle/>
                <a:p>
                  <a:endParaRPr lang="ja-JP" altLang="en-US"/>
                </a:p>
              </p:txBody>
            </p:sp>
            <p:sp>
              <p:nvSpPr>
                <p:cNvPr id="147563" name="Rectangle 107"/>
                <p:cNvSpPr>
                  <a:spLocks noChangeArrowheads="1"/>
                </p:cNvSpPr>
                <p:nvPr/>
              </p:nvSpPr>
              <p:spPr bwMode="auto">
                <a:xfrm rot="2646568">
                  <a:off x="794" y="2478"/>
                  <a:ext cx="228" cy="273"/>
                </a:xfrm>
                <a:prstGeom prst="rect">
                  <a:avLst/>
                </a:prstGeom>
                <a:solidFill>
                  <a:srgbClr val="333333"/>
                </a:solidFill>
                <a:ln w="9525">
                  <a:noFill/>
                  <a:miter lim="800000"/>
                  <a:headEnd/>
                  <a:tailEnd/>
                </a:ln>
                <a:effectLst/>
              </p:spPr>
              <p:txBody>
                <a:bodyPr wrap="none" anchor="ctr"/>
                <a:lstStyle/>
                <a:p>
                  <a:endParaRPr lang="ja-JP" altLang="en-US"/>
                </a:p>
              </p:txBody>
            </p:sp>
            <p:sp>
              <p:nvSpPr>
                <p:cNvPr id="147564" name="Line 108"/>
                <p:cNvSpPr>
                  <a:spLocks noChangeShapeType="1"/>
                </p:cNvSpPr>
                <p:nvPr/>
              </p:nvSpPr>
              <p:spPr bwMode="auto">
                <a:xfrm flipH="1">
                  <a:off x="748" y="2432"/>
                  <a:ext cx="182" cy="182"/>
                </a:xfrm>
                <a:prstGeom prst="line">
                  <a:avLst/>
                </a:prstGeom>
                <a:noFill/>
                <a:ln w="38100">
                  <a:solidFill>
                    <a:srgbClr val="000000"/>
                  </a:solidFill>
                  <a:round/>
                  <a:headEnd/>
                  <a:tailEnd/>
                </a:ln>
                <a:effectLst/>
              </p:spPr>
              <p:txBody>
                <a:bodyPr/>
                <a:lstStyle/>
                <a:p>
                  <a:endParaRPr lang="ja-JP" altLang="en-US"/>
                </a:p>
              </p:txBody>
            </p:sp>
          </p:grpSp>
          <p:sp>
            <p:nvSpPr>
              <p:cNvPr id="147565" name="AutoShape 109"/>
              <p:cNvSpPr>
                <a:spLocks noChangeArrowheads="1"/>
              </p:cNvSpPr>
              <p:nvPr/>
            </p:nvSpPr>
            <p:spPr bwMode="auto">
              <a:xfrm>
                <a:off x="204" y="2976"/>
                <a:ext cx="907" cy="590"/>
              </a:xfrm>
              <a:prstGeom prst="cube">
                <a:avLst>
                  <a:gd name="adj" fmla="val 51356"/>
                </a:avLst>
              </a:prstGeom>
              <a:solidFill>
                <a:srgbClr val="333333"/>
              </a:solidFill>
              <a:ln w="38100">
                <a:solidFill>
                  <a:srgbClr val="000000"/>
                </a:solidFill>
                <a:miter lim="800000"/>
                <a:headEnd/>
                <a:tailEnd/>
              </a:ln>
              <a:effectLst/>
            </p:spPr>
            <p:txBody>
              <a:bodyPr wrap="none" anchor="ctr"/>
              <a:lstStyle/>
              <a:p>
                <a:endParaRPr lang="ja-JP" altLang="en-US"/>
              </a:p>
            </p:txBody>
          </p:sp>
        </p:grpSp>
        <p:grpSp>
          <p:nvGrpSpPr>
            <p:cNvPr id="13" name="Group 79"/>
            <p:cNvGrpSpPr>
              <a:grpSpLocks/>
            </p:cNvGrpSpPr>
            <p:nvPr/>
          </p:nvGrpSpPr>
          <p:grpSpPr bwMode="auto">
            <a:xfrm>
              <a:off x="4604" y="3067"/>
              <a:ext cx="182" cy="454"/>
              <a:chOff x="3787" y="2886"/>
              <a:chExt cx="182" cy="454"/>
            </a:xfrm>
          </p:grpSpPr>
          <p:sp>
            <p:nvSpPr>
              <p:cNvPr id="147536" name="Oval 80"/>
              <p:cNvSpPr>
                <a:spLocks noChangeArrowheads="1"/>
              </p:cNvSpPr>
              <p:nvPr/>
            </p:nvSpPr>
            <p:spPr bwMode="auto">
              <a:xfrm>
                <a:off x="3788" y="2886"/>
                <a:ext cx="181" cy="454"/>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147537" name="Line 81"/>
              <p:cNvSpPr>
                <a:spLocks noChangeShapeType="1"/>
              </p:cNvSpPr>
              <p:nvPr/>
            </p:nvSpPr>
            <p:spPr bwMode="auto">
              <a:xfrm>
                <a:off x="3787" y="3113"/>
                <a:ext cx="182" cy="0"/>
              </a:xfrm>
              <a:prstGeom prst="line">
                <a:avLst/>
              </a:prstGeom>
              <a:noFill/>
              <a:ln w="9525">
                <a:solidFill>
                  <a:schemeClr val="tx1"/>
                </a:solidFill>
                <a:round/>
                <a:headEnd/>
                <a:tailEnd/>
              </a:ln>
              <a:effectLst/>
            </p:spPr>
            <p:txBody>
              <a:bodyPr/>
              <a:lstStyle/>
              <a:p>
                <a:endParaRPr lang="ja-JP" altLang="en-US"/>
              </a:p>
            </p:txBody>
          </p:sp>
          <p:sp>
            <p:nvSpPr>
              <p:cNvPr id="147538" name="Line 82"/>
              <p:cNvSpPr>
                <a:spLocks noChangeShapeType="1"/>
              </p:cNvSpPr>
              <p:nvPr/>
            </p:nvSpPr>
            <p:spPr bwMode="auto">
              <a:xfrm>
                <a:off x="3787" y="3158"/>
                <a:ext cx="182" cy="0"/>
              </a:xfrm>
              <a:prstGeom prst="line">
                <a:avLst/>
              </a:prstGeom>
              <a:noFill/>
              <a:ln w="9525">
                <a:solidFill>
                  <a:schemeClr val="tx1"/>
                </a:solidFill>
                <a:round/>
                <a:headEnd/>
                <a:tailEnd/>
              </a:ln>
              <a:effectLst/>
            </p:spPr>
            <p:txBody>
              <a:bodyPr/>
              <a:lstStyle/>
              <a:p>
                <a:endParaRPr lang="ja-JP" altLang="en-US"/>
              </a:p>
            </p:txBody>
          </p:sp>
          <p:sp>
            <p:nvSpPr>
              <p:cNvPr id="147539" name="Line 83"/>
              <p:cNvSpPr>
                <a:spLocks noChangeShapeType="1"/>
              </p:cNvSpPr>
              <p:nvPr/>
            </p:nvSpPr>
            <p:spPr bwMode="auto">
              <a:xfrm>
                <a:off x="3787" y="3203"/>
                <a:ext cx="182" cy="0"/>
              </a:xfrm>
              <a:prstGeom prst="line">
                <a:avLst/>
              </a:prstGeom>
              <a:noFill/>
              <a:ln w="9525">
                <a:solidFill>
                  <a:schemeClr val="tx1"/>
                </a:solidFill>
                <a:round/>
                <a:headEnd/>
                <a:tailEnd/>
              </a:ln>
              <a:effectLst/>
            </p:spPr>
            <p:txBody>
              <a:bodyPr/>
              <a:lstStyle/>
              <a:p>
                <a:endParaRPr lang="ja-JP" altLang="en-US"/>
              </a:p>
            </p:txBody>
          </p:sp>
          <p:sp>
            <p:nvSpPr>
              <p:cNvPr id="147540" name="Line 84"/>
              <p:cNvSpPr>
                <a:spLocks noChangeShapeType="1"/>
              </p:cNvSpPr>
              <p:nvPr/>
            </p:nvSpPr>
            <p:spPr bwMode="auto">
              <a:xfrm>
                <a:off x="3808" y="3249"/>
                <a:ext cx="136" cy="0"/>
              </a:xfrm>
              <a:prstGeom prst="line">
                <a:avLst/>
              </a:prstGeom>
              <a:noFill/>
              <a:ln w="9525">
                <a:solidFill>
                  <a:schemeClr val="tx1"/>
                </a:solidFill>
                <a:round/>
                <a:headEnd/>
                <a:tailEnd/>
              </a:ln>
              <a:effectLst/>
            </p:spPr>
            <p:txBody>
              <a:bodyPr/>
              <a:lstStyle/>
              <a:p>
                <a:endParaRPr lang="ja-JP" altLang="en-US"/>
              </a:p>
            </p:txBody>
          </p:sp>
          <p:sp>
            <p:nvSpPr>
              <p:cNvPr id="147541" name="Line 85"/>
              <p:cNvSpPr>
                <a:spLocks noChangeShapeType="1"/>
              </p:cNvSpPr>
              <p:nvPr/>
            </p:nvSpPr>
            <p:spPr bwMode="auto">
              <a:xfrm>
                <a:off x="3833" y="3294"/>
                <a:ext cx="90" cy="0"/>
              </a:xfrm>
              <a:prstGeom prst="line">
                <a:avLst/>
              </a:prstGeom>
              <a:noFill/>
              <a:ln w="9525">
                <a:solidFill>
                  <a:schemeClr val="tx1"/>
                </a:solidFill>
                <a:round/>
                <a:headEnd/>
                <a:tailEnd/>
              </a:ln>
              <a:effectLst/>
            </p:spPr>
            <p:txBody>
              <a:bodyPr/>
              <a:lstStyle/>
              <a:p>
                <a:endParaRPr lang="ja-JP" altLang="en-US"/>
              </a:p>
            </p:txBody>
          </p:sp>
          <p:sp>
            <p:nvSpPr>
              <p:cNvPr id="147542" name="Line 86"/>
              <p:cNvSpPr>
                <a:spLocks noChangeShapeType="1"/>
              </p:cNvSpPr>
              <p:nvPr/>
            </p:nvSpPr>
            <p:spPr bwMode="auto">
              <a:xfrm>
                <a:off x="3787" y="3067"/>
                <a:ext cx="182" cy="0"/>
              </a:xfrm>
              <a:prstGeom prst="line">
                <a:avLst/>
              </a:prstGeom>
              <a:noFill/>
              <a:ln w="9525">
                <a:solidFill>
                  <a:schemeClr val="tx1"/>
                </a:solidFill>
                <a:round/>
                <a:headEnd/>
                <a:tailEnd/>
              </a:ln>
              <a:effectLst/>
            </p:spPr>
            <p:txBody>
              <a:bodyPr/>
              <a:lstStyle/>
              <a:p>
                <a:endParaRPr lang="ja-JP" altLang="en-US"/>
              </a:p>
            </p:txBody>
          </p:sp>
          <p:sp>
            <p:nvSpPr>
              <p:cNvPr id="147543" name="Line 87"/>
              <p:cNvSpPr>
                <a:spLocks noChangeShapeType="1"/>
              </p:cNvSpPr>
              <p:nvPr/>
            </p:nvSpPr>
            <p:spPr bwMode="auto">
              <a:xfrm>
                <a:off x="3787" y="3022"/>
                <a:ext cx="182" cy="0"/>
              </a:xfrm>
              <a:prstGeom prst="line">
                <a:avLst/>
              </a:prstGeom>
              <a:noFill/>
              <a:ln w="9525">
                <a:solidFill>
                  <a:schemeClr val="tx1"/>
                </a:solidFill>
                <a:round/>
                <a:headEnd/>
                <a:tailEnd/>
              </a:ln>
              <a:effectLst/>
            </p:spPr>
            <p:txBody>
              <a:bodyPr/>
              <a:lstStyle/>
              <a:p>
                <a:endParaRPr lang="ja-JP" altLang="en-US"/>
              </a:p>
            </p:txBody>
          </p:sp>
          <p:sp>
            <p:nvSpPr>
              <p:cNvPr id="147544" name="Line 88"/>
              <p:cNvSpPr>
                <a:spLocks noChangeShapeType="1"/>
              </p:cNvSpPr>
              <p:nvPr/>
            </p:nvSpPr>
            <p:spPr bwMode="auto">
              <a:xfrm>
                <a:off x="3805" y="2976"/>
                <a:ext cx="136" cy="0"/>
              </a:xfrm>
              <a:prstGeom prst="line">
                <a:avLst/>
              </a:prstGeom>
              <a:noFill/>
              <a:ln w="9525">
                <a:solidFill>
                  <a:schemeClr val="tx1"/>
                </a:solidFill>
                <a:round/>
                <a:headEnd/>
                <a:tailEnd/>
              </a:ln>
              <a:effectLst/>
            </p:spPr>
            <p:txBody>
              <a:bodyPr/>
              <a:lstStyle/>
              <a:p>
                <a:endParaRPr lang="ja-JP" altLang="en-US"/>
              </a:p>
            </p:txBody>
          </p:sp>
          <p:sp>
            <p:nvSpPr>
              <p:cNvPr id="147545" name="Line 89"/>
              <p:cNvSpPr>
                <a:spLocks noChangeShapeType="1"/>
              </p:cNvSpPr>
              <p:nvPr/>
            </p:nvSpPr>
            <p:spPr bwMode="auto">
              <a:xfrm>
                <a:off x="3833" y="2931"/>
                <a:ext cx="90" cy="0"/>
              </a:xfrm>
              <a:prstGeom prst="line">
                <a:avLst/>
              </a:prstGeom>
              <a:noFill/>
              <a:ln w="9525">
                <a:solidFill>
                  <a:schemeClr val="tx1"/>
                </a:solidFill>
                <a:round/>
                <a:headEnd/>
                <a:tailEnd/>
              </a:ln>
              <a:effectLst/>
            </p:spPr>
            <p:txBody>
              <a:bodyPr/>
              <a:lstStyle/>
              <a:p>
                <a:endParaRPr lang="ja-JP" altLang="en-US"/>
              </a:p>
            </p:txBody>
          </p:sp>
        </p:grpSp>
        <p:grpSp>
          <p:nvGrpSpPr>
            <p:cNvPr id="14" name="Group 98"/>
            <p:cNvGrpSpPr>
              <a:grpSpLocks/>
            </p:cNvGrpSpPr>
            <p:nvPr/>
          </p:nvGrpSpPr>
          <p:grpSpPr bwMode="auto">
            <a:xfrm flipH="1">
              <a:off x="4740" y="3430"/>
              <a:ext cx="907" cy="713"/>
              <a:chOff x="204" y="2853"/>
              <a:chExt cx="907" cy="713"/>
            </a:xfrm>
          </p:grpSpPr>
          <p:grpSp>
            <p:nvGrpSpPr>
              <p:cNvPr id="15" name="Group 99"/>
              <p:cNvGrpSpPr>
                <a:grpSpLocks/>
              </p:cNvGrpSpPr>
              <p:nvPr/>
            </p:nvGrpSpPr>
            <p:grpSpPr bwMode="auto">
              <a:xfrm>
                <a:off x="657" y="2853"/>
                <a:ext cx="370" cy="350"/>
                <a:chOff x="748" y="2401"/>
                <a:chExt cx="370" cy="350"/>
              </a:xfrm>
            </p:grpSpPr>
            <p:sp>
              <p:nvSpPr>
                <p:cNvPr id="147556" name="Oval 100"/>
                <p:cNvSpPr>
                  <a:spLocks noChangeArrowheads="1"/>
                </p:cNvSpPr>
                <p:nvPr/>
              </p:nvSpPr>
              <p:spPr bwMode="auto">
                <a:xfrm>
                  <a:off x="891" y="2401"/>
                  <a:ext cx="227" cy="227"/>
                </a:xfrm>
                <a:prstGeom prst="ellipse">
                  <a:avLst/>
                </a:prstGeom>
                <a:solidFill>
                  <a:srgbClr val="333333"/>
                </a:solidFill>
                <a:ln w="38100">
                  <a:solidFill>
                    <a:srgbClr val="000000"/>
                  </a:solidFill>
                  <a:round/>
                  <a:headEnd/>
                  <a:tailEnd/>
                </a:ln>
                <a:effectLst/>
              </p:spPr>
              <p:txBody>
                <a:bodyPr wrap="none" anchor="ctr"/>
                <a:lstStyle/>
                <a:p>
                  <a:endParaRPr lang="ja-JP" altLang="en-US"/>
                </a:p>
              </p:txBody>
            </p:sp>
            <p:sp>
              <p:nvSpPr>
                <p:cNvPr id="147557" name="Rectangle 101"/>
                <p:cNvSpPr>
                  <a:spLocks noChangeArrowheads="1"/>
                </p:cNvSpPr>
                <p:nvPr/>
              </p:nvSpPr>
              <p:spPr bwMode="auto">
                <a:xfrm rot="2646568">
                  <a:off x="794" y="2478"/>
                  <a:ext cx="228" cy="273"/>
                </a:xfrm>
                <a:prstGeom prst="rect">
                  <a:avLst/>
                </a:prstGeom>
                <a:solidFill>
                  <a:srgbClr val="333333"/>
                </a:solidFill>
                <a:ln w="9525">
                  <a:noFill/>
                  <a:miter lim="800000"/>
                  <a:headEnd/>
                  <a:tailEnd/>
                </a:ln>
                <a:effectLst/>
              </p:spPr>
              <p:txBody>
                <a:bodyPr wrap="none" anchor="ctr"/>
                <a:lstStyle/>
                <a:p>
                  <a:endParaRPr lang="ja-JP" altLang="en-US"/>
                </a:p>
              </p:txBody>
            </p:sp>
            <p:sp>
              <p:nvSpPr>
                <p:cNvPr id="147558" name="Line 102"/>
                <p:cNvSpPr>
                  <a:spLocks noChangeShapeType="1"/>
                </p:cNvSpPr>
                <p:nvPr/>
              </p:nvSpPr>
              <p:spPr bwMode="auto">
                <a:xfrm flipH="1">
                  <a:off x="748" y="2432"/>
                  <a:ext cx="182" cy="182"/>
                </a:xfrm>
                <a:prstGeom prst="line">
                  <a:avLst/>
                </a:prstGeom>
                <a:noFill/>
                <a:ln w="38100">
                  <a:solidFill>
                    <a:srgbClr val="000000"/>
                  </a:solidFill>
                  <a:round/>
                  <a:headEnd/>
                  <a:tailEnd/>
                </a:ln>
                <a:effectLst/>
              </p:spPr>
              <p:txBody>
                <a:bodyPr/>
                <a:lstStyle/>
                <a:p>
                  <a:endParaRPr lang="ja-JP" altLang="en-US"/>
                </a:p>
              </p:txBody>
            </p:sp>
          </p:grpSp>
          <p:sp>
            <p:nvSpPr>
              <p:cNvPr id="147559" name="AutoShape 103"/>
              <p:cNvSpPr>
                <a:spLocks noChangeArrowheads="1"/>
              </p:cNvSpPr>
              <p:nvPr/>
            </p:nvSpPr>
            <p:spPr bwMode="auto">
              <a:xfrm>
                <a:off x="204" y="2976"/>
                <a:ext cx="907" cy="590"/>
              </a:xfrm>
              <a:prstGeom prst="cube">
                <a:avLst>
                  <a:gd name="adj" fmla="val 51356"/>
                </a:avLst>
              </a:prstGeom>
              <a:solidFill>
                <a:srgbClr val="333333"/>
              </a:solidFill>
              <a:ln w="38100">
                <a:solidFill>
                  <a:srgbClr val="000000"/>
                </a:solidFill>
                <a:miter lim="800000"/>
                <a:headEnd/>
                <a:tailEnd/>
              </a:ln>
              <a:effectLst/>
            </p:spPr>
            <p:txBody>
              <a:bodyPr wrap="none" anchor="ctr"/>
              <a:lstStyle/>
              <a:p>
                <a:endParaRPr lang="ja-JP" altLang="en-US"/>
              </a:p>
            </p:txBody>
          </p:sp>
        </p:grpSp>
      </p:grpSp>
      <p:sp>
        <p:nvSpPr>
          <p:cNvPr id="16" name="テキスト ボックス 15">
            <a:extLst>
              <a:ext uri="{FF2B5EF4-FFF2-40B4-BE49-F238E27FC236}">
                <a16:creationId xmlns:a16="http://schemas.microsoft.com/office/drawing/2014/main" id="{5BDAF825-7322-4863-B708-D950A4C99892}"/>
              </a:ext>
            </a:extLst>
          </p:cNvPr>
          <p:cNvSpPr txBox="1"/>
          <p:nvPr/>
        </p:nvSpPr>
        <p:spPr>
          <a:xfrm>
            <a:off x="323528" y="692696"/>
            <a:ext cx="2876108" cy="646331"/>
          </a:xfrm>
          <a:prstGeom prst="rect">
            <a:avLst/>
          </a:prstGeom>
          <a:noFill/>
        </p:spPr>
        <p:txBody>
          <a:bodyPr wrap="none" rtlCol="0">
            <a:spAutoFit/>
          </a:bodyPr>
          <a:lstStyle/>
          <a:p>
            <a:r>
              <a:rPr lang="ja-JP" altLang="en-US" dirty="0"/>
              <a:t>左目用の映像を左目で見て</a:t>
            </a:r>
            <a:endParaRPr lang="en-US" altLang="ja-JP" dirty="0"/>
          </a:p>
          <a:p>
            <a:r>
              <a:rPr lang="ja-JP" altLang="en-US" dirty="0"/>
              <a:t>右目用の映像を右目で見る</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r>
              <a:rPr lang="ja-JP" altLang="en-US"/>
              <a:t>霧がかったシーンを改善したい</a:t>
            </a:r>
          </a:p>
        </p:txBody>
      </p:sp>
      <p:pic>
        <p:nvPicPr>
          <p:cNvPr id="696324" name="Picture 4" descr="dehazing04"/>
          <p:cNvPicPr>
            <a:picLocks noChangeAspect="1" noChangeArrowheads="1"/>
          </p:cNvPicPr>
          <p:nvPr/>
        </p:nvPicPr>
        <p:blipFill>
          <a:blip r:embed="rId2"/>
          <a:srcRect/>
          <a:stretch>
            <a:fillRect/>
          </a:stretch>
        </p:blipFill>
        <p:spPr bwMode="auto">
          <a:xfrm>
            <a:off x="5715000" y="476672"/>
            <a:ext cx="3060700" cy="4800600"/>
          </a:xfrm>
          <a:prstGeom prst="rect">
            <a:avLst/>
          </a:prstGeom>
          <a:noFill/>
        </p:spPr>
      </p:pic>
      <p:pic>
        <p:nvPicPr>
          <p:cNvPr id="696325" name="Picture 5" descr="dehazing03"/>
          <p:cNvPicPr>
            <a:picLocks noChangeAspect="1" noChangeArrowheads="1"/>
          </p:cNvPicPr>
          <p:nvPr/>
        </p:nvPicPr>
        <p:blipFill>
          <a:blip r:embed="rId3"/>
          <a:srcRect/>
          <a:stretch>
            <a:fillRect/>
          </a:stretch>
        </p:blipFill>
        <p:spPr bwMode="auto">
          <a:xfrm>
            <a:off x="381000" y="476672"/>
            <a:ext cx="4030663" cy="4724400"/>
          </a:xfrm>
          <a:prstGeom prst="rect">
            <a:avLst/>
          </a:prstGeom>
          <a:noFill/>
        </p:spPr>
      </p:pic>
      <p:sp>
        <p:nvSpPr>
          <p:cNvPr id="696326" name="AutoShape 6"/>
          <p:cNvSpPr>
            <a:spLocks noChangeArrowheads="1"/>
          </p:cNvSpPr>
          <p:nvPr/>
        </p:nvSpPr>
        <p:spPr bwMode="auto">
          <a:xfrm>
            <a:off x="4495800" y="2381672"/>
            <a:ext cx="1143000" cy="914400"/>
          </a:xfrm>
          <a:prstGeom prst="rightArrow">
            <a:avLst>
              <a:gd name="adj1" fmla="val 50000"/>
              <a:gd name="adj2" fmla="val 31250"/>
            </a:avLst>
          </a:prstGeom>
          <a:solidFill>
            <a:schemeClr val="accent1"/>
          </a:solidFill>
          <a:ln w="38100" algn="ctr">
            <a:solidFill>
              <a:schemeClr val="tx1"/>
            </a:solidFill>
            <a:miter lim="800000"/>
            <a:headEnd/>
            <a:tailEnd/>
          </a:ln>
          <a:effectLst/>
        </p:spPr>
        <p:txBody>
          <a:bodyPr wrap="none" anchor="ctr">
            <a:spAutoFit/>
          </a:bodyPr>
          <a:lstStyle/>
          <a:p>
            <a:endParaRPr lang="ja-JP" altLang="en-US"/>
          </a:p>
        </p:txBody>
      </p:sp>
    </p:spTree>
    <p:extLst>
      <p:ext uri="{BB962C8B-B14F-4D97-AF65-F5344CB8AC3E}">
        <p14:creationId xmlns:p14="http://schemas.microsoft.com/office/powerpoint/2010/main" val="2131701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角丸四角形 120"/>
          <p:cNvSpPr/>
          <p:nvPr/>
        </p:nvSpPr>
        <p:spPr bwMode="auto">
          <a:xfrm>
            <a:off x="4716016" y="1124744"/>
            <a:ext cx="4032448" cy="936104"/>
          </a:xfrm>
          <a:prstGeom prst="round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0" name="角丸四角形 119"/>
          <p:cNvSpPr/>
          <p:nvPr/>
        </p:nvSpPr>
        <p:spPr bwMode="auto">
          <a:xfrm>
            <a:off x="1979712" y="1124744"/>
            <a:ext cx="2016224" cy="936104"/>
          </a:xfrm>
          <a:prstGeom prst="roundRect">
            <a:avLst/>
          </a:prstGeom>
          <a:solidFill>
            <a:schemeClr val="accent3"/>
          </a:solidFill>
          <a:ln w="381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5" name="角丸四角形 154"/>
          <p:cNvSpPr/>
          <p:nvPr/>
        </p:nvSpPr>
        <p:spPr bwMode="auto">
          <a:xfrm>
            <a:off x="7092280" y="1196752"/>
            <a:ext cx="1296144" cy="792088"/>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2" name="角丸四角形 121"/>
          <p:cNvSpPr/>
          <p:nvPr/>
        </p:nvSpPr>
        <p:spPr bwMode="auto">
          <a:xfrm>
            <a:off x="2627784" y="1196752"/>
            <a:ext cx="1296144" cy="792088"/>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9" name="角丸四角形 118"/>
          <p:cNvSpPr/>
          <p:nvPr/>
        </p:nvSpPr>
        <p:spPr bwMode="auto">
          <a:xfrm>
            <a:off x="611560" y="1124744"/>
            <a:ext cx="504056" cy="936104"/>
          </a:xfrm>
          <a:prstGeom prst="roundRect">
            <a:avLst/>
          </a:prstGeom>
          <a:solidFill>
            <a:schemeClr val="accent6"/>
          </a:solid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 name="タイトル 3"/>
          <p:cNvSpPr>
            <a:spLocks noGrp="1"/>
          </p:cNvSpPr>
          <p:nvPr>
            <p:ph type="title"/>
          </p:nvPr>
        </p:nvSpPr>
        <p:spPr/>
        <p:txBody>
          <a:bodyPr/>
          <a:lstStyle/>
          <a:p>
            <a:r>
              <a:rPr kumimoji="1" lang="ja-JP" altLang="en-US" dirty="0"/>
              <a:t>散乱光と物体光の和</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35364"/>
            <a:ext cx="2160240" cy="7721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695204"/>
            <a:ext cx="720080" cy="68984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直線矢印コネクタ 10"/>
          <p:cNvCxnSpPr/>
          <p:nvPr/>
        </p:nvCxnSpPr>
        <p:spPr bwMode="auto">
          <a:xfrm flipH="1">
            <a:off x="2411760" y="413536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61" name="グループ化 160"/>
          <p:cNvGrpSpPr/>
          <p:nvPr/>
        </p:nvGrpSpPr>
        <p:grpSpPr>
          <a:xfrm>
            <a:off x="6300192" y="4207372"/>
            <a:ext cx="648072" cy="648072"/>
            <a:chOff x="6300192" y="4207372"/>
            <a:chExt cx="648072" cy="648072"/>
          </a:xfrm>
        </p:grpSpPr>
        <p:sp>
          <p:nvSpPr>
            <p:cNvPr id="12" name="円/楕円 11"/>
            <p:cNvSpPr/>
            <p:nvPr/>
          </p:nvSpPr>
          <p:spPr bwMode="auto">
            <a:xfrm>
              <a:off x="67050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7" name="直線矢印コネクタ 16"/>
            <p:cNvCxnSpPr/>
            <p:nvPr/>
          </p:nvCxnSpPr>
          <p:spPr bwMode="auto">
            <a:xfrm flipV="1">
              <a:off x="68042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8" name="直線矢印コネクタ 17"/>
            <p:cNvCxnSpPr/>
            <p:nvPr/>
          </p:nvCxnSpPr>
          <p:spPr bwMode="auto">
            <a:xfrm>
              <a:off x="67322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2" name="直線矢印コネクタ 21"/>
            <p:cNvCxnSpPr/>
            <p:nvPr/>
          </p:nvCxnSpPr>
          <p:spPr bwMode="auto">
            <a:xfrm flipH="1" flipV="1">
              <a:off x="63001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5" name="直線矢印コネクタ 24"/>
            <p:cNvCxnSpPr/>
            <p:nvPr/>
          </p:nvCxnSpPr>
          <p:spPr bwMode="auto">
            <a:xfrm flipH="1">
              <a:off x="63722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2" name="グループ化 161"/>
          <p:cNvGrpSpPr/>
          <p:nvPr/>
        </p:nvGrpSpPr>
        <p:grpSpPr>
          <a:xfrm>
            <a:off x="5580112" y="4207372"/>
            <a:ext cx="648072" cy="648072"/>
            <a:chOff x="5580112" y="4207372"/>
            <a:chExt cx="648072" cy="648072"/>
          </a:xfrm>
        </p:grpSpPr>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3" name="グループ化 162"/>
          <p:cNvGrpSpPr/>
          <p:nvPr/>
        </p:nvGrpSpPr>
        <p:grpSpPr>
          <a:xfrm>
            <a:off x="4860032" y="4207372"/>
            <a:ext cx="648072" cy="648072"/>
            <a:chOff x="4860032" y="4207372"/>
            <a:chExt cx="648072" cy="648072"/>
          </a:xfrm>
        </p:grpSpPr>
        <p:sp>
          <p:nvSpPr>
            <p:cNvPr id="48" name="円/楕円 47"/>
            <p:cNvSpPr/>
            <p:nvPr/>
          </p:nvSpPr>
          <p:spPr bwMode="auto">
            <a:xfrm>
              <a:off x="526492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9" name="直線矢印コネクタ 48"/>
            <p:cNvCxnSpPr/>
            <p:nvPr/>
          </p:nvCxnSpPr>
          <p:spPr bwMode="auto">
            <a:xfrm flipV="1">
              <a:off x="536408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0" name="直線矢印コネクタ 49"/>
            <p:cNvCxnSpPr/>
            <p:nvPr/>
          </p:nvCxnSpPr>
          <p:spPr bwMode="auto">
            <a:xfrm>
              <a:off x="529208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1" name="直線矢印コネクタ 50"/>
            <p:cNvCxnSpPr/>
            <p:nvPr/>
          </p:nvCxnSpPr>
          <p:spPr bwMode="auto">
            <a:xfrm flipH="1" flipV="1">
              <a:off x="486003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2" name="直線矢印コネクタ 51"/>
            <p:cNvCxnSpPr/>
            <p:nvPr/>
          </p:nvCxnSpPr>
          <p:spPr bwMode="auto">
            <a:xfrm flipH="1">
              <a:off x="493204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4" name="グループ化 163"/>
          <p:cNvGrpSpPr/>
          <p:nvPr/>
        </p:nvGrpSpPr>
        <p:grpSpPr>
          <a:xfrm>
            <a:off x="4139952" y="4207372"/>
            <a:ext cx="648072" cy="648072"/>
            <a:chOff x="4139952" y="4207372"/>
            <a:chExt cx="648072" cy="648072"/>
          </a:xfrm>
        </p:grpSpPr>
        <p:sp>
          <p:nvSpPr>
            <p:cNvPr id="53" name="円/楕円 52"/>
            <p:cNvSpPr/>
            <p:nvPr/>
          </p:nvSpPr>
          <p:spPr bwMode="auto">
            <a:xfrm>
              <a:off x="454484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4" name="直線矢印コネクタ 53"/>
            <p:cNvCxnSpPr/>
            <p:nvPr/>
          </p:nvCxnSpPr>
          <p:spPr bwMode="auto">
            <a:xfrm flipV="1">
              <a:off x="464400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5" name="直線矢印コネクタ 54"/>
            <p:cNvCxnSpPr/>
            <p:nvPr/>
          </p:nvCxnSpPr>
          <p:spPr bwMode="auto">
            <a:xfrm>
              <a:off x="457200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6" name="直線矢印コネクタ 55"/>
            <p:cNvCxnSpPr/>
            <p:nvPr/>
          </p:nvCxnSpPr>
          <p:spPr bwMode="auto">
            <a:xfrm flipH="1" flipV="1">
              <a:off x="413995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7" name="直線矢印コネクタ 56"/>
            <p:cNvCxnSpPr/>
            <p:nvPr/>
          </p:nvCxnSpPr>
          <p:spPr bwMode="auto">
            <a:xfrm flipH="1">
              <a:off x="421196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5" name="グループ化 164"/>
          <p:cNvGrpSpPr/>
          <p:nvPr/>
        </p:nvGrpSpPr>
        <p:grpSpPr>
          <a:xfrm>
            <a:off x="3419872" y="4207372"/>
            <a:ext cx="648072" cy="648072"/>
            <a:chOff x="3419872" y="4207372"/>
            <a:chExt cx="648072" cy="648072"/>
          </a:xfrm>
        </p:grpSpPr>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6" name="グループ化 165"/>
          <p:cNvGrpSpPr/>
          <p:nvPr/>
        </p:nvGrpSpPr>
        <p:grpSpPr>
          <a:xfrm>
            <a:off x="2699792" y="4207372"/>
            <a:ext cx="648072" cy="648072"/>
            <a:chOff x="2699792" y="4207372"/>
            <a:chExt cx="648072" cy="648072"/>
          </a:xfrm>
        </p:grpSpPr>
        <p:sp>
          <p:nvSpPr>
            <p:cNvPr id="63" name="円/楕円 62"/>
            <p:cNvSpPr/>
            <p:nvPr/>
          </p:nvSpPr>
          <p:spPr bwMode="auto">
            <a:xfrm>
              <a:off x="31046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4" name="直線矢印コネクタ 63"/>
            <p:cNvCxnSpPr/>
            <p:nvPr/>
          </p:nvCxnSpPr>
          <p:spPr bwMode="auto">
            <a:xfrm flipV="1">
              <a:off x="32038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5" name="直線矢印コネクタ 64"/>
            <p:cNvCxnSpPr/>
            <p:nvPr/>
          </p:nvCxnSpPr>
          <p:spPr bwMode="auto">
            <a:xfrm>
              <a:off x="31318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6" name="直線矢印コネクタ 65"/>
            <p:cNvCxnSpPr/>
            <p:nvPr/>
          </p:nvCxnSpPr>
          <p:spPr bwMode="auto">
            <a:xfrm flipH="1" flipV="1">
              <a:off x="26997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7" name="直線矢印コネクタ 66"/>
            <p:cNvCxnSpPr/>
            <p:nvPr/>
          </p:nvCxnSpPr>
          <p:spPr bwMode="auto">
            <a:xfrm flipH="1">
              <a:off x="27718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2" name="グループ化 171"/>
          <p:cNvGrpSpPr/>
          <p:nvPr/>
        </p:nvGrpSpPr>
        <p:grpSpPr>
          <a:xfrm>
            <a:off x="2699792" y="3847332"/>
            <a:ext cx="648072" cy="648072"/>
            <a:chOff x="2699792" y="3847332"/>
            <a:chExt cx="648072" cy="648072"/>
          </a:xfrm>
        </p:grpSpPr>
        <p:sp>
          <p:nvSpPr>
            <p:cNvPr id="68" name="円/楕円 67"/>
            <p:cNvSpPr/>
            <p:nvPr/>
          </p:nvSpPr>
          <p:spPr bwMode="auto">
            <a:xfrm>
              <a:off x="310468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9" name="直線矢印コネクタ 68"/>
            <p:cNvCxnSpPr/>
            <p:nvPr/>
          </p:nvCxnSpPr>
          <p:spPr bwMode="auto">
            <a:xfrm flipV="1">
              <a:off x="320384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0" name="直線矢印コネクタ 69"/>
            <p:cNvCxnSpPr/>
            <p:nvPr/>
          </p:nvCxnSpPr>
          <p:spPr bwMode="auto">
            <a:xfrm>
              <a:off x="313184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1" name="直線矢印コネクタ 70"/>
            <p:cNvCxnSpPr/>
            <p:nvPr/>
          </p:nvCxnSpPr>
          <p:spPr bwMode="auto">
            <a:xfrm flipH="1" flipV="1">
              <a:off x="269979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2" name="直線矢印コネクタ 71"/>
            <p:cNvCxnSpPr/>
            <p:nvPr/>
          </p:nvCxnSpPr>
          <p:spPr bwMode="auto">
            <a:xfrm flipH="1">
              <a:off x="277180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1" name="グループ化 170"/>
          <p:cNvGrpSpPr/>
          <p:nvPr/>
        </p:nvGrpSpPr>
        <p:grpSpPr>
          <a:xfrm>
            <a:off x="3419872" y="3847332"/>
            <a:ext cx="648072" cy="648072"/>
            <a:chOff x="3419872" y="3847332"/>
            <a:chExt cx="648072" cy="648072"/>
          </a:xfrm>
        </p:grpSpPr>
        <p:sp>
          <p:nvSpPr>
            <p:cNvPr id="73" name="円/楕円 72"/>
            <p:cNvSpPr/>
            <p:nvPr/>
          </p:nvSpPr>
          <p:spPr bwMode="auto">
            <a:xfrm>
              <a:off x="382476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74" name="直線矢印コネクタ 73"/>
            <p:cNvCxnSpPr/>
            <p:nvPr/>
          </p:nvCxnSpPr>
          <p:spPr bwMode="auto">
            <a:xfrm flipV="1">
              <a:off x="392392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5" name="直線矢印コネクタ 74"/>
            <p:cNvCxnSpPr/>
            <p:nvPr/>
          </p:nvCxnSpPr>
          <p:spPr bwMode="auto">
            <a:xfrm>
              <a:off x="385192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6" name="直線矢印コネクタ 75"/>
            <p:cNvCxnSpPr/>
            <p:nvPr/>
          </p:nvCxnSpPr>
          <p:spPr bwMode="auto">
            <a:xfrm flipH="1" flipV="1">
              <a:off x="341987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7" name="直線矢印コネクタ 76"/>
            <p:cNvCxnSpPr/>
            <p:nvPr/>
          </p:nvCxnSpPr>
          <p:spPr bwMode="auto">
            <a:xfrm flipH="1">
              <a:off x="349188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0" name="グループ化 169"/>
          <p:cNvGrpSpPr/>
          <p:nvPr/>
        </p:nvGrpSpPr>
        <p:grpSpPr>
          <a:xfrm>
            <a:off x="4139952" y="3847332"/>
            <a:ext cx="648072" cy="648072"/>
            <a:chOff x="4139952" y="3847332"/>
            <a:chExt cx="648072" cy="648072"/>
          </a:xfrm>
        </p:grpSpPr>
        <p:sp>
          <p:nvSpPr>
            <p:cNvPr id="78" name="円/楕円 77"/>
            <p:cNvSpPr/>
            <p:nvPr/>
          </p:nvSpPr>
          <p:spPr bwMode="auto">
            <a:xfrm>
              <a:off x="454484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79" name="直線矢印コネクタ 78"/>
            <p:cNvCxnSpPr/>
            <p:nvPr/>
          </p:nvCxnSpPr>
          <p:spPr bwMode="auto">
            <a:xfrm flipV="1">
              <a:off x="464400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0" name="直線矢印コネクタ 79"/>
            <p:cNvCxnSpPr/>
            <p:nvPr/>
          </p:nvCxnSpPr>
          <p:spPr bwMode="auto">
            <a:xfrm>
              <a:off x="457200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1" name="直線矢印コネクタ 80"/>
            <p:cNvCxnSpPr/>
            <p:nvPr/>
          </p:nvCxnSpPr>
          <p:spPr bwMode="auto">
            <a:xfrm flipH="1" flipV="1">
              <a:off x="413995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2" name="直線矢印コネクタ 81"/>
            <p:cNvCxnSpPr/>
            <p:nvPr/>
          </p:nvCxnSpPr>
          <p:spPr bwMode="auto">
            <a:xfrm flipH="1">
              <a:off x="421196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9" name="グループ化 168"/>
          <p:cNvGrpSpPr/>
          <p:nvPr/>
        </p:nvGrpSpPr>
        <p:grpSpPr>
          <a:xfrm>
            <a:off x="4860032" y="3847332"/>
            <a:ext cx="648072" cy="648072"/>
            <a:chOff x="4860032" y="3847332"/>
            <a:chExt cx="648072" cy="648072"/>
          </a:xfrm>
        </p:grpSpPr>
        <p:sp>
          <p:nvSpPr>
            <p:cNvPr id="83" name="円/楕円 82"/>
            <p:cNvSpPr/>
            <p:nvPr/>
          </p:nvSpPr>
          <p:spPr bwMode="auto">
            <a:xfrm>
              <a:off x="526492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4" name="直線矢印コネクタ 83"/>
            <p:cNvCxnSpPr/>
            <p:nvPr/>
          </p:nvCxnSpPr>
          <p:spPr bwMode="auto">
            <a:xfrm flipV="1">
              <a:off x="536408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5" name="直線矢印コネクタ 84"/>
            <p:cNvCxnSpPr/>
            <p:nvPr/>
          </p:nvCxnSpPr>
          <p:spPr bwMode="auto">
            <a:xfrm>
              <a:off x="529208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6" name="直線矢印コネクタ 85"/>
            <p:cNvCxnSpPr/>
            <p:nvPr/>
          </p:nvCxnSpPr>
          <p:spPr bwMode="auto">
            <a:xfrm flipH="1" flipV="1">
              <a:off x="486003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7" name="直線矢印コネクタ 86"/>
            <p:cNvCxnSpPr/>
            <p:nvPr/>
          </p:nvCxnSpPr>
          <p:spPr bwMode="auto">
            <a:xfrm flipH="1">
              <a:off x="493204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8" name="グループ化 167"/>
          <p:cNvGrpSpPr/>
          <p:nvPr/>
        </p:nvGrpSpPr>
        <p:grpSpPr>
          <a:xfrm>
            <a:off x="5580112" y="3847332"/>
            <a:ext cx="648072" cy="648072"/>
            <a:chOff x="5580112" y="3847332"/>
            <a:chExt cx="648072" cy="648072"/>
          </a:xfrm>
        </p:grpSpPr>
        <p:sp>
          <p:nvSpPr>
            <p:cNvPr id="88" name="円/楕円 87"/>
            <p:cNvSpPr/>
            <p:nvPr/>
          </p:nvSpPr>
          <p:spPr bwMode="auto">
            <a:xfrm>
              <a:off x="598500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9" name="直線矢印コネクタ 88"/>
            <p:cNvCxnSpPr/>
            <p:nvPr/>
          </p:nvCxnSpPr>
          <p:spPr bwMode="auto">
            <a:xfrm flipV="1">
              <a:off x="608416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0" name="直線矢印コネクタ 89"/>
            <p:cNvCxnSpPr/>
            <p:nvPr/>
          </p:nvCxnSpPr>
          <p:spPr bwMode="auto">
            <a:xfrm>
              <a:off x="601216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1" name="直線矢印コネクタ 90"/>
            <p:cNvCxnSpPr/>
            <p:nvPr/>
          </p:nvCxnSpPr>
          <p:spPr bwMode="auto">
            <a:xfrm flipH="1" flipV="1">
              <a:off x="558011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2" name="直線矢印コネクタ 91"/>
            <p:cNvCxnSpPr/>
            <p:nvPr/>
          </p:nvCxnSpPr>
          <p:spPr bwMode="auto">
            <a:xfrm flipH="1">
              <a:off x="565212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7" name="グループ化 166"/>
          <p:cNvGrpSpPr/>
          <p:nvPr/>
        </p:nvGrpSpPr>
        <p:grpSpPr>
          <a:xfrm>
            <a:off x="6300192" y="3847332"/>
            <a:ext cx="648072" cy="648072"/>
            <a:chOff x="6300192" y="3847332"/>
            <a:chExt cx="648072" cy="648072"/>
          </a:xfrm>
        </p:grpSpPr>
        <p:sp>
          <p:nvSpPr>
            <p:cNvPr id="93" name="円/楕円 92"/>
            <p:cNvSpPr/>
            <p:nvPr/>
          </p:nvSpPr>
          <p:spPr bwMode="auto">
            <a:xfrm>
              <a:off x="670508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94" name="直線矢印コネクタ 93"/>
            <p:cNvCxnSpPr/>
            <p:nvPr/>
          </p:nvCxnSpPr>
          <p:spPr bwMode="auto">
            <a:xfrm flipV="1">
              <a:off x="680424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5" name="直線矢印コネクタ 94"/>
            <p:cNvCxnSpPr/>
            <p:nvPr/>
          </p:nvCxnSpPr>
          <p:spPr bwMode="auto">
            <a:xfrm>
              <a:off x="673224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6" name="直線矢印コネクタ 95"/>
            <p:cNvCxnSpPr/>
            <p:nvPr/>
          </p:nvCxnSpPr>
          <p:spPr bwMode="auto">
            <a:xfrm flipH="1" flipV="1">
              <a:off x="630019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7" name="直線矢印コネクタ 96"/>
            <p:cNvCxnSpPr/>
            <p:nvPr/>
          </p:nvCxnSpPr>
          <p:spPr bwMode="auto">
            <a:xfrm flipH="1">
              <a:off x="637220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cxnSp>
        <p:nvCxnSpPr>
          <p:cNvPr id="99" name="直線矢印コネクタ 98"/>
          <p:cNvCxnSpPr>
            <a:stCxn id="7" idx="2"/>
            <a:endCxn id="93" idx="0"/>
          </p:cNvCxnSpPr>
          <p:nvPr/>
        </p:nvCxnSpPr>
        <p:spPr bwMode="auto">
          <a:xfrm>
            <a:off x="5652120" y="3385046"/>
            <a:ext cx="108896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1" name="直線矢印コネクタ 100"/>
          <p:cNvCxnSpPr>
            <a:stCxn id="7" idx="2"/>
            <a:endCxn id="88" idx="0"/>
          </p:cNvCxnSpPr>
          <p:nvPr/>
        </p:nvCxnSpPr>
        <p:spPr bwMode="auto">
          <a:xfrm>
            <a:off x="5652120" y="3385046"/>
            <a:ext cx="36888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4" name="直線矢印コネクタ 103"/>
          <p:cNvCxnSpPr>
            <a:stCxn id="7" idx="2"/>
            <a:endCxn id="83" idx="0"/>
          </p:cNvCxnSpPr>
          <p:nvPr/>
        </p:nvCxnSpPr>
        <p:spPr bwMode="auto">
          <a:xfrm flipH="1">
            <a:off x="5300925" y="3385046"/>
            <a:ext cx="35119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7" name="直線矢印コネクタ 106"/>
          <p:cNvCxnSpPr>
            <a:stCxn id="7" idx="2"/>
            <a:endCxn id="78" idx="0"/>
          </p:cNvCxnSpPr>
          <p:nvPr/>
        </p:nvCxnSpPr>
        <p:spPr bwMode="auto">
          <a:xfrm flipH="1">
            <a:off x="4580845" y="3385046"/>
            <a:ext cx="107127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0" name="直線矢印コネクタ 109"/>
          <p:cNvCxnSpPr>
            <a:stCxn id="7" idx="2"/>
            <a:endCxn id="73" idx="0"/>
          </p:cNvCxnSpPr>
          <p:nvPr/>
        </p:nvCxnSpPr>
        <p:spPr bwMode="auto">
          <a:xfrm flipH="1">
            <a:off x="3860765" y="3385046"/>
            <a:ext cx="179135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3" name="直線矢印コネクタ 112"/>
          <p:cNvCxnSpPr>
            <a:stCxn id="7" idx="2"/>
            <a:endCxn id="68" idx="1"/>
          </p:cNvCxnSpPr>
          <p:nvPr/>
        </p:nvCxnSpPr>
        <p:spPr bwMode="auto">
          <a:xfrm flipH="1">
            <a:off x="3115226" y="3385046"/>
            <a:ext cx="2536894" cy="73370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116" name="テキスト ボックス 115"/>
          <p:cNvSpPr txBox="1"/>
          <p:nvPr/>
        </p:nvSpPr>
        <p:spPr>
          <a:xfrm>
            <a:off x="467544" y="2132856"/>
            <a:ext cx="877163" cy="369332"/>
          </a:xfrm>
          <a:prstGeom prst="rect">
            <a:avLst/>
          </a:prstGeom>
          <a:noFill/>
        </p:spPr>
        <p:txBody>
          <a:bodyPr wrap="none" rtlCol="0">
            <a:spAutoFit/>
          </a:bodyPr>
          <a:lstStyle/>
          <a:p>
            <a:r>
              <a:rPr kumimoji="1" lang="ja-JP" altLang="en-US" dirty="0">
                <a:solidFill>
                  <a:schemeClr val="accent6">
                    <a:lumMod val="25000"/>
                  </a:schemeClr>
                </a:solidFill>
              </a:rPr>
              <a:t>観測光</a:t>
            </a:r>
          </a:p>
        </p:txBody>
      </p:sp>
      <p:sp>
        <p:nvSpPr>
          <p:cNvPr id="118" name="テキスト ボックス 117"/>
          <p:cNvSpPr txBox="1"/>
          <p:nvPr/>
        </p:nvSpPr>
        <p:spPr>
          <a:xfrm>
            <a:off x="6215117" y="2132856"/>
            <a:ext cx="877163" cy="369332"/>
          </a:xfrm>
          <a:prstGeom prst="rect">
            <a:avLst/>
          </a:prstGeom>
          <a:noFill/>
        </p:spPr>
        <p:txBody>
          <a:bodyPr wrap="none" rtlCol="0">
            <a:spAutoFit/>
          </a:bodyPr>
          <a:lstStyle/>
          <a:p>
            <a:r>
              <a:rPr kumimoji="1" lang="ja-JP" altLang="en-US" dirty="0">
                <a:solidFill>
                  <a:schemeClr val="accent1">
                    <a:lumMod val="50000"/>
                  </a:schemeClr>
                </a:solidFill>
              </a:rPr>
              <a:t>散乱光</a:t>
            </a:r>
          </a:p>
        </p:txBody>
      </p:sp>
      <p:sp>
        <p:nvSpPr>
          <p:cNvPr id="117" name="テキスト ボックス 116"/>
          <p:cNvSpPr txBox="1"/>
          <p:nvPr/>
        </p:nvSpPr>
        <p:spPr>
          <a:xfrm>
            <a:off x="2555776" y="2132856"/>
            <a:ext cx="877163" cy="369332"/>
          </a:xfrm>
          <a:prstGeom prst="rect">
            <a:avLst/>
          </a:prstGeom>
          <a:noFill/>
        </p:spPr>
        <p:txBody>
          <a:bodyPr wrap="none" rtlCol="0">
            <a:spAutoFit/>
          </a:bodyPr>
          <a:lstStyle/>
          <a:p>
            <a:r>
              <a:rPr kumimoji="1" lang="ja-JP" altLang="en-US" dirty="0">
                <a:solidFill>
                  <a:schemeClr val="accent3">
                    <a:lumMod val="75000"/>
                  </a:schemeClr>
                </a:solidFill>
              </a:rPr>
              <a:t>物体光</a:t>
            </a:r>
          </a:p>
        </p:txBody>
      </p:sp>
      <p:sp>
        <p:nvSpPr>
          <p:cNvPr id="124" name="テキスト ボックス 123"/>
          <p:cNvSpPr txBox="1"/>
          <p:nvPr/>
        </p:nvSpPr>
        <p:spPr>
          <a:xfrm>
            <a:off x="2843808"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sp>
        <p:nvSpPr>
          <p:cNvPr id="125" name="テキスト ボックス 124"/>
          <p:cNvSpPr txBox="1"/>
          <p:nvPr/>
        </p:nvSpPr>
        <p:spPr>
          <a:xfrm>
            <a:off x="7308304"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cxnSp>
        <p:nvCxnSpPr>
          <p:cNvPr id="127" name="直線コネクタ 126"/>
          <p:cNvCxnSpPr/>
          <p:nvPr/>
        </p:nvCxnSpPr>
        <p:spPr bwMode="auto">
          <a:xfrm>
            <a:off x="4788024" y="2132856"/>
            <a:ext cx="3888432"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128" name="直線コネクタ 127"/>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30" name="テキスト ボックス 129"/>
          <p:cNvSpPr txBox="1"/>
          <p:nvPr/>
        </p:nvSpPr>
        <p:spPr>
          <a:xfrm>
            <a:off x="683568" y="1196752"/>
            <a:ext cx="389850"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grpSp>
        <p:nvGrpSpPr>
          <p:cNvPr id="159" name="グループ化 158"/>
          <p:cNvGrpSpPr/>
          <p:nvPr/>
        </p:nvGrpSpPr>
        <p:grpSpPr>
          <a:xfrm>
            <a:off x="1403648" y="1628800"/>
            <a:ext cx="360040" cy="144016"/>
            <a:chOff x="1403648" y="1628800"/>
            <a:chExt cx="360040" cy="144016"/>
          </a:xfrm>
        </p:grpSpPr>
        <p:cxnSp>
          <p:nvCxnSpPr>
            <p:cNvPr id="131" name="直線コネクタ 130"/>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2" name="直線コネクタ 131"/>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60" name="グループ化 159"/>
          <p:cNvGrpSpPr/>
          <p:nvPr/>
        </p:nvGrpSpPr>
        <p:grpSpPr>
          <a:xfrm>
            <a:off x="4139952" y="1412776"/>
            <a:ext cx="432048" cy="432048"/>
            <a:chOff x="4139952" y="1412776"/>
            <a:chExt cx="432048" cy="432048"/>
          </a:xfrm>
        </p:grpSpPr>
        <p:cxnSp>
          <p:nvCxnSpPr>
            <p:cNvPr id="133" name="直線コネクタ 132"/>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4" name="直線コネクタ 133"/>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35" name="テキスト ボックス 134"/>
          <p:cNvSpPr txBox="1"/>
          <p:nvPr/>
        </p:nvSpPr>
        <p:spPr>
          <a:xfrm>
            <a:off x="2051720"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grpSp>
        <p:nvGrpSpPr>
          <p:cNvPr id="173" name="グループ化 172"/>
          <p:cNvGrpSpPr/>
          <p:nvPr/>
        </p:nvGrpSpPr>
        <p:grpSpPr>
          <a:xfrm>
            <a:off x="4788024" y="1196752"/>
            <a:ext cx="3888432" cy="864096"/>
            <a:chOff x="4788024" y="1196752"/>
            <a:chExt cx="3888432" cy="864096"/>
          </a:xfrm>
        </p:grpSpPr>
        <p:sp>
          <p:nvSpPr>
            <p:cNvPr id="136" name="テキスト ボックス 135"/>
            <p:cNvSpPr txBox="1"/>
            <p:nvPr/>
          </p:nvSpPr>
          <p:spPr>
            <a:xfrm>
              <a:off x="6012160" y="1229851"/>
              <a:ext cx="492443" cy="830997"/>
            </a:xfrm>
            <a:prstGeom prst="rect">
              <a:avLst/>
            </a:prstGeom>
            <a:noFill/>
          </p:spPr>
          <p:txBody>
            <a:bodyPr wrap="none" rtlCol="0">
              <a:spAutoFit/>
            </a:bodyPr>
            <a:lstStyle/>
            <a:p>
              <a:r>
                <a:rPr kumimoji="1" lang="en-US" altLang="ja-JP" sz="4800" dirty="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37" name="直線コネクタ 136"/>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8" name="左大かっこ 137"/>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9" name="左大かっこ 138"/>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4" name="テキスト ボックス 143"/>
            <p:cNvSpPr txBox="1"/>
            <p:nvPr/>
          </p:nvSpPr>
          <p:spPr>
            <a:xfrm>
              <a:off x="4788024"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45" name="テキスト ボックス 144"/>
            <p:cNvSpPr txBox="1"/>
            <p:nvPr/>
          </p:nvSpPr>
          <p:spPr>
            <a:xfrm>
              <a:off x="5148064" y="1412776"/>
              <a:ext cx="513282" cy="646331"/>
            </a:xfrm>
            <a:prstGeom prst="rect">
              <a:avLst/>
            </a:prstGeom>
            <a:noFill/>
          </p:spPr>
          <p:txBody>
            <a:bodyPr wrap="none" rtlCol="0">
              <a:spAutoFit/>
            </a:bodyPr>
            <a:lstStyle/>
            <a:p>
              <a:r>
                <a:rPr lang="en-US" altLang="ja-JP" sz="3600" dirty="0">
                  <a:latin typeface="Symbol" panose="05050102010706020507" pitchFamily="18" charset="2"/>
                </a:rPr>
                <a:t>¥</a:t>
              </a:r>
              <a:endParaRPr lang="ja-JP" altLang="en-US" sz="3600" dirty="0">
                <a:latin typeface="Symbol" panose="05050102010706020507" pitchFamily="18" charset="2"/>
              </a:endParaRPr>
            </a:p>
          </p:txBody>
        </p:sp>
      </p:grpSp>
      <p:cxnSp>
        <p:nvCxnSpPr>
          <p:cNvPr id="157" name="直線コネクタ 156"/>
          <p:cNvCxnSpPr/>
          <p:nvPr/>
        </p:nvCxnSpPr>
        <p:spPr bwMode="auto">
          <a:xfrm>
            <a:off x="683568" y="2132856"/>
            <a:ext cx="360040"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130689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dissolve">
                                      <p:cBhvr>
                                        <p:cTn id="7" dur="500"/>
                                        <p:tgtEl>
                                          <p:spTgt spid="119"/>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p:tgtEl>
                                          <p:spTgt spid="116"/>
                                        </p:tgtEl>
                                        <p:attrNameLst>
                                          <p:attrName>ppt_y</p:attrName>
                                        </p:attrNameLst>
                                      </p:cBhvr>
                                      <p:tavLst>
                                        <p:tav tm="0">
                                          <p:val>
                                            <p:strVal val="#ppt_y-#ppt_h*1.125000"/>
                                          </p:val>
                                        </p:tav>
                                        <p:tav tm="100000">
                                          <p:val>
                                            <p:strVal val="#ppt_y"/>
                                          </p:val>
                                        </p:tav>
                                      </p:tavLst>
                                    </p:anim>
                                    <p:animEffect transition="in" filter="wipe(down)">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nodeType="after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wipe(left)">
                                      <p:cBhvr>
                                        <p:cTn id="24" dur="500"/>
                                        <p:tgtEl>
                                          <p:spTgt spid="159"/>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dissolve">
                                      <p:cBhvr>
                                        <p:cTn id="28" dur="500"/>
                                        <p:tgtEl>
                                          <p:spTgt spid="120"/>
                                        </p:tgtEl>
                                      </p:cBhvr>
                                    </p:animEffect>
                                  </p:childTnLst>
                                </p:cTn>
                              </p:par>
                            </p:childTnLst>
                          </p:cTn>
                        </p:par>
                        <p:par>
                          <p:cTn id="29" fill="hold">
                            <p:stCondLst>
                              <p:cond delay="1000"/>
                            </p:stCondLst>
                            <p:childTnLst>
                              <p:par>
                                <p:cTn id="30" presetID="12" presetClass="entr" presetSubtype="1"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p:tgtEl>
                                          <p:spTgt spid="117"/>
                                        </p:tgtEl>
                                        <p:attrNameLst>
                                          <p:attrName>ppt_y</p:attrName>
                                        </p:attrNameLst>
                                      </p:cBhvr>
                                      <p:tavLst>
                                        <p:tav tm="0">
                                          <p:val>
                                            <p:strVal val="#ppt_y-#ppt_h*1.125000"/>
                                          </p:val>
                                        </p:tav>
                                        <p:tav tm="100000">
                                          <p:val>
                                            <p:strVal val="#ppt_y"/>
                                          </p:val>
                                        </p:tav>
                                      </p:tavLst>
                                    </p:anim>
                                    <p:animEffect transition="in" filter="wipe(down)">
                                      <p:cBhvr>
                                        <p:cTn id="33" dur="500"/>
                                        <p:tgtEl>
                                          <p:spTgt spid="117"/>
                                        </p:tgtEl>
                                      </p:cBhvr>
                                    </p:animEffect>
                                  </p:childTnLst>
                                </p:cTn>
                              </p:par>
                            </p:childTnLst>
                          </p:cTn>
                        </p:par>
                        <p:par>
                          <p:cTn id="34" fill="hold">
                            <p:stCondLst>
                              <p:cond delay="1500"/>
                            </p:stCondLst>
                            <p:childTnLst>
                              <p:par>
                                <p:cTn id="35" presetID="22" presetClass="entr" presetSubtype="2"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par>
                          <p:cTn id="38" fill="hold">
                            <p:stCondLst>
                              <p:cond delay="2000"/>
                            </p:stCondLst>
                            <p:childTnLst>
                              <p:par>
                                <p:cTn id="39" presetID="49" presetClass="entr" presetSubtype="0" decel="10000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 calcmode="lin" valueType="num">
                                      <p:cBhvr>
                                        <p:cTn id="41" dur="500" fill="hold"/>
                                        <p:tgtEl>
                                          <p:spTgt spid="161"/>
                                        </p:tgtEl>
                                        <p:attrNameLst>
                                          <p:attrName>ppt_w</p:attrName>
                                        </p:attrNameLst>
                                      </p:cBhvr>
                                      <p:tavLst>
                                        <p:tav tm="0">
                                          <p:val>
                                            <p:fltVal val="0"/>
                                          </p:val>
                                        </p:tav>
                                        <p:tav tm="100000">
                                          <p:val>
                                            <p:strVal val="#ppt_w"/>
                                          </p:val>
                                        </p:tav>
                                      </p:tavLst>
                                    </p:anim>
                                    <p:anim calcmode="lin" valueType="num">
                                      <p:cBhvr>
                                        <p:cTn id="42" dur="500" fill="hold"/>
                                        <p:tgtEl>
                                          <p:spTgt spid="161"/>
                                        </p:tgtEl>
                                        <p:attrNameLst>
                                          <p:attrName>ppt_h</p:attrName>
                                        </p:attrNameLst>
                                      </p:cBhvr>
                                      <p:tavLst>
                                        <p:tav tm="0">
                                          <p:val>
                                            <p:fltVal val="0"/>
                                          </p:val>
                                        </p:tav>
                                        <p:tav tm="100000">
                                          <p:val>
                                            <p:strVal val="#ppt_h"/>
                                          </p:val>
                                        </p:tav>
                                      </p:tavLst>
                                    </p:anim>
                                    <p:anim calcmode="lin" valueType="num">
                                      <p:cBhvr>
                                        <p:cTn id="43" dur="500" fill="hold"/>
                                        <p:tgtEl>
                                          <p:spTgt spid="161"/>
                                        </p:tgtEl>
                                        <p:attrNameLst>
                                          <p:attrName>style.rotation</p:attrName>
                                        </p:attrNameLst>
                                      </p:cBhvr>
                                      <p:tavLst>
                                        <p:tav tm="0">
                                          <p:val>
                                            <p:fltVal val="360"/>
                                          </p:val>
                                        </p:tav>
                                        <p:tav tm="100000">
                                          <p:val>
                                            <p:fltVal val="0"/>
                                          </p:val>
                                        </p:tav>
                                      </p:tavLst>
                                    </p:anim>
                                    <p:animEffect transition="in" filter="fade">
                                      <p:cBhvr>
                                        <p:cTn id="44" dur="500"/>
                                        <p:tgtEl>
                                          <p:spTgt spid="161"/>
                                        </p:tgtEl>
                                      </p:cBhvr>
                                    </p:animEffect>
                                  </p:childTnLst>
                                </p:cTn>
                              </p:par>
                            </p:childTnLst>
                          </p:cTn>
                        </p:par>
                        <p:par>
                          <p:cTn id="45" fill="hold">
                            <p:stCondLst>
                              <p:cond delay="2500"/>
                            </p:stCondLst>
                            <p:childTnLst>
                              <p:par>
                                <p:cTn id="46" presetID="49" presetClass="entr" presetSubtype="0" decel="100000" fill="hold" nodeType="afterEffect">
                                  <p:stCondLst>
                                    <p:cond delay="0"/>
                                  </p:stCondLst>
                                  <p:childTnLst>
                                    <p:set>
                                      <p:cBhvr>
                                        <p:cTn id="47" dur="1" fill="hold">
                                          <p:stCondLst>
                                            <p:cond delay="0"/>
                                          </p:stCondLst>
                                        </p:cTn>
                                        <p:tgtEl>
                                          <p:spTgt spid="162"/>
                                        </p:tgtEl>
                                        <p:attrNameLst>
                                          <p:attrName>style.visibility</p:attrName>
                                        </p:attrNameLst>
                                      </p:cBhvr>
                                      <p:to>
                                        <p:strVal val="visible"/>
                                      </p:to>
                                    </p:set>
                                    <p:anim calcmode="lin" valueType="num">
                                      <p:cBhvr>
                                        <p:cTn id="48" dur="500" fill="hold"/>
                                        <p:tgtEl>
                                          <p:spTgt spid="162"/>
                                        </p:tgtEl>
                                        <p:attrNameLst>
                                          <p:attrName>ppt_w</p:attrName>
                                        </p:attrNameLst>
                                      </p:cBhvr>
                                      <p:tavLst>
                                        <p:tav tm="0">
                                          <p:val>
                                            <p:fltVal val="0"/>
                                          </p:val>
                                        </p:tav>
                                        <p:tav tm="100000">
                                          <p:val>
                                            <p:strVal val="#ppt_w"/>
                                          </p:val>
                                        </p:tav>
                                      </p:tavLst>
                                    </p:anim>
                                    <p:anim calcmode="lin" valueType="num">
                                      <p:cBhvr>
                                        <p:cTn id="49" dur="500" fill="hold"/>
                                        <p:tgtEl>
                                          <p:spTgt spid="162"/>
                                        </p:tgtEl>
                                        <p:attrNameLst>
                                          <p:attrName>ppt_h</p:attrName>
                                        </p:attrNameLst>
                                      </p:cBhvr>
                                      <p:tavLst>
                                        <p:tav tm="0">
                                          <p:val>
                                            <p:fltVal val="0"/>
                                          </p:val>
                                        </p:tav>
                                        <p:tav tm="100000">
                                          <p:val>
                                            <p:strVal val="#ppt_h"/>
                                          </p:val>
                                        </p:tav>
                                      </p:tavLst>
                                    </p:anim>
                                    <p:anim calcmode="lin" valueType="num">
                                      <p:cBhvr>
                                        <p:cTn id="50" dur="500" fill="hold"/>
                                        <p:tgtEl>
                                          <p:spTgt spid="162"/>
                                        </p:tgtEl>
                                        <p:attrNameLst>
                                          <p:attrName>style.rotation</p:attrName>
                                        </p:attrNameLst>
                                      </p:cBhvr>
                                      <p:tavLst>
                                        <p:tav tm="0">
                                          <p:val>
                                            <p:fltVal val="360"/>
                                          </p:val>
                                        </p:tav>
                                        <p:tav tm="100000">
                                          <p:val>
                                            <p:fltVal val="0"/>
                                          </p:val>
                                        </p:tav>
                                      </p:tavLst>
                                    </p:anim>
                                    <p:animEffect transition="in" filter="fade">
                                      <p:cBhvr>
                                        <p:cTn id="51" dur="500"/>
                                        <p:tgtEl>
                                          <p:spTgt spid="162"/>
                                        </p:tgtEl>
                                      </p:cBhvr>
                                    </p:animEffect>
                                  </p:childTnLst>
                                </p:cTn>
                              </p:par>
                            </p:childTnLst>
                          </p:cTn>
                        </p:par>
                        <p:par>
                          <p:cTn id="52" fill="hold">
                            <p:stCondLst>
                              <p:cond delay="3000"/>
                            </p:stCondLst>
                            <p:childTnLst>
                              <p:par>
                                <p:cTn id="53" presetID="49" presetClass="entr" presetSubtype="0" decel="100000" fill="hold" nodeType="afterEffect">
                                  <p:stCondLst>
                                    <p:cond delay="0"/>
                                  </p:stCondLst>
                                  <p:childTnLst>
                                    <p:set>
                                      <p:cBhvr>
                                        <p:cTn id="54" dur="1" fill="hold">
                                          <p:stCondLst>
                                            <p:cond delay="0"/>
                                          </p:stCondLst>
                                        </p:cTn>
                                        <p:tgtEl>
                                          <p:spTgt spid="163"/>
                                        </p:tgtEl>
                                        <p:attrNameLst>
                                          <p:attrName>style.visibility</p:attrName>
                                        </p:attrNameLst>
                                      </p:cBhvr>
                                      <p:to>
                                        <p:strVal val="visible"/>
                                      </p:to>
                                    </p:set>
                                    <p:anim calcmode="lin" valueType="num">
                                      <p:cBhvr>
                                        <p:cTn id="55" dur="500" fill="hold"/>
                                        <p:tgtEl>
                                          <p:spTgt spid="163"/>
                                        </p:tgtEl>
                                        <p:attrNameLst>
                                          <p:attrName>ppt_w</p:attrName>
                                        </p:attrNameLst>
                                      </p:cBhvr>
                                      <p:tavLst>
                                        <p:tav tm="0">
                                          <p:val>
                                            <p:fltVal val="0"/>
                                          </p:val>
                                        </p:tav>
                                        <p:tav tm="100000">
                                          <p:val>
                                            <p:strVal val="#ppt_w"/>
                                          </p:val>
                                        </p:tav>
                                      </p:tavLst>
                                    </p:anim>
                                    <p:anim calcmode="lin" valueType="num">
                                      <p:cBhvr>
                                        <p:cTn id="56" dur="500" fill="hold"/>
                                        <p:tgtEl>
                                          <p:spTgt spid="163"/>
                                        </p:tgtEl>
                                        <p:attrNameLst>
                                          <p:attrName>ppt_h</p:attrName>
                                        </p:attrNameLst>
                                      </p:cBhvr>
                                      <p:tavLst>
                                        <p:tav tm="0">
                                          <p:val>
                                            <p:fltVal val="0"/>
                                          </p:val>
                                        </p:tav>
                                        <p:tav tm="100000">
                                          <p:val>
                                            <p:strVal val="#ppt_h"/>
                                          </p:val>
                                        </p:tav>
                                      </p:tavLst>
                                    </p:anim>
                                    <p:anim calcmode="lin" valueType="num">
                                      <p:cBhvr>
                                        <p:cTn id="57" dur="500" fill="hold"/>
                                        <p:tgtEl>
                                          <p:spTgt spid="163"/>
                                        </p:tgtEl>
                                        <p:attrNameLst>
                                          <p:attrName>style.rotation</p:attrName>
                                        </p:attrNameLst>
                                      </p:cBhvr>
                                      <p:tavLst>
                                        <p:tav tm="0">
                                          <p:val>
                                            <p:fltVal val="360"/>
                                          </p:val>
                                        </p:tav>
                                        <p:tav tm="100000">
                                          <p:val>
                                            <p:fltVal val="0"/>
                                          </p:val>
                                        </p:tav>
                                      </p:tavLst>
                                    </p:anim>
                                    <p:animEffect transition="in" filter="fade">
                                      <p:cBhvr>
                                        <p:cTn id="58" dur="500"/>
                                        <p:tgtEl>
                                          <p:spTgt spid="163"/>
                                        </p:tgtEl>
                                      </p:cBhvr>
                                    </p:animEffect>
                                  </p:childTnLst>
                                </p:cTn>
                              </p:par>
                            </p:childTnLst>
                          </p:cTn>
                        </p:par>
                        <p:par>
                          <p:cTn id="59" fill="hold">
                            <p:stCondLst>
                              <p:cond delay="3500"/>
                            </p:stCondLst>
                            <p:childTnLst>
                              <p:par>
                                <p:cTn id="60" presetID="49" presetClass="entr" presetSubtype="0" decel="100000" fill="hold" nodeType="afterEffect">
                                  <p:stCondLst>
                                    <p:cond delay="0"/>
                                  </p:stCondLst>
                                  <p:childTnLst>
                                    <p:set>
                                      <p:cBhvr>
                                        <p:cTn id="61" dur="1" fill="hold">
                                          <p:stCondLst>
                                            <p:cond delay="0"/>
                                          </p:stCondLst>
                                        </p:cTn>
                                        <p:tgtEl>
                                          <p:spTgt spid="164"/>
                                        </p:tgtEl>
                                        <p:attrNameLst>
                                          <p:attrName>style.visibility</p:attrName>
                                        </p:attrNameLst>
                                      </p:cBhvr>
                                      <p:to>
                                        <p:strVal val="visible"/>
                                      </p:to>
                                    </p:set>
                                    <p:anim calcmode="lin" valueType="num">
                                      <p:cBhvr>
                                        <p:cTn id="62" dur="500" fill="hold"/>
                                        <p:tgtEl>
                                          <p:spTgt spid="164"/>
                                        </p:tgtEl>
                                        <p:attrNameLst>
                                          <p:attrName>ppt_w</p:attrName>
                                        </p:attrNameLst>
                                      </p:cBhvr>
                                      <p:tavLst>
                                        <p:tav tm="0">
                                          <p:val>
                                            <p:fltVal val="0"/>
                                          </p:val>
                                        </p:tav>
                                        <p:tav tm="100000">
                                          <p:val>
                                            <p:strVal val="#ppt_w"/>
                                          </p:val>
                                        </p:tav>
                                      </p:tavLst>
                                    </p:anim>
                                    <p:anim calcmode="lin" valueType="num">
                                      <p:cBhvr>
                                        <p:cTn id="63" dur="500" fill="hold"/>
                                        <p:tgtEl>
                                          <p:spTgt spid="164"/>
                                        </p:tgtEl>
                                        <p:attrNameLst>
                                          <p:attrName>ppt_h</p:attrName>
                                        </p:attrNameLst>
                                      </p:cBhvr>
                                      <p:tavLst>
                                        <p:tav tm="0">
                                          <p:val>
                                            <p:fltVal val="0"/>
                                          </p:val>
                                        </p:tav>
                                        <p:tav tm="100000">
                                          <p:val>
                                            <p:strVal val="#ppt_h"/>
                                          </p:val>
                                        </p:tav>
                                      </p:tavLst>
                                    </p:anim>
                                    <p:anim calcmode="lin" valueType="num">
                                      <p:cBhvr>
                                        <p:cTn id="64" dur="500" fill="hold"/>
                                        <p:tgtEl>
                                          <p:spTgt spid="164"/>
                                        </p:tgtEl>
                                        <p:attrNameLst>
                                          <p:attrName>style.rotation</p:attrName>
                                        </p:attrNameLst>
                                      </p:cBhvr>
                                      <p:tavLst>
                                        <p:tav tm="0">
                                          <p:val>
                                            <p:fltVal val="360"/>
                                          </p:val>
                                        </p:tav>
                                        <p:tav tm="100000">
                                          <p:val>
                                            <p:fltVal val="0"/>
                                          </p:val>
                                        </p:tav>
                                      </p:tavLst>
                                    </p:anim>
                                    <p:animEffect transition="in" filter="fade">
                                      <p:cBhvr>
                                        <p:cTn id="65" dur="500"/>
                                        <p:tgtEl>
                                          <p:spTgt spid="164"/>
                                        </p:tgtEl>
                                      </p:cBhvr>
                                    </p:animEffect>
                                  </p:childTnLst>
                                </p:cTn>
                              </p:par>
                            </p:childTnLst>
                          </p:cTn>
                        </p:par>
                        <p:par>
                          <p:cTn id="66" fill="hold">
                            <p:stCondLst>
                              <p:cond delay="4000"/>
                            </p:stCondLst>
                            <p:childTnLst>
                              <p:par>
                                <p:cTn id="67" presetID="49" presetClass="entr" presetSubtype="0" decel="100000" fill="hold" nodeType="afterEffect">
                                  <p:stCondLst>
                                    <p:cond delay="0"/>
                                  </p:stCondLst>
                                  <p:childTnLst>
                                    <p:set>
                                      <p:cBhvr>
                                        <p:cTn id="68" dur="1" fill="hold">
                                          <p:stCondLst>
                                            <p:cond delay="0"/>
                                          </p:stCondLst>
                                        </p:cTn>
                                        <p:tgtEl>
                                          <p:spTgt spid="165"/>
                                        </p:tgtEl>
                                        <p:attrNameLst>
                                          <p:attrName>style.visibility</p:attrName>
                                        </p:attrNameLst>
                                      </p:cBhvr>
                                      <p:to>
                                        <p:strVal val="visible"/>
                                      </p:to>
                                    </p:set>
                                    <p:anim calcmode="lin" valueType="num">
                                      <p:cBhvr>
                                        <p:cTn id="69" dur="500" fill="hold"/>
                                        <p:tgtEl>
                                          <p:spTgt spid="165"/>
                                        </p:tgtEl>
                                        <p:attrNameLst>
                                          <p:attrName>ppt_w</p:attrName>
                                        </p:attrNameLst>
                                      </p:cBhvr>
                                      <p:tavLst>
                                        <p:tav tm="0">
                                          <p:val>
                                            <p:fltVal val="0"/>
                                          </p:val>
                                        </p:tav>
                                        <p:tav tm="100000">
                                          <p:val>
                                            <p:strVal val="#ppt_w"/>
                                          </p:val>
                                        </p:tav>
                                      </p:tavLst>
                                    </p:anim>
                                    <p:anim calcmode="lin" valueType="num">
                                      <p:cBhvr>
                                        <p:cTn id="70" dur="500" fill="hold"/>
                                        <p:tgtEl>
                                          <p:spTgt spid="165"/>
                                        </p:tgtEl>
                                        <p:attrNameLst>
                                          <p:attrName>ppt_h</p:attrName>
                                        </p:attrNameLst>
                                      </p:cBhvr>
                                      <p:tavLst>
                                        <p:tav tm="0">
                                          <p:val>
                                            <p:fltVal val="0"/>
                                          </p:val>
                                        </p:tav>
                                        <p:tav tm="100000">
                                          <p:val>
                                            <p:strVal val="#ppt_h"/>
                                          </p:val>
                                        </p:tav>
                                      </p:tavLst>
                                    </p:anim>
                                    <p:anim calcmode="lin" valueType="num">
                                      <p:cBhvr>
                                        <p:cTn id="71" dur="500" fill="hold"/>
                                        <p:tgtEl>
                                          <p:spTgt spid="165"/>
                                        </p:tgtEl>
                                        <p:attrNameLst>
                                          <p:attrName>style.rotation</p:attrName>
                                        </p:attrNameLst>
                                      </p:cBhvr>
                                      <p:tavLst>
                                        <p:tav tm="0">
                                          <p:val>
                                            <p:fltVal val="360"/>
                                          </p:val>
                                        </p:tav>
                                        <p:tav tm="100000">
                                          <p:val>
                                            <p:fltVal val="0"/>
                                          </p:val>
                                        </p:tav>
                                      </p:tavLst>
                                    </p:anim>
                                    <p:animEffect transition="in" filter="fade">
                                      <p:cBhvr>
                                        <p:cTn id="72" dur="500"/>
                                        <p:tgtEl>
                                          <p:spTgt spid="165"/>
                                        </p:tgtEl>
                                      </p:cBhvr>
                                    </p:animEffect>
                                  </p:childTnLst>
                                </p:cTn>
                              </p:par>
                            </p:childTnLst>
                          </p:cTn>
                        </p:par>
                        <p:par>
                          <p:cTn id="73" fill="hold">
                            <p:stCondLst>
                              <p:cond delay="4500"/>
                            </p:stCondLst>
                            <p:childTnLst>
                              <p:par>
                                <p:cTn id="74" presetID="49" presetClass="entr" presetSubtype="0" decel="100000" fill="hold" nodeType="afterEffect">
                                  <p:stCondLst>
                                    <p:cond delay="0"/>
                                  </p:stCondLst>
                                  <p:childTnLst>
                                    <p:set>
                                      <p:cBhvr>
                                        <p:cTn id="75" dur="1" fill="hold">
                                          <p:stCondLst>
                                            <p:cond delay="0"/>
                                          </p:stCondLst>
                                        </p:cTn>
                                        <p:tgtEl>
                                          <p:spTgt spid="166"/>
                                        </p:tgtEl>
                                        <p:attrNameLst>
                                          <p:attrName>style.visibility</p:attrName>
                                        </p:attrNameLst>
                                      </p:cBhvr>
                                      <p:to>
                                        <p:strVal val="visible"/>
                                      </p:to>
                                    </p:set>
                                    <p:anim calcmode="lin" valueType="num">
                                      <p:cBhvr>
                                        <p:cTn id="76" dur="500" fill="hold"/>
                                        <p:tgtEl>
                                          <p:spTgt spid="166"/>
                                        </p:tgtEl>
                                        <p:attrNameLst>
                                          <p:attrName>ppt_w</p:attrName>
                                        </p:attrNameLst>
                                      </p:cBhvr>
                                      <p:tavLst>
                                        <p:tav tm="0">
                                          <p:val>
                                            <p:fltVal val="0"/>
                                          </p:val>
                                        </p:tav>
                                        <p:tav tm="100000">
                                          <p:val>
                                            <p:strVal val="#ppt_w"/>
                                          </p:val>
                                        </p:tav>
                                      </p:tavLst>
                                    </p:anim>
                                    <p:anim calcmode="lin" valueType="num">
                                      <p:cBhvr>
                                        <p:cTn id="77" dur="500" fill="hold"/>
                                        <p:tgtEl>
                                          <p:spTgt spid="166"/>
                                        </p:tgtEl>
                                        <p:attrNameLst>
                                          <p:attrName>ppt_h</p:attrName>
                                        </p:attrNameLst>
                                      </p:cBhvr>
                                      <p:tavLst>
                                        <p:tav tm="0">
                                          <p:val>
                                            <p:fltVal val="0"/>
                                          </p:val>
                                        </p:tav>
                                        <p:tav tm="100000">
                                          <p:val>
                                            <p:strVal val="#ppt_h"/>
                                          </p:val>
                                        </p:tav>
                                      </p:tavLst>
                                    </p:anim>
                                    <p:anim calcmode="lin" valueType="num">
                                      <p:cBhvr>
                                        <p:cTn id="78" dur="500" fill="hold"/>
                                        <p:tgtEl>
                                          <p:spTgt spid="166"/>
                                        </p:tgtEl>
                                        <p:attrNameLst>
                                          <p:attrName>style.rotation</p:attrName>
                                        </p:attrNameLst>
                                      </p:cBhvr>
                                      <p:tavLst>
                                        <p:tav tm="0">
                                          <p:val>
                                            <p:fltVal val="360"/>
                                          </p:val>
                                        </p:tav>
                                        <p:tav tm="100000">
                                          <p:val>
                                            <p:fltVal val="0"/>
                                          </p:val>
                                        </p:tav>
                                      </p:tavLst>
                                    </p:anim>
                                    <p:animEffect transition="in" filter="fade">
                                      <p:cBhvr>
                                        <p:cTn id="79" dur="500"/>
                                        <p:tgtEl>
                                          <p:spTgt spid="16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60"/>
                                        </p:tgtEl>
                                        <p:attrNameLst>
                                          <p:attrName>style.visibility</p:attrName>
                                        </p:attrNameLst>
                                      </p:cBhvr>
                                      <p:to>
                                        <p:strVal val="visible"/>
                                      </p:to>
                                    </p:set>
                                    <p:animEffect transition="in" filter="wipe(left)">
                                      <p:cBhvr>
                                        <p:cTn id="84" dur="500"/>
                                        <p:tgtEl>
                                          <p:spTgt spid="160"/>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dissolve">
                                      <p:cBhvr>
                                        <p:cTn id="88" dur="500"/>
                                        <p:tgtEl>
                                          <p:spTgt spid="121"/>
                                        </p:tgtEl>
                                      </p:cBhvr>
                                    </p:animEffect>
                                  </p:childTnLst>
                                </p:cTn>
                              </p:par>
                            </p:childTnLst>
                          </p:cTn>
                        </p:par>
                        <p:par>
                          <p:cTn id="89" fill="hold">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wipe(up)">
                                      <p:cBhvr>
                                        <p:cTn id="92" dur="500"/>
                                        <p:tgtEl>
                                          <p:spTgt spid="118"/>
                                        </p:tgtEl>
                                      </p:cBhvr>
                                    </p:animEffect>
                                  </p:childTnLst>
                                </p:cTn>
                              </p:par>
                            </p:childTnLst>
                          </p:cTn>
                        </p:par>
                        <p:par>
                          <p:cTn id="93" fill="hold">
                            <p:stCondLst>
                              <p:cond delay="1500"/>
                            </p:stCondLst>
                            <p:childTnLst>
                              <p:par>
                                <p:cTn id="94" presetID="22" presetClass="entr" presetSubtype="1" fill="hold" nodeType="after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wipe(up)">
                                      <p:cBhvr>
                                        <p:cTn id="96" dur="500"/>
                                        <p:tgtEl>
                                          <p:spTgt spid="99"/>
                                        </p:tgtEl>
                                      </p:cBhvr>
                                    </p:animEffect>
                                  </p:childTnLst>
                                </p:cTn>
                              </p:par>
                            </p:childTnLst>
                          </p:cTn>
                        </p:par>
                        <p:par>
                          <p:cTn id="97" fill="hold">
                            <p:stCondLst>
                              <p:cond delay="2000"/>
                            </p:stCondLst>
                            <p:childTnLst>
                              <p:par>
                                <p:cTn id="98" presetID="49" presetClass="entr" presetSubtype="0" decel="100000" fill="hold" nodeType="afterEffect">
                                  <p:stCondLst>
                                    <p:cond delay="0"/>
                                  </p:stCondLst>
                                  <p:childTnLst>
                                    <p:set>
                                      <p:cBhvr>
                                        <p:cTn id="99" dur="1" fill="hold">
                                          <p:stCondLst>
                                            <p:cond delay="0"/>
                                          </p:stCondLst>
                                        </p:cTn>
                                        <p:tgtEl>
                                          <p:spTgt spid="167"/>
                                        </p:tgtEl>
                                        <p:attrNameLst>
                                          <p:attrName>style.visibility</p:attrName>
                                        </p:attrNameLst>
                                      </p:cBhvr>
                                      <p:to>
                                        <p:strVal val="visible"/>
                                      </p:to>
                                    </p:set>
                                    <p:anim calcmode="lin" valueType="num">
                                      <p:cBhvr>
                                        <p:cTn id="100" dur="500" fill="hold"/>
                                        <p:tgtEl>
                                          <p:spTgt spid="167"/>
                                        </p:tgtEl>
                                        <p:attrNameLst>
                                          <p:attrName>ppt_w</p:attrName>
                                        </p:attrNameLst>
                                      </p:cBhvr>
                                      <p:tavLst>
                                        <p:tav tm="0">
                                          <p:val>
                                            <p:fltVal val="0"/>
                                          </p:val>
                                        </p:tav>
                                        <p:tav tm="100000">
                                          <p:val>
                                            <p:strVal val="#ppt_w"/>
                                          </p:val>
                                        </p:tav>
                                      </p:tavLst>
                                    </p:anim>
                                    <p:anim calcmode="lin" valueType="num">
                                      <p:cBhvr>
                                        <p:cTn id="101" dur="500" fill="hold"/>
                                        <p:tgtEl>
                                          <p:spTgt spid="167"/>
                                        </p:tgtEl>
                                        <p:attrNameLst>
                                          <p:attrName>ppt_h</p:attrName>
                                        </p:attrNameLst>
                                      </p:cBhvr>
                                      <p:tavLst>
                                        <p:tav tm="0">
                                          <p:val>
                                            <p:fltVal val="0"/>
                                          </p:val>
                                        </p:tav>
                                        <p:tav tm="100000">
                                          <p:val>
                                            <p:strVal val="#ppt_h"/>
                                          </p:val>
                                        </p:tav>
                                      </p:tavLst>
                                    </p:anim>
                                    <p:anim calcmode="lin" valueType="num">
                                      <p:cBhvr>
                                        <p:cTn id="102" dur="500" fill="hold"/>
                                        <p:tgtEl>
                                          <p:spTgt spid="167"/>
                                        </p:tgtEl>
                                        <p:attrNameLst>
                                          <p:attrName>style.rotation</p:attrName>
                                        </p:attrNameLst>
                                      </p:cBhvr>
                                      <p:tavLst>
                                        <p:tav tm="0">
                                          <p:val>
                                            <p:fltVal val="360"/>
                                          </p:val>
                                        </p:tav>
                                        <p:tav tm="100000">
                                          <p:val>
                                            <p:fltVal val="0"/>
                                          </p:val>
                                        </p:tav>
                                      </p:tavLst>
                                    </p:anim>
                                    <p:animEffect transition="in" filter="fade">
                                      <p:cBhvr>
                                        <p:cTn id="103" dur="500"/>
                                        <p:tgtEl>
                                          <p:spTgt spid="167"/>
                                        </p:tgtEl>
                                      </p:cBhvr>
                                    </p:animEffect>
                                  </p:childTnLst>
                                </p:cTn>
                              </p:par>
                            </p:childTnLst>
                          </p:cTn>
                        </p:par>
                        <p:par>
                          <p:cTn id="104" fill="hold">
                            <p:stCondLst>
                              <p:cond delay="2500"/>
                            </p:stCondLst>
                            <p:childTnLst>
                              <p:par>
                                <p:cTn id="105" presetID="22" presetClass="entr" presetSubtype="1" fill="hold" nodeType="afterEffect">
                                  <p:stCondLst>
                                    <p:cond delay="0"/>
                                  </p:stCondLst>
                                  <p:childTnLst>
                                    <p:set>
                                      <p:cBhvr>
                                        <p:cTn id="106" dur="1" fill="hold">
                                          <p:stCondLst>
                                            <p:cond delay="0"/>
                                          </p:stCondLst>
                                        </p:cTn>
                                        <p:tgtEl>
                                          <p:spTgt spid="101"/>
                                        </p:tgtEl>
                                        <p:attrNameLst>
                                          <p:attrName>style.visibility</p:attrName>
                                        </p:attrNameLst>
                                      </p:cBhvr>
                                      <p:to>
                                        <p:strVal val="visible"/>
                                      </p:to>
                                    </p:set>
                                    <p:animEffect transition="in" filter="wipe(up)">
                                      <p:cBhvr>
                                        <p:cTn id="107" dur="500"/>
                                        <p:tgtEl>
                                          <p:spTgt spid="101"/>
                                        </p:tgtEl>
                                      </p:cBhvr>
                                    </p:animEffect>
                                  </p:childTnLst>
                                </p:cTn>
                              </p:par>
                            </p:childTnLst>
                          </p:cTn>
                        </p:par>
                        <p:par>
                          <p:cTn id="108" fill="hold">
                            <p:stCondLst>
                              <p:cond delay="3000"/>
                            </p:stCondLst>
                            <p:childTnLst>
                              <p:par>
                                <p:cTn id="109" presetID="49" presetClass="entr" presetSubtype="0" decel="100000" fill="hold" nodeType="afterEffect">
                                  <p:stCondLst>
                                    <p:cond delay="0"/>
                                  </p:stCondLst>
                                  <p:childTnLst>
                                    <p:set>
                                      <p:cBhvr>
                                        <p:cTn id="110" dur="1" fill="hold">
                                          <p:stCondLst>
                                            <p:cond delay="0"/>
                                          </p:stCondLst>
                                        </p:cTn>
                                        <p:tgtEl>
                                          <p:spTgt spid="168"/>
                                        </p:tgtEl>
                                        <p:attrNameLst>
                                          <p:attrName>style.visibility</p:attrName>
                                        </p:attrNameLst>
                                      </p:cBhvr>
                                      <p:to>
                                        <p:strVal val="visible"/>
                                      </p:to>
                                    </p:set>
                                    <p:anim calcmode="lin" valueType="num">
                                      <p:cBhvr>
                                        <p:cTn id="111" dur="500" fill="hold"/>
                                        <p:tgtEl>
                                          <p:spTgt spid="168"/>
                                        </p:tgtEl>
                                        <p:attrNameLst>
                                          <p:attrName>ppt_w</p:attrName>
                                        </p:attrNameLst>
                                      </p:cBhvr>
                                      <p:tavLst>
                                        <p:tav tm="0">
                                          <p:val>
                                            <p:fltVal val="0"/>
                                          </p:val>
                                        </p:tav>
                                        <p:tav tm="100000">
                                          <p:val>
                                            <p:strVal val="#ppt_w"/>
                                          </p:val>
                                        </p:tav>
                                      </p:tavLst>
                                    </p:anim>
                                    <p:anim calcmode="lin" valueType="num">
                                      <p:cBhvr>
                                        <p:cTn id="112" dur="500" fill="hold"/>
                                        <p:tgtEl>
                                          <p:spTgt spid="168"/>
                                        </p:tgtEl>
                                        <p:attrNameLst>
                                          <p:attrName>ppt_h</p:attrName>
                                        </p:attrNameLst>
                                      </p:cBhvr>
                                      <p:tavLst>
                                        <p:tav tm="0">
                                          <p:val>
                                            <p:fltVal val="0"/>
                                          </p:val>
                                        </p:tav>
                                        <p:tav tm="100000">
                                          <p:val>
                                            <p:strVal val="#ppt_h"/>
                                          </p:val>
                                        </p:tav>
                                      </p:tavLst>
                                    </p:anim>
                                    <p:anim calcmode="lin" valueType="num">
                                      <p:cBhvr>
                                        <p:cTn id="113" dur="500" fill="hold"/>
                                        <p:tgtEl>
                                          <p:spTgt spid="168"/>
                                        </p:tgtEl>
                                        <p:attrNameLst>
                                          <p:attrName>style.rotation</p:attrName>
                                        </p:attrNameLst>
                                      </p:cBhvr>
                                      <p:tavLst>
                                        <p:tav tm="0">
                                          <p:val>
                                            <p:fltVal val="360"/>
                                          </p:val>
                                        </p:tav>
                                        <p:tav tm="100000">
                                          <p:val>
                                            <p:fltVal val="0"/>
                                          </p:val>
                                        </p:tav>
                                      </p:tavLst>
                                    </p:anim>
                                    <p:animEffect transition="in" filter="fade">
                                      <p:cBhvr>
                                        <p:cTn id="114" dur="500"/>
                                        <p:tgtEl>
                                          <p:spTgt spid="168"/>
                                        </p:tgtEl>
                                      </p:cBhvr>
                                    </p:animEffect>
                                  </p:childTnLst>
                                </p:cTn>
                              </p:par>
                            </p:childTnLst>
                          </p:cTn>
                        </p:par>
                        <p:par>
                          <p:cTn id="115" fill="hold">
                            <p:stCondLst>
                              <p:cond delay="3500"/>
                            </p:stCondLst>
                            <p:childTnLst>
                              <p:par>
                                <p:cTn id="116" presetID="22" presetClass="entr" presetSubtype="1" fill="hold" nodeType="after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wipe(up)">
                                      <p:cBhvr>
                                        <p:cTn id="118" dur="500"/>
                                        <p:tgtEl>
                                          <p:spTgt spid="104"/>
                                        </p:tgtEl>
                                      </p:cBhvr>
                                    </p:animEffect>
                                  </p:childTnLst>
                                </p:cTn>
                              </p:par>
                            </p:childTnLst>
                          </p:cTn>
                        </p:par>
                        <p:par>
                          <p:cTn id="119" fill="hold">
                            <p:stCondLst>
                              <p:cond delay="4000"/>
                            </p:stCondLst>
                            <p:childTnLst>
                              <p:par>
                                <p:cTn id="120" presetID="49" presetClass="entr" presetSubtype="0" decel="100000" fill="hold" nodeType="afterEffect">
                                  <p:stCondLst>
                                    <p:cond delay="0"/>
                                  </p:stCondLst>
                                  <p:childTnLst>
                                    <p:set>
                                      <p:cBhvr>
                                        <p:cTn id="121" dur="1" fill="hold">
                                          <p:stCondLst>
                                            <p:cond delay="0"/>
                                          </p:stCondLst>
                                        </p:cTn>
                                        <p:tgtEl>
                                          <p:spTgt spid="169"/>
                                        </p:tgtEl>
                                        <p:attrNameLst>
                                          <p:attrName>style.visibility</p:attrName>
                                        </p:attrNameLst>
                                      </p:cBhvr>
                                      <p:to>
                                        <p:strVal val="visible"/>
                                      </p:to>
                                    </p:set>
                                    <p:anim calcmode="lin" valueType="num">
                                      <p:cBhvr>
                                        <p:cTn id="122" dur="500" fill="hold"/>
                                        <p:tgtEl>
                                          <p:spTgt spid="169"/>
                                        </p:tgtEl>
                                        <p:attrNameLst>
                                          <p:attrName>ppt_w</p:attrName>
                                        </p:attrNameLst>
                                      </p:cBhvr>
                                      <p:tavLst>
                                        <p:tav tm="0">
                                          <p:val>
                                            <p:fltVal val="0"/>
                                          </p:val>
                                        </p:tav>
                                        <p:tav tm="100000">
                                          <p:val>
                                            <p:strVal val="#ppt_w"/>
                                          </p:val>
                                        </p:tav>
                                      </p:tavLst>
                                    </p:anim>
                                    <p:anim calcmode="lin" valueType="num">
                                      <p:cBhvr>
                                        <p:cTn id="123" dur="500" fill="hold"/>
                                        <p:tgtEl>
                                          <p:spTgt spid="169"/>
                                        </p:tgtEl>
                                        <p:attrNameLst>
                                          <p:attrName>ppt_h</p:attrName>
                                        </p:attrNameLst>
                                      </p:cBhvr>
                                      <p:tavLst>
                                        <p:tav tm="0">
                                          <p:val>
                                            <p:fltVal val="0"/>
                                          </p:val>
                                        </p:tav>
                                        <p:tav tm="100000">
                                          <p:val>
                                            <p:strVal val="#ppt_h"/>
                                          </p:val>
                                        </p:tav>
                                      </p:tavLst>
                                    </p:anim>
                                    <p:anim calcmode="lin" valueType="num">
                                      <p:cBhvr>
                                        <p:cTn id="124" dur="500" fill="hold"/>
                                        <p:tgtEl>
                                          <p:spTgt spid="169"/>
                                        </p:tgtEl>
                                        <p:attrNameLst>
                                          <p:attrName>style.rotation</p:attrName>
                                        </p:attrNameLst>
                                      </p:cBhvr>
                                      <p:tavLst>
                                        <p:tav tm="0">
                                          <p:val>
                                            <p:fltVal val="360"/>
                                          </p:val>
                                        </p:tav>
                                        <p:tav tm="100000">
                                          <p:val>
                                            <p:fltVal val="0"/>
                                          </p:val>
                                        </p:tav>
                                      </p:tavLst>
                                    </p:anim>
                                    <p:animEffect transition="in" filter="fade">
                                      <p:cBhvr>
                                        <p:cTn id="125" dur="500"/>
                                        <p:tgtEl>
                                          <p:spTgt spid="169"/>
                                        </p:tgtEl>
                                      </p:cBhvr>
                                    </p:animEffect>
                                  </p:childTnLst>
                                </p:cTn>
                              </p:par>
                            </p:childTnLst>
                          </p:cTn>
                        </p:par>
                        <p:par>
                          <p:cTn id="126" fill="hold">
                            <p:stCondLst>
                              <p:cond delay="4500"/>
                            </p:stCondLst>
                            <p:childTnLst>
                              <p:par>
                                <p:cTn id="127" presetID="22" presetClass="entr" presetSubtype="1" fill="hold" nodeType="after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wipe(up)">
                                      <p:cBhvr>
                                        <p:cTn id="129" dur="500"/>
                                        <p:tgtEl>
                                          <p:spTgt spid="107"/>
                                        </p:tgtEl>
                                      </p:cBhvr>
                                    </p:animEffect>
                                  </p:childTnLst>
                                </p:cTn>
                              </p:par>
                            </p:childTnLst>
                          </p:cTn>
                        </p:par>
                        <p:par>
                          <p:cTn id="130" fill="hold">
                            <p:stCondLst>
                              <p:cond delay="5000"/>
                            </p:stCondLst>
                            <p:childTnLst>
                              <p:par>
                                <p:cTn id="131" presetID="49" presetClass="entr" presetSubtype="0" decel="100000" fill="hold" nodeType="afterEffect">
                                  <p:stCondLst>
                                    <p:cond delay="0"/>
                                  </p:stCondLst>
                                  <p:childTnLst>
                                    <p:set>
                                      <p:cBhvr>
                                        <p:cTn id="132" dur="1" fill="hold">
                                          <p:stCondLst>
                                            <p:cond delay="0"/>
                                          </p:stCondLst>
                                        </p:cTn>
                                        <p:tgtEl>
                                          <p:spTgt spid="170"/>
                                        </p:tgtEl>
                                        <p:attrNameLst>
                                          <p:attrName>style.visibility</p:attrName>
                                        </p:attrNameLst>
                                      </p:cBhvr>
                                      <p:to>
                                        <p:strVal val="visible"/>
                                      </p:to>
                                    </p:set>
                                    <p:anim calcmode="lin" valueType="num">
                                      <p:cBhvr>
                                        <p:cTn id="133" dur="500" fill="hold"/>
                                        <p:tgtEl>
                                          <p:spTgt spid="170"/>
                                        </p:tgtEl>
                                        <p:attrNameLst>
                                          <p:attrName>ppt_w</p:attrName>
                                        </p:attrNameLst>
                                      </p:cBhvr>
                                      <p:tavLst>
                                        <p:tav tm="0">
                                          <p:val>
                                            <p:fltVal val="0"/>
                                          </p:val>
                                        </p:tav>
                                        <p:tav tm="100000">
                                          <p:val>
                                            <p:strVal val="#ppt_w"/>
                                          </p:val>
                                        </p:tav>
                                      </p:tavLst>
                                    </p:anim>
                                    <p:anim calcmode="lin" valueType="num">
                                      <p:cBhvr>
                                        <p:cTn id="134" dur="500" fill="hold"/>
                                        <p:tgtEl>
                                          <p:spTgt spid="170"/>
                                        </p:tgtEl>
                                        <p:attrNameLst>
                                          <p:attrName>ppt_h</p:attrName>
                                        </p:attrNameLst>
                                      </p:cBhvr>
                                      <p:tavLst>
                                        <p:tav tm="0">
                                          <p:val>
                                            <p:fltVal val="0"/>
                                          </p:val>
                                        </p:tav>
                                        <p:tav tm="100000">
                                          <p:val>
                                            <p:strVal val="#ppt_h"/>
                                          </p:val>
                                        </p:tav>
                                      </p:tavLst>
                                    </p:anim>
                                    <p:anim calcmode="lin" valueType="num">
                                      <p:cBhvr>
                                        <p:cTn id="135" dur="500" fill="hold"/>
                                        <p:tgtEl>
                                          <p:spTgt spid="170"/>
                                        </p:tgtEl>
                                        <p:attrNameLst>
                                          <p:attrName>style.rotation</p:attrName>
                                        </p:attrNameLst>
                                      </p:cBhvr>
                                      <p:tavLst>
                                        <p:tav tm="0">
                                          <p:val>
                                            <p:fltVal val="360"/>
                                          </p:val>
                                        </p:tav>
                                        <p:tav tm="100000">
                                          <p:val>
                                            <p:fltVal val="0"/>
                                          </p:val>
                                        </p:tav>
                                      </p:tavLst>
                                    </p:anim>
                                    <p:animEffect transition="in" filter="fade">
                                      <p:cBhvr>
                                        <p:cTn id="136" dur="500"/>
                                        <p:tgtEl>
                                          <p:spTgt spid="170"/>
                                        </p:tgtEl>
                                      </p:cBhvr>
                                    </p:animEffect>
                                  </p:childTnLst>
                                </p:cTn>
                              </p:par>
                            </p:childTnLst>
                          </p:cTn>
                        </p:par>
                        <p:par>
                          <p:cTn id="137" fill="hold">
                            <p:stCondLst>
                              <p:cond delay="5500"/>
                            </p:stCondLst>
                            <p:childTnLst>
                              <p:par>
                                <p:cTn id="138" presetID="22" presetClass="entr" presetSubtype="1" fill="hold" nodeType="afterEffect">
                                  <p:stCondLst>
                                    <p:cond delay="0"/>
                                  </p:stCondLst>
                                  <p:childTnLst>
                                    <p:set>
                                      <p:cBhvr>
                                        <p:cTn id="139" dur="1" fill="hold">
                                          <p:stCondLst>
                                            <p:cond delay="0"/>
                                          </p:stCondLst>
                                        </p:cTn>
                                        <p:tgtEl>
                                          <p:spTgt spid="110"/>
                                        </p:tgtEl>
                                        <p:attrNameLst>
                                          <p:attrName>style.visibility</p:attrName>
                                        </p:attrNameLst>
                                      </p:cBhvr>
                                      <p:to>
                                        <p:strVal val="visible"/>
                                      </p:to>
                                    </p:set>
                                    <p:animEffect transition="in" filter="wipe(up)">
                                      <p:cBhvr>
                                        <p:cTn id="140" dur="500"/>
                                        <p:tgtEl>
                                          <p:spTgt spid="110"/>
                                        </p:tgtEl>
                                      </p:cBhvr>
                                    </p:animEffect>
                                  </p:childTnLst>
                                </p:cTn>
                              </p:par>
                            </p:childTnLst>
                          </p:cTn>
                        </p:par>
                        <p:par>
                          <p:cTn id="141" fill="hold">
                            <p:stCondLst>
                              <p:cond delay="6000"/>
                            </p:stCondLst>
                            <p:childTnLst>
                              <p:par>
                                <p:cTn id="142" presetID="49" presetClass="entr" presetSubtype="0" decel="100000" fill="hold" nodeType="afterEffect">
                                  <p:stCondLst>
                                    <p:cond delay="0"/>
                                  </p:stCondLst>
                                  <p:childTnLst>
                                    <p:set>
                                      <p:cBhvr>
                                        <p:cTn id="143" dur="1" fill="hold">
                                          <p:stCondLst>
                                            <p:cond delay="0"/>
                                          </p:stCondLst>
                                        </p:cTn>
                                        <p:tgtEl>
                                          <p:spTgt spid="171"/>
                                        </p:tgtEl>
                                        <p:attrNameLst>
                                          <p:attrName>style.visibility</p:attrName>
                                        </p:attrNameLst>
                                      </p:cBhvr>
                                      <p:to>
                                        <p:strVal val="visible"/>
                                      </p:to>
                                    </p:set>
                                    <p:anim calcmode="lin" valueType="num">
                                      <p:cBhvr>
                                        <p:cTn id="144" dur="500" fill="hold"/>
                                        <p:tgtEl>
                                          <p:spTgt spid="171"/>
                                        </p:tgtEl>
                                        <p:attrNameLst>
                                          <p:attrName>ppt_w</p:attrName>
                                        </p:attrNameLst>
                                      </p:cBhvr>
                                      <p:tavLst>
                                        <p:tav tm="0">
                                          <p:val>
                                            <p:fltVal val="0"/>
                                          </p:val>
                                        </p:tav>
                                        <p:tav tm="100000">
                                          <p:val>
                                            <p:strVal val="#ppt_w"/>
                                          </p:val>
                                        </p:tav>
                                      </p:tavLst>
                                    </p:anim>
                                    <p:anim calcmode="lin" valueType="num">
                                      <p:cBhvr>
                                        <p:cTn id="145" dur="500" fill="hold"/>
                                        <p:tgtEl>
                                          <p:spTgt spid="171"/>
                                        </p:tgtEl>
                                        <p:attrNameLst>
                                          <p:attrName>ppt_h</p:attrName>
                                        </p:attrNameLst>
                                      </p:cBhvr>
                                      <p:tavLst>
                                        <p:tav tm="0">
                                          <p:val>
                                            <p:fltVal val="0"/>
                                          </p:val>
                                        </p:tav>
                                        <p:tav tm="100000">
                                          <p:val>
                                            <p:strVal val="#ppt_h"/>
                                          </p:val>
                                        </p:tav>
                                      </p:tavLst>
                                    </p:anim>
                                    <p:anim calcmode="lin" valueType="num">
                                      <p:cBhvr>
                                        <p:cTn id="146" dur="500" fill="hold"/>
                                        <p:tgtEl>
                                          <p:spTgt spid="171"/>
                                        </p:tgtEl>
                                        <p:attrNameLst>
                                          <p:attrName>style.rotation</p:attrName>
                                        </p:attrNameLst>
                                      </p:cBhvr>
                                      <p:tavLst>
                                        <p:tav tm="0">
                                          <p:val>
                                            <p:fltVal val="360"/>
                                          </p:val>
                                        </p:tav>
                                        <p:tav tm="100000">
                                          <p:val>
                                            <p:fltVal val="0"/>
                                          </p:val>
                                        </p:tav>
                                      </p:tavLst>
                                    </p:anim>
                                    <p:animEffect transition="in" filter="fade">
                                      <p:cBhvr>
                                        <p:cTn id="147" dur="500"/>
                                        <p:tgtEl>
                                          <p:spTgt spid="171"/>
                                        </p:tgtEl>
                                      </p:cBhvr>
                                    </p:animEffect>
                                  </p:childTnLst>
                                </p:cTn>
                              </p:par>
                            </p:childTnLst>
                          </p:cTn>
                        </p:par>
                        <p:par>
                          <p:cTn id="148" fill="hold">
                            <p:stCondLst>
                              <p:cond delay="6500"/>
                            </p:stCondLst>
                            <p:childTnLst>
                              <p:par>
                                <p:cTn id="149" presetID="22" presetClass="entr" presetSubtype="1" fill="hold" nodeType="afterEffect">
                                  <p:stCondLst>
                                    <p:cond delay="0"/>
                                  </p:stCondLst>
                                  <p:childTnLst>
                                    <p:set>
                                      <p:cBhvr>
                                        <p:cTn id="150" dur="1" fill="hold">
                                          <p:stCondLst>
                                            <p:cond delay="0"/>
                                          </p:stCondLst>
                                        </p:cTn>
                                        <p:tgtEl>
                                          <p:spTgt spid="113"/>
                                        </p:tgtEl>
                                        <p:attrNameLst>
                                          <p:attrName>style.visibility</p:attrName>
                                        </p:attrNameLst>
                                      </p:cBhvr>
                                      <p:to>
                                        <p:strVal val="visible"/>
                                      </p:to>
                                    </p:set>
                                    <p:animEffect transition="in" filter="wipe(up)">
                                      <p:cBhvr>
                                        <p:cTn id="151" dur="500"/>
                                        <p:tgtEl>
                                          <p:spTgt spid="113"/>
                                        </p:tgtEl>
                                      </p:cBhvr>
                                    </p:animEffect>
                                  </p:childTnLst>
                                </p:cTn>
                              </p:par>
                            </p:childTnLst>
                          </p:cTn>
                        </p:par>
                        <p:par>
                          <p:cTn id="152" fill="hold">
                            <p:stCondLst>
                              <p:cond delay="7000"/>
                            </p:stCondLst>
                            <p:childTnLst>
                              <p:par>
                                <p:cTn id="153" presetID="49" presetClass="entr" presetSubtype="0" decel="100000" fill="hold" nodeType="afterEffect">
                                  <p:stCondLst>
                                    <p:cond delay="0"/>
                                  </p:stCondLst>
                                  <p:childTnLst>
                                    <p:set>
                                      <p:cBhvr>
                                        <p:cTn id="154" dur="1" fill="hold">
                                          <p:stCondLst>
                                            <p:cond delay="0"/>
                                          </p:stCondLst>
                                        </p:cTn>
                                        <p:tgtEl>
                                          <p:spTgt spid="172"/>
                                        </p:tgtEl>
                                        <p:attrNameLst>
                                          <p:attrName>style.visibility</p:attrName>
                                        </p:attrNameLst>
                                      </p:cBhvr>
                                      <p:to>
                                        <p:strVal val="visible"/>
                                      </p:to>
                                    </p:set>
                                    <p:anim calcmode="lin" valueType="num">
                                      <p:cBhvr>
                                        <p:cTn id="155" dur="500" fill="hold"/>
                                        <p:tgtEl>
                                          <p:spTgt spid="172"/>
                                        </p:tgtEl>
                                        <p:attrNameLst>
                                          <p:attrName>ppt_w</p:attrName>
                                        </p:attrNameLst>
                                      </p:cBhvr>
                                      <p:tavLst>
                                        <p:tav tm="0">
                                          <p:val>
                                            <p:fltVal val="0"/>
                                          </p:val>
                                        </p:tav>
                                        <p:tav tm="100000">
                                          <p:val>
                                            <p:strVal val="#ppt_w"/>
                                          </p:val>
                                        </p:tav>
                                      </p:tavLst>
                                    </p:anim>
                                    <p:anim calcmode="lin" valueType="num">
                                      <p:cBhvr>
                                        <p:cTn id="156" dur="500" fill="hold"/>
                                        <p:tgtEl>
                                          <p:spTgt spid="172"/>
                                        </p:tgtEl>
                                        <p:attrNameLst>
                                          <p:attrName>ppt_h</p:attrName>
                                        </p:attrNameLst>
                                      </p:cBhvr>
                                      <p:tavLst>
                                        <p:tav tm="0">
                                          <p:val>
                                            <p:fltVal val="0"/>
                                          </p:val>
                                        </p:tav>
                                        <p:tav tm="100000">
                                          <p:val>
                                            <p:strVal val="#ppt_h"/>
                                          </p:val>
                                        </p:tav>
                                      </p:tavLst>
                                    </p:anim>
                                    <p:anim calcmode="lin" valueType="num">
                                      <p:cBhvr>
                                        <p:cTn id="157" dur="500" fill="hold"/>
                                        <p:tgtEl>
                                          <p:spTgt spid="172"/>
                                        </p:tgtEl>
                                        <p:attrNameLst>
                                          <p:attrName>style.rotation</p:attrName>
                                        </p:attrNameLst>
                                      </p:cBhvr>
                                      <p:tavLst>
                                        <p:tav tm="0">
                                          <p:val>
                                            <p:fltVal val="360"/>
                                          </p:val>
                                        </p:tav>
                                        <p:tav tm="100000">
                                          <p:val>
                                            <p:fltVal val="0"/>
                                          </p:val>
                                        </p:tav>
                                      </p:tavLst>
                                    </p:anim>
                                    <p:animEffect transition="in" filter="fade">
                                      <p:cBhvr>
                                        <p:cTn id="158" dur="500"/>
                                        <p:tgtEl>
                                          <p:spTgt spid="172"/>
                                        </p:tgtEl>
                                      </p:cBhvr>
                                    </p:animEffect>
                                  </p:childTnLst>
                                </p:cTn>
                              </p:par>
                            </p:childTnLst>
                          </p:cTn>
                        </p:par>
                        <p:par>
                          <p:cTn id="159" fill="hold">
                            <p:stCondLst>
                              <p:cond delay="7500"/>
                            </p:stCondLst>
                            <p:childTnLst>
                              <p:par>
                                <p:cTn id="160" presetID="22" presetClass="entr" presetSubtype="2" fill="hold" nodeType="after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wipe(right)">
                                      <p:cBhvr>
                                        <p:cTn id="162" dur="500"/>
                                        <p:tgtEl>
                                          <p:spTgt spid="11"/>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120"/>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121"/>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128"/>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27"/>
                                        </p:tgtEl>
                                        <p:attrNameLst>
                                          <p:attrName>style.visibility</p:attrName>
                                        </p:attrNameLst>
                                      </p:cBhvr>
                                      <p:to>
                                        <p:strVal val="visible"/>
                                      </p:to>
                                    </p:set>
                                  </p:childTnLst>
                                </p:cTn>
                              </p:par>
                            </p:childTnLst>
                          </p:cTn>
                        </p:par>
                        <p:par>
                          <p:cTn id="173" fill="hold">
                            <p:stCondLst>
                              <p:cond delay="0"/>
                            </p:stCondLst>
                            <p:childTnLst>
                              <p:par>
                                <p:cTn id="174" presetID="9" presetClass="entr" presetSubtype="0" fill="hold" grpId="0" nodeType="afterEffect">
                                  <p:stCondLst>
                                    <p:cond delay="0"/>
                                  </p:stCondLst>
                                  <p:childTnLst>
                                    <p:set>
                                      <p:cBhvr>
                                        <p:cTn id="175" dur="1" fill="hold">
                                          <p:stCondLst>
                                            <p:cond delay="0"/>
                                          </p:stCondLst>
                                        </p:cTn>
                                        <p:tgtEl>
                                          <p:spTgt spid="135"/>
                                        </p:tgtEl>
                                        <p:attrNameLst>
                                          <p:attrName>style.visibility</p:attrName>
                                        </p:attrNameLst>
                                      </p:cBhvr>
                                      <p:to>
                                        <p:strVal val="visible"/>
                                      </p:to>
                                    </p:set>
                                    <p:animEffect transition="in" filter="dissolve">
                                      <p:cBhvr>
                                        <p:cTn id="176" dur="500"/>
                                        <p:tgtEl>
                                          <p:spTgt spid="135"/>
                                        </p:tgtEl>
                                      </p:cBhvr>
                                    </p:animEffect>
                                  </p:childTnLst>
                                </p:cTn>
                              </p:par>
                              <p:par>
                                <p:cTn id="177" presetID="9" presetClass="entr" presetSubtype="0" fill="hold" nodeType="withEffect">
                                  <p:stCondLst>
                                    <p:cond delay="0"/>
                                  </p:stCondLst>
                                  <p:childTnLst>
                                    <p:set>
                                      <p:cBhvr>
                                        <p:cTn id="178" dur="1" fill="hold">
                                          <p:stCondLst>
                                            <p:cond delay="0"/>
                                          </p:stCondLst>
                                        </p:cTn>
                                        <p:tgtEl>
                                          <p:spTgt spid="173"/>
                                        </p:tgtEl>
                                        <p:attrNameLst>
                                          <p:attrName>style.visibility</p:attrName>
                                        </p:attrNameLst>
                                      </p:cBhvr>
                                      <p:to>
                                        <p:strVal val="visible"/>
                                      </p:to>
                                    </p:set>
                                    <p:animEffect transition="in" filter="dissolve">
                                      <p:cBhvr>
                                        <p:cTn id="179" dur="500"/>
                                        <p:tgtEl>
                                          <p:spTgt spid="173"/>
                                        </p:tgtEl>
                                      </p:cBhvr>
                                    </p:animEffect>
                                  </p:childTnLst>
                                </p:cTn>
                              </p:par>
                              <p:par>
                                <p:cTn id="180" presetID="9" presetClass="entr" presetSubtype="0" fill="hold" grpId="0" nodeType="withEffect">
                                  <p:stCondLst>
                                    <p:cond delay="0"/>
                                  </p:stCondLst>
                                  <p:childTnLst>
                                    <p:set>
                                      <p:cBhvr>
                                        <p:cTn id="181" dur="1" fill="hold">
                                          <p:stCondLst>
                                            <p:cond delay="0"/>
                                          </p:stCondLst>
                                        </p:cTn>
                                        <p:tgtEl>
                                          <p:spTgt spid="122"/>
                                        </p:tgtEl>
                                        <p:attrNameLst>
                                          <p:attrName>style.visibility</p:attrName>
                                        </p:attrNameLst>
                                      </p:cBhvr>
                                      <p:to>
                                        <p:strVal val="visible"/>
                                      </p:to>
                                    </p:set>
                                    <p:animEffect transition="in" filter="dissolve">
                                      <p:cBhvr>
                                        <p:cTn id="182" dur="500"/>
                                        <p:tgtEl>
                                          <p:spTgt spid="122"/>
                                        </p:tgtEl>
                                      </p:cBhvr>
                                    </p:animEffect>
                                  </p:childTnLst>
                                </p:cTn>
                              </p:par>
                              <p:par>
                                <p:cTn id="183" presetID="9" presetClass="entr" presetSubtype="0" fill="hold" grpId="0" nodeType="withEffect">
                                  <p:stCondLst>
                                    <p:cond delay="0"/>
                                  </p:stCondLst>
                                  <p:childTnLst>
                                    <p:set>
                                      <p:cBhvr>
                                        <p:cTn id="184" dur="1" fill="hold">
                                          <p:stCondLst>
                                            <p:cond delay="0"/>
                                          </p:stCondLst>
                                        </p:cTn>
                                        <p:tgtEl>
                                          <p:spTgt spid="155"/>
                                        </p:tgtEl>
                                        <p:attrNameLst>
                                          <p:attrName>style.visibility</p:attrName>
                                        </p:attrNameLst>
                                      </p:cBhvr>
                                      <p:to>
                                        <p:strVal val="visible"/>
                                      </p:to>
                                    </p:set>
                                    <p:animEffect transition="in" filter="dissolve">
                                      <p:cBhvr>
                                        <p:cTn id="185" dur="500"/>
                                        <p:tgtEl>
                                          <p:spTgt spid="155"/>
                                        </p:tgtEl>
                                      </p:cBhvr>
                                    </p:animEffect>
                                  </p:childTnLst>
                                </p:cTn>
                              </p:par>
                            </p:childTnLst>
                          </p:cTn>
                        </p:par>
                        <p:par>
                          <p:cTn id="186" fill="hold">
                            <p:stCondLst>
                              <p:cond delay="500"/>
                            </p:stCondLst>
                            <p:childTnLst>
                              <p:par>
                                <p:cTn id="187" presetID="12" presetClass="entr" presetSubtype="4" fill="hold" grpId="0" nodeType="afterEffect">
                                  <p:stCondLst>
                                    <p:cond delay="0"/>
                                  </p:stCondLst>
                                  <p:childTnLst>
                                    <p:set>
                                      <p:cBhvr>
                                        <p:cTn id="188" dur="1" fill="hold">
                                          <p:stCondLst>
                                            <p:cond delay="0"/>
                                          </p:stCondLst>
                                        </p:cTn>
                                        <p:tgtEl>
                                          <p:spTgt spid="124"/>
                                        </p:tgtEl>
                                        <p:attrNameLst>
                                          <p:attrName>style.visibility</p:attrName>
                                        </p:attrNameLst>
                                      </p:cBhvr>
                                      <p:to>
                                        <p:strVal val="visible"/>
                                      </p:to>
                                    </p:set>
                                    <p:anim calcmode="lin" valueType="num">
                                      <p:cBhvr additive="base">
                                        <p:cTn id="189" dur="500"/>
                                        <p:tgtEl>
                                          <p:spTgt spid="124"/>
                                        </p:tgtEl>
                                        <p:attrNameLst>
                                          <p:attrName>ppt_y</p:attrName>
                                        </p:attrNameLst>
                                      </p:cBhvr>
                                      <p:tavLst>
                                        <p:tav tm="0">
                                          <p:val>
                                            <p:strVal val="#ppt_y+#ppt_h*1.125000"/>
                                          </p:val>
                                        </p:tav>
                                        <p:tav tm="100000">
                                          <p:val>
                                            <p:strVal val="#ppt_y"/>
                                          </p:val>
                                        </p:tav>
                                      </p:tavLst>
                                    </p:anim>
                                    <p:animEffect transition="in" filter="wipe(up)">
                                      <p:cBhvr>
                                        <p:cTn id="190" dur="500"/>
                                        <p:tgtEl>
                                          <p:spTgt spid="124"/>
                                        </p:tgtEl>
                                      </p:cBhvr>
                                    </p:animEffect>
                                  </p:childTnLst>
                                </p:cTn>
                              </p:par>
                              <p:par>
                                <p:cTn id="191" presetID="12" presetClass="entr" presetSubtype="4" fill="hold" grpId="0" nodeType="withEffect">
                                  <p:stCondLst>
                                    <p:cond delay="0"/>
                                  </p:stCondLst>
                                  <p:childTnLst>
                                    <p:set>
                                      <p:cBhvr>
                                        <p:cTn id="192" dur="1" fill="hold">
                                          <p:stCondLst>
                                            <p:cond delay="0"/>
                                          </p:stCondLst>
                                        </p:cTn>
                                        <p:tgtEl>
                                          <p:spTgt spid="125"/>
                                        </p:tgtEl>
                                        <p:attrNameLst>
                                          <p:attrName>style.visibility</p:attrName>
                                        </p:attrNameLst>
                                      </p:cBhvr>
                                      <p:to>
                                        <p:strVal val="visible"/>
                                      </p:to>
                                    </p:set>
                                    <p:anim calcmode="lin" valueType="num">
                                      <p:cBhvr additive="base">
                                        <p:cTn id="193" dur="500"/>
                                        <p:tgtEl>
                                          <p:spTgt spid="125"/>
                                        </p:tgtEl>
                                        <p:attrNameLst>
                                          <p:attrName>ppt_y</p:attrName>
                                        </p:attrNameLst>
                                      </p:cBhvr>
                                      <p:tavLst>
                                        <p:tav tm="0">
                                          <p:val>
                                            <p:strVal val="#ppt_y+#ppt_h*1.125000"/>
                                          </p:val>
                                        </p:tav>
                                        <p:tav tm="100000">
                                          <p:val>
                                            <p:strVal val="#ppt_y"/>
                                          </p:val>
                                        </p:tav>
                                      </p:tavLst>
                                    </p:anim>
                                    <p:animEffect transition="in" filter="wipe(up)">
                                      <p:cBhvr>
                                        <p:cTn id="194"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20" grpId="0" animBg="1"/>
      <p:bldP spid="120" grpId="1" animBg="1"/>
      <p:bldP spid="155" grpId="0" animBg="1"/>
      <p:bldP spid="122" grpId="0" animBg="1"/>
      <p:bldP spid="119" grpId="0" animBg="1"/>
      <p:bldP spid="119" grpId="1" animBg="1"/>
      <p:bldP spid="116" grpId="0"/>
      <p:bldP spid="118" grpId="0"/>
      <p:bldP spid="117" grpId="0"/>
      <p:bldP spid="124" grpId="0"/>
      <p:bldP spid="125" grpId="0"/>
      <p:bldP spid="130" grpId="0"/>
      <p:bldP spid="1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散乱光の偏光</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35364"/>
            <a:ext cx="2160240" cy="7721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708920"/>
            <a:ext cx="720080" cy="68984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直線矢印コネクタ 10"/>
          <p:cNvCxnSpPr/>
          <p:nvPr/>
        </p:nvCxnSpPr>
        <p:spPr bwMode="auto">
          <a:xfrm flipH="1">
            <a:off x="2411760" y="413536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73" name="円/楕円 72"/>
          <p:cNvSpPr/>
          <p:nvPr/>
        </p:nvSpPr>
        <p:spPr bwMode="auto">
          <a:xfrm>
            <a:off x="382476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74" name="直線矢印コネクタ 73"/>
          <p:cNvCxnSpPr/>
          <p:nvPr/>
        </p:nvCxnSpPr>
        <p:spPr bwMode="auto">
          <a:xfrm flipV="1">
            <a:off x="392392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5" name="直線矢印コネクタ 74"/>
          <p:cNvCxnSpPr/>
          <p:nvPr/>
        </p:nvCxnSpPr>
        <p:spPr bwMode="auto">
          <a:xfrm>
            <a:off x="385192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6" name="直線矢印コネクタ 75"/>
          <p:cNvCxnSpPr/>
          <p:nvPr/>
        </p:nvCxnSpPr>
        <p:spPr bwMode="auto">
          <a:xfrm flipH="1" flipV="1">
            <a:off x="341987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7" name="直線矢印コネクタ 76"/>
          <p:cNvCxnSpPr/>
          <p:nvPr/>
        </p:nvCxnSpPr>
        <p:spPr bwMode="auto">
          <a:xfrm flipH="1">
            <a:off x="349188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88" name="円/楕円 87"/>
          <p:cNvSpPr/>
          <p:nvPr/>
        </p:nvSpPr>
        <p:spPr bwMode="auto">
          <a:xfrm>
            <a:off x="598500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89" name="直線矢印コネクタ 88"/>
          <p:cNvCxnSpPr/>
          <p:nvPr/>
        </p:nvCxnSpPr>
        <p:spPr bwMode="auto">
          <a:xfrm flipV="1">
            <a:off x="608416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0" name="直線矢印コネクタ 89"/>
          <p:cNvCxnSpPr/>
          <p:nvPr/>
        </p:nvCxnSpPr>
        <p:spPr bwMode="auto">
          <a:xfrm>
            <a:off x="601216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1" name="直線矢印コネクタ 90"/>
          <p:cNvCxnSpPr/>
          <p:nvPr/>
        </p:nvCxnSpPr>
        <p:spPr bwMode="auto">
          <a:xfrm flipH="1" flipV="1">
            <a:off x="558011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2" name="直線矢印コネクタ 91"/>
          <p:cNvCxnSpPr/>
          <p:nvPr/>
        </p:nvCxnSpPr>
        <p:spPr bwMode="auto">
          <a:xfrm flipH="1">
            <a:off x="565212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1" name="直線矢印コネクタ 100"/>
          <p:cNvCxnSpPr>
            <a:endCxn id="88" idx="0"/>
          </p:cNvCxnSpPr>
          <p:nvPr/>
        </p:nvCxnSpPr>
        <p:spPr bwMode="auto">
          <a:xfrm>
            <a:off x="5652120" y="3429000"/>
            <a:ext cx="368885" cy="679205"/>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0" name="直線矢印コネクタ 109"/>
          <p:cNvCxnSpPr>
            <a:endCxn id="73" idx="0"/>
          </p:cNvCxnSpPr>
          <p:nvPr/>
        </p:nvCxnSpPr>
        <p:spPr bwMode="auto">
          <a:xfrm flipH="1">
            <a:off x="3860765" y="3429000"/>
            <a:ext cx="1791355" cy="679205"/>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nvGrpSpPr>
          <p:cNvPr id="98" name="グループ化 97"/>
          <p:cNvGrpSpPr/>
          <p:nvPr/>
        </p:nvGrpSpPr>
        <p:grpSpPr>
          <a:xfrm>
            <a:off x="6869460" y="4221088"/>
            <a:ext cx="582860" cy="589281"/>
            <a:chOff x="1628695" y="3294330"/>
            <a:chExt cx="216129" cy="218510"/>
          </a:xfrm>
        </p:grpSpPr>
        <p:sp>
          <p:nvSpPr>
            <p:cNvPr id="100" name="円/楕円 99"/>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02" name="直線コネクタ 101"/>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3" name="直線コネクタ 102"/>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5" name="直線コネクタ 104"/>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6" name="直線コネクタ 105"/>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08" name="グループ化 107"/>
          <p:cNvGrpSpPr/>
          <p:nvPr/>
        </p:nvGrpSpPr>
        <p:grpSpPr>
          <a:xfrm>
            <a:off x="2411760" y="4288336"/>
            <a:ext cx="432048" cy="436808"/>
            <a:chOff x="1628695" y="3294330"/>
            <a:chExt cx="216129" cy="218510"/>
          </a:xfrm>
        </p:grpSpPr>
        <p:sp>
          <p:nvSpPr>
            <p:cNvPr id="109" name="円/楕円 108"/>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11" name="直線コネクタ 110"/>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2" name="直線コネクタ 111"/>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4" name="直線コネクタ 113"/>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5" name="直線コネクタ 114"/>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26" name="グループ化 125"/>
          <p:cNvGrpSpPr/>
          <p:nvPr/>
        </p:nvGrpSpPr>
        <p:grpSpPr>
          <a:xfrm>
            <a:off x="3203848" y="3933056"/>
            <a:ext cx="582577" cy="388385"/>
            <a:chOff x="1700808" y="3728864"/>
            <a:chExt cx="216024" cy="144016"/>
          </a:xfrm>
        </p:grpSpPr>
        <p:sp>
          <p:nvSpPr>
            <p:cNvPr id="129" name="円/楕円 128"/>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30" name="直線コネクタ 129"/>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1" name="直線コネクタ 130"/>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2" name="直線コネクタ 131"/>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3" name="直線コネクタ 132"/>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34" name="グループ化 133"/>
          <p:cNvGrpSpPr/>
          <p:nvPr/>
        </p:nvGrpSpPr>
        <p:grpSpPr>
          <a:xfrm>
            <a:off x="2411760" y="3933056"/>
            <a:ext cx="582577" cy="388385"/>
            <a:chOff x="1700808" y="3728864"/>
            <a:chExt cx="216024" cy="144016"/>
          </a:xfrm>
        </p:grpSpPr>
        <p:sp>
          <p:nvSpPr>
            <p:cNvPr id="135" name="円/楕円 134"/>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36" name="直線コネクタ 135"/>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7" name="直線コネクタ 136"/>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8" name="直線コネクタ 137"/>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9" name="直線コネクタ 138"/>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40" name="グループ化 139"/>
          <p:cNvGrpSpPr/>
          <p:nvPr/>
        </p:nvGrpSpPr>
        <p:grpSpPr>
          <a:xfrm>
            <a:off x="5429583" y="3933056"/>
            <a:ext cx="582577" cy="388385"/>
            <a:chOff x="1700808" y="3728864"/>
            <a:chExt cx="216024" cy="144016"/>
          </a:xfrm>
        </p:grpSpPr>
        <p:sp>
          <p:nvSpPr>
            <p:cNvPr id="141" name="円/楕円 140"/>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42" name="直線コネクタ 141"/>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3" name="直線コネクタ 142"/>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4" name="直線コネクタ 143"/>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5" name="直線コネクタ 144"/>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52" name="グループ化 151"/>
          <p:cNvGrpSpPr/>
          <p:nvPr/>
        </p:nvGrpSpPr>
        <p:grpSpPr>
          <a:xfrm>
            <a:off x="5364088" y="3140968"/>
            <a:ext cx="582860" cy="589281"/>
            <a:chOff x="1628695" y="3294330"/>
            <a:chExt cx="216129" cy="218510"/>
          </a:xfrm>
        </p:grpSpPr>
        <p:sp>
          <p:nvSpPr>
            <p:cNvPr id="153" name="円/楕円 152"/>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54" name="直線コネクタ 153"/>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5" name="直線コネクタ 154"/>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6" name="直線コネクタ 155"/>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7" name="直線コネクタ 156"/>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46" name="グループ化 145"/>
          <p:cNvGrpSpPr/>
          <p:nvPr/>
        </p:nvGrpSpPr>
        <p:grpSpPr>
          <a:xfrm>
            <a:off x="5364088" y="3140968"/>
            <a:ext cx="582860" cy="589281"/>
            <a:chOff x="1628695" y="3294330"/>
            <a:chExt cx="216129" cy="218510"/>
          </a:xfrm>
        </p:grpSpPr>
        <p:sp>
          <p:nvSpPr>
            <p:cNvPr id="147" name="円/楕円 146"/>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48" name="直線コネクタ 147"/>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9" name="直線コネクタ 148"/>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0" name="直線コネクタ 149"/>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1" name="直線コネクタ 150"/>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58" name="グループ化 157"/>
          <p:cNvGrpSpPr/>
          <p:nvPr/>
        </p:nvGrpSpPr>
        <p:grpSpPr>
          <a:xfrm>
            <a:off x="2051720" y="476672"/>
            <a:ext cx="582860" cy="589281"/>
            <a:chOff x="1628695" y="3294330"/>
            <a:chExt cx="216129" cy="218510"/>
          </a:xfrm>
        </p:grpSpPr>
        <p:sp>
          <p:nvSpPr>
            <p:cNvPr id="159" name="円/楕円 158"/>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60" name="直線コネクタ 159"/>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1" name="直線コネクタ 160"/>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2" name="直線コネクタ 161"/>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3" name="直線コネクタ 162"/>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64" name="グループ化 163"/>
          <p:cNvGrpSpPr/>
          <p:nvPr/>
        </p:nvGrpSpPr>
        <p:grpSpPr>
          <a:xfrm>
            <a:off x="4925527" y="548680"/>
            <a:ext cx="582577" cy="388385"/>
            <a:chOff x="1700808" y="3728864"/>
            <a:chExt cx="216024" cy="144016"/>
          </a:xfrm>
        </p:grpSpPr>
        <p:sp>
          <p:nvSpPr>
            <p:cNvPr id="165" name="円/楕円 164"/>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66" name="直線コネクタ 165"/>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7" name="直線コネクタ 166"/>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8" name="直線コネクタ 167"/>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9" name="直線コネクタ 168"/>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sp>
        <p:nvSpPr>
          <p:cNvPr id="19" name="テキスト ボックス 18"/>
          <p:cNvSpPr txBox="1"/>
          <p:nvPr/>
        </p:nvSpPr>
        <p:spPr>
          <a:xfrm>
            <a:off x="2830741" y="548680"/>
            <a:ext cx="877163" cy="369332"/>
          </a:xfrm>
          <a:prstGeom prst="rect">
            <a:avLst/>
          </a:prstGeom>
          <a:noFill/>
        </p:spPr>
        <p:txBody>
          <a:bodyPr wrap="none" rtlCol="0">
            <a:spAutoFit/>
          </a:bodyPr>
          <a:lstStyle/>
          <a:p>
            <a:r>
              <a:rPr kumimoji="1" lang="ja-JP" altLang="en-US" dirty="0"/>
              <a:t>非偏光</a:t>
            </a:r>
          </a:p>
        </p:txBody>
      </p:sp>
      <p:sp>
        <p:nvSpPr>
          <p:cNvPr id="170" name="テキスト ボックス 169"/>
          <p:cNvSpPr txBox="1"/>
          <p:nvPr/>
        </p:nvSpPr>
        <p:spPr>
          <a:xfrm>
            <a:off x="5652120" y="548680"/>
            <a:ext cx="1107996" cy="369332"/>
          </a:xfrm>
          <a:prstGeom prst="rect">
            <a:avLst/>
          </a:prstGeom>
          <a:noFill/>
        </p:spPr>
        <p:txBody>
          <a:bodyPr wrap="none" rtlCol="0">
            <a:spAutoFit/>
          </a:bodyPr>
          <a:lstStyle/>
          <a:p>
            <a:r>
              <a:rPr kumimoji="1" lang="ja-JP" altLang="en-US" dirty="0"/>
              <a:t>部分偏光</a:t>
            </a:r>
          </a:p>
        </p:txBody>
      </p:sp>
      <p:sp>
        <p:nvSpPr>
          <p:cNvPr id="171" name="角丸四角形 170"/>
          <p:cNvSpPr/>
          <p:nvPr/>
        </p:nvSpPr>
        <p:spPr bwMode="auto">
          <a:xfrm>
            <a:off x="2051720" y="1124744"/>
            <a:ext cx="504056" cy="936104"/>
          </a:xfrm>
          <a:prstGeom prst="roundRect">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72" name="角丸四角形 171"/>
          <p:cNvSpPr/>
          <p:nvPr/>
        </p:nvSpPr>
        <p:spPr bwMode="auto">
          <a:xfrm>
            <a:off x="4788024" y="1124744"/>
            <a:ext cx="864096" cy="936104"/>
          </a:xfrm>
          <a:prstGeom prst="roundRect">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73" name="テキスト ボックス 172"/>
          <p:cNvSpPr txBox="1"/>
          <p:nvPr/>
        </p:nvSpPr>
        <p:spPr>
          <a:xfrm>
            <a:off x="683568" y="1196752"/>
            <a:ext cx="389850"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cxnSp>
        <p:nvCxnSpPr>
          <p:cNvPr id="174" name="直線コネクタ 173"/>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5" name="直線コネクタ 174"/>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6" name="直線コネクタ 175"/>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7" name="直線コネクタ 176"/>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8" name="テキスト ボックス 177"/>
          <p:cNvSpPr txBox="1"/>
          <p:nvPr/>
        </p:nvSpPr>
        <p:spPr>
          <a:xfrm>
            <a:off x="2051720"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sp>
        <p:nvSpPr>
          <p:cNvPr id="179" name="テキスト ボックス 178"/>
          <p:cNvSpPr txBox="1"/>
          <p:nvPr/>
        </p:nvSpPr>
        <p:spPr>
          <a:xfrm>
            <a:off x="6012160" y="1229851"/>
            <a:ext cx="492443" cy="830997"/>
          </a:xfrm>
          <a:prstGeom prst="rect">
            <a:avLst/>
          </a:prstGeom>
          <a:noFill/>
        </p:spPr>
        <p:txBody>
          <a:bodyPr wrap="none" rtlCol="0">
            <a:spAutoFit/>
          </a:bodyPr>
          <a:lstStyle/>
          <a:p>
            <a:r>
              <a:rPr kumimoji="1" lang="en-US" altLang="ja-JP" sz="4800" dirty="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80" name="直線コネクタ 179"/>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1" name="左大かっこ 180"/>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82" name="左大かっこ 181"/>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83" name="テキスト ボックス 182"/>
          <p:cNvSpPr txBox="1"/>
          <p:nvPr/>
        </p:nvSpPr>
        <p:spPr>
          <a:xfrm>
            <a:off x="2627784"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84" name="テキスト ボックス 183"/>
          <p:cNvSpPr txBox="1"/>
          <p:nvPr/>
        </p:nvSpPr>
        <p:spPr>
          <a:xfrm>
            <a:off x="3491880"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85" name="テキスト ボックス 184"/>
          <p:cNvSpPr txBox="1"/>
          <p:nvPr/>
        </p:nvSpPr>
        <p:spPr>
          <a:xfrm>
            <a:off x="3203848"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86" name="直線コネクタ 185"/>
          <p:cNvCxnSpPr/>
          <p:nvPr/>
        </p:nvCxnSpPr>
        <p:spPr bwMode="auto">
          <a:xfrm>
            <a:off x="3059832"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7" name="テキスト ボックス 186"/>
          <p:cNvSpPr txBox="1"/>
          <p:nvPr/>
        </p:nvSpPr>
        <p:spPr>
          <a:xfrm>
            <a:off x="4788024"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88" name="テキスト ボックス 187"/>
          <p:cNvSpPr txBox="1"/>
          <p:nvPr/>
        </p:nvSpPr>
        <p:spPr>
          <a:xfrm>
            <a:off x="5148064" y="1412776"/>
            <a:ext cx="513282" cy="646331"/>
          </a:xfrm>
          <a:prstGeom prst="rect">
            <a:avLst/>
          </a:prstGeom>
          <a:noFill/>
        </p:spPr>
        <p:txBody>
          <a:bodyPr wrap="none" rtlCol="0">
            <a:spAutoFit/>
          </a:bodyPr>
          <a:lstStyle/>
          <a:p>
            <a:r>
              <a:rPr lang="en-US" altLang="ja-JP" sz="3600" dirty="0">
                <a:latin typeface="Symbol" panose="05050102010706020507" pitchFamily="18" charset="2"/>
              </a:rPr>
              <a:t>¥</a:t>
            </a:r>
            <a:endParaRPr lang="ja-JP" altLang="en-US" sz="3600" dirty="0">
              <a:latin typeface="Symbol" panose="05050102010706020507" pitchFamily="18" charset="2"/>
            </a:endParaRPr>
          </a:p>
        </p:txBody>
      </p:sp>
      <p:sp>
        <p:nvSpPr>
          <p:cNvPr id="189" name="テキスト ボックス 188"/>
          <p:cNvSpPr txBox="1"/>
          <p:nvPr/>
        </p:nvSpPr>
        <p:spPr>
          <a:xfrm>
            <a:off x="7083182"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90" name="テキスト ボックス 189"/>
          <p:cNvSpPr txBox="1"/>
          <p:nvPr/>
        </p:nvSpPr>
        <p:spPr>
          <a:xfrm>
            <a:off x="7947278"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91" name="テキスト ボックス 190"/>
          <p:cNvSpPr txBox="1"/>
          <p:nvPr/>
        </p:nvSpPr>
        <p:spPr>
          <a:xfrm>
            <a:off x="7659246"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92" name="直線コネクタ 191"/>
          <p:cNvCxnSpPr/>
          <p:nvPr/>
        </p:nvCxnSpPr>
        <p:spPr bwMode="auto">
          <a:xfrm>
            <a:off x="7515230"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3" name="角丸四角形 192"/>
          <p:cNvSpPr/>
          <p:nvPr/>
        </p:nvSpPr>
        <p:spPr bwMode="auto">
          <a:xfrm>
            <a:off x="5724128" y="1124744"/>
            <a:ext cx="3024336" cy="936104"/>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4" name="角丸四角形 193"/>
          <p:cNvSpPr/>
          <p:nvPr/>
        </p:nvSpPr>
        <p:spPr bwMode="auto">
          <a:xfrm>
            <a:off x="2627784" y="1124744"/>
            <a:ext cx="1368152" cy="936104"/>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5" name="テキスト ボックス 194"/>
          <p:cNvSpPr txBox="1"/>
          <p:nvPr/>
        </p:nvSpPr>
        <p:spPr>
          <a:xfrm>
            <a:off x="6215117" y="2132856"/>
            <a:ext cx="877163" cy="369332"/>
          </a:xfrm>
          <a:prstGeom prst="rect">
            <a:avLst/>
          </a:prstGeom>
          <a:noFill/>
        </p:spPr>
        <p:txBody>
          <a:bodyPr wrap="none" rtlCol="0">
            <a:spAutoFit/>
          </a:bodyPr>
          <a:lstStyle/>
          <a:p>
            <a:r>
              <a:rPr kumimoji="1" lang="ja-JP" altLang="en-US" dirty="0">
                <a:solidFill>
                  <a:schemeClr val="accent1">
                    <a:lumMod val="50000"/>
                  </a:schemeClr>
                </a:solidFill>
              </a:rPr>
              <a:t>散乱光</a:t>
            </a:r>
          </a:p>
        </p:txBody>
      </p:sp>
      <p:sp>
        <p:nvSpPr>
          <p:cNvPr id="196" name="テキスト ボックス 195"/>
          <p:cNvSpPr txBox="1"/>
          <p:nvPr/>
        </p:nvSpPr>
        <p:spPr>
          <a:xfrm>
            <a:off x="2555776" y="2132856"/>
            <a:ext cx="877163" cy="369332"/>
          </a:xfrm>
          <a:prstGeom prst="rect">
            <a:avLst/>
          </a:prstGeom>
          <a:noFill/>
        </p:spPr>
        <p:txBody>
          <a:bodyPr wrap="none" rtlCol="0">
            <a:spAutoFit/>
          </a:bodyPr>
          <a:lstStyle/>
          <a:p>
            <a:r>
              <a:rPr kumimoji="1" lang="ja-JP" altLang="en-US" dirty="0">
                <a:solidFill>
                  <a:schemeClr val="accent3">
                    <a:lumMod val="75000"/>
                  </a:schemeClr>
                </a:solidFill>
              </a:rPr>
              <a:t>物体光</a:t>
            </a:r>
          </a:p>
        </p:txBody>
      </p:sp>
      <p:cxnSp>
        <p:nvCxnSpPr>
          <p:cNvPr id="197" name="直線コネクタ 196"/>
          <p:cNvCxnSpPr/>
          <p:nvPr/>
        </p:nvCxnSpPr>
        <p:spPr bwMode="auto">
          <a:xfrm>
            <a:off x="4788024" y="2132856"/>
            <a:ext cx="3888432"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198" name="直線コネクタ 197"/>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30301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88889E-6 -3.33333E-6 L -0.49566 -0.00092 " pathEditMode="relative" rAng="0" ptsTypes="AA">
                                      <p:cBhvr>
                                        <p:cTn id="9" dur="2000" fill="hold"/>
                                        <p:tgtEl>
                                          <p:spTgt spid="98"/>
                                        </p:tgtEl>
                                        <p:attrNameLst>
                                          <p:attrName>ppt_x</p:attrName>
                                          <p:attrName>ppt_y</p:attrName>
                                        </p:attrNameLst>
                                      </p:cBhvr>
                                      <p:rCtr x="-24792" y="-46"/>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98"/>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0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par>
                          <p:cTn id="19" fill="hold">
                            <p:stCondLst>
                              <p:cond delay="2000"/>
                            </p:stCondLst>
                            <p:childTnLst>
                              <p:par>
                                <p:cTn id="20" presetID="12" presetClass="entr" presetSubtype="4" fill="hold" nodeType="afterEffect">
                                  <p:stCondLst>
                                    <p:cond delay="0"/>
                                  </p:stCondLst>
                                  <p:childTnLst>
                                    <p:set>
                                      <p:cBhvr>
                                        <p:cTn id="21" dur="1" fill="hold">
                                          <p:stCondLst>
                                            <p:cond delay="0"/>
                                          </p:stCondLst>
                                        </p:cTn>
                                        <p:tgtEl>
                                          <p:spTgt spid="158"/>
                                        </p:tgtEl>
                                        <p:attrNameLst>
                                          <p:attrName>style.visibility</p:attrName>
                                        </p:attrNameLst>
                                      </p:cBhvr>
                                      <p:to>
                                        <p:strVal val="visible"/>
                                      </p:to>
                                    </p:set>
                                    <p:anim calcmode="lin" valueType="num">
                                      <p:cBhvr additive="base">
                                        <p:cTn id="22" dur="500"/>
                                        <p:tgtEl>
                                          <p:spTgt spid="158"/>
                                        </p:tgtEl>
                                        <p:attrNameLst>
                                          <p:attrName>ppt_y</p:attrName>
                                        </p:attrNameLst>
                                      </p:cBhvr>
                                      <p:tavLst>
                                        <p:tav tm="0">
                                          <p:val>
                                            <p:strVal val="#ppt_y+#ppt_h*1.125000"/>
                                          </p:val>
                                        </p:tav>
                                        <p:tav tm="100000">
                                          <p:val>
                                            <p:strVal val="#ppt_y"/>
                                          </p:val>
                                        </p:tav>
                                      </p:tavLst>
                                    </p:anim>
                                    <p:animEffect transition="in" filter="wipe(up)">
                                      <p:cBhvr>
                                        <p:cTn id="23" dur="500"/>
                                        <p:tgtEl>
                                          <p:spTgt spid="158"/>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childTnLst>
                          </p:cTn>
                        </p:par>
                        <p:par>
                          <p:cTn id="33" fill="hold">
                            <p:stCondLst>
                              <p:cond delay="0"/>
                            </p:stCondLst>
                            <p:childTnLst>
                              <p:par>
                                <p:cTn id="34" presetID="42" presetClass="path" presetSubtype="0" accel="50000" decel="50000" fill="hold" nodeType="afterEffect">
                                  <p:stCondLst>
                                    <p:cond delay="0"/>
                                  </p:stCondLst>
                                  <p:childTnLst>
                                    <p:animMotion origin="layout" path="M -2.77778E-6 4.07407E-6 L 0.03907 0.10416 " pathEditMode="relative" rAng="0" ptsTypes="AA">
                                      <p:cBhvr>
                                        <p:cTn id="35" dur="2000" fill="hold"/>
                                        <p:tgtEl>
                                          <p:spTgt spid="152"/>
                                        </p:tgtEl>
                                        <p:attrNameLst>
                                          <p:attrName>ppt_x</p:attrName>
                                          <p:attrName>ppt_y</p:attrName>
                                        </p:attrNameLst>
                                      </p:cBhvr>
                                      <p:rCtr x="1944" y="5208"/>
                                    </p:animMotion>
                                  </p:childTnLst>
                                </p:cTn>
                              </p:par>
                            </p:childTnLst>
                          </p:cTn>
                        </p:par>
                        <p:par>
                          <p:cTn id="36" fill="hold">
                            <p:stCondLst>
                              <p:cond delay="2000"/>
                            </p:stCondLst>
                            <p:childTnLst>
                              <p:par>
                                <p:cTn id="37" presetID="1" presetClass="exit" presetSubtype="0" fill="hold" nodeType="afterEffect">
                                  <p:stCondLst>
                                    <p:cond delay="0"/>
                                  </p:stCondLst>
                                  <p:childTnLst>
                                    <p:set>
                                      <p:cBhvr>
                                        <p:cTn id="38" dur="1" fill="hold">
                                          <p:stCondLst>
                                            <p:cond delay="0"/>
                                          </p:stCondLst>
                                        </p:cTn>
                                        <p:tgtEl>
                                          <p:spTgt spid="152"/>
                                        </p:tgtEl>
                                        <p:attrNameLst>
                                          <p:attrName>style.visibility</p:attrName>
                                        </p:attrNameLst>
                                      </p:cBhvr>
                                      <p:to>
                                        <p:strVal val="hidden"/>
                                      </p:to>
                                    </p:set>
                                  </p:child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140"/>
                                        </p:tgtEl>
                                        <p:attrNameLst>
                                          <p:attrName>style.visibility</p:attrName>
                                        </p:attrNameLst>
                                      </p:cBhvr>
                                      <p:to>
                                        <p:strVal val="visible"/>
                                      </p:to>
                                    </p:set>
                                  </p:childTnLst>
                                </p:cTn>
                              </p:par>
                            </p:childTnLst>
                          </p:cTn>
                        </p:par>
                        <p:par>
                          <p:cTn id="42" fill="hold">
                            <p:stCondLst>
                              <p:cond delay="2000"/>
                            </p:stCondLst>
                            <p:childTnLst>
                              <p:par>
                                <p:cTn id="43" presetID="42" presetClass="path" presetSubtype="0" accel="50000" decel="50000" fill="hold" nodeType="afterEffect">
                                  <p:stCondLst>
                                    <p:cond delay="0"/>
                                  </p:stCondLst>
                                  <p:childTnLst>
                                    <p:animMotion origin="layout" path="M -8.33333E-7 -1.85185E-6 L -0.33021 0.00324 " pathEditMode="relative" rAng="0" ptsTypes="AA">
                                      <p:cBhvr>
                                        <p:cTn id="44" dur="2000" fill="hold"/>
                                        <p:tgtEl>
                                          <p:spTgt spid="140"/>
                                        </p:tgtEl>
                                        <p:attrNameLst>
                                          <p:attrName>ppt_x</p:attrName>
                                          <p:attrName>ppt_y</p:attrName>
                                        </p:attrNameLst>
                                      </p:cBhvr>
                                      <p:rCtr x="-16510" y="162"/>
                                    </p:animMotion>
                                  </p:childTnLst>
                                </p:cTn>
                              </p:par>
                            </p:childTnLst>
                          </p:cTn>
                        </p:par>
                        <p:par>
                          <p:cTn id="45" fill="hold">
                            <p:stCondLst>
                              <p:cond delay="4000"/>
                            </p:stCondLst>
                            <p:childTnLst>
                              <p:par>
                                <p:cTn id="46" presetID="1" presetClass="exit" presetSubtype="0" fill="hold" nodeType="afterEffect">
                                  <p:stCondLst>
                                    <p:cond delay="0"/>
                                  </p:stCondLst>
                                  <p:childTnLst>
                                    <p:set>
                                      <p:cBhvr>
                                        <p:cTn id="47" dur="1" fill="hold">
                                          <p:stCondLst>
                                            <p:cond delay="0"/>
                                          </p:stCondLst>
                                        </p:cTn>
                                        <p:tgtEl>
                                          <p:spTgt spid="140"/>
                                        </p:tgtEl>
                                        <p:attrNameLst>
                                          <p:attrName>style.visibility</p:attrName>
                                        </p:attrNameLst>
                                      </p:cBhvr>
                                      <p:to>
                                        <p:strVal val="hidden"/>
                                      </p:to>
                                    </p:set>
                                  </p:childTnLst>
                                </p:cTn>
                              </p:par>
                            </p:childTnLst>
                          </p:cTn>
                        </p:par>
                        <p:par>
                          <p:cTn id="48" fill="hold">
                            <p:stCondLst>
                              <p:cond delay="4000"/>
                            </p:stCondLst>
                            <p:childTnLst>
                              <p:par>
                                <p:cTn id="49" presetID="1" presetClass="entr" presetSubtype="0" fill="hold" nodeType="after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par>
                          <p:cTn id="51" fill="hold">
                            <p:stCondLst>
                              <p:cond delay="4000"/>
                            </p:stCondLst>
                            <p:childTnLst>
                              <p:par>
                                <p:cTn id="52" presetID="42" presetClass="path" presetSubtype="0" accel="50000" decel="50000" fill="hold" nodeType="afterEffect">
                                  <p:stCondLst>
                                    <p:cond delay="0"/>
                                  </p:stCondLst>
                                  <p:childTnLst>
                                    <p:animMotion origin="layout" path="M -2.77778E-6 4.07407E-6 L -0.19722 0.10416 " pathEditMode="relative" rAng="0" ptsTypes="AA">
                                      <p:cBhvr>
                                        <p:cTn id="53" dur="2000" fill="hold"/>
                                        <p:tgtEl>
                                          <p:spTgt spid="146"/>
                                        </p:tgtEl>
                                        <p:attrNameLst>
                                          <p:attrName>ppt_x</p:attrName>
                                          <p:attrName>ppt_y</p:attrName>
                                        </p:attrNameLst>
                                      </p:cBhvr>
                                      <p:rCtr x="-9861" y="5208"/>
                                    </p:animMotion>
                                  </p:childTnLst>
                                </p:cTn>
                              </p:par>
                            </p:childTnLst>
                          </p:cTn>
                        </p:par>
                        <p:par>
                          <p:cTn id="54" fill="hold">
                            <p:stCondLst>
                              <p:cond delay="6000"/>
                            </p:stCondLst>
                            <p:childTnLst>
                              <p:par>
                                <p:cTn id="55" presetID="1" presetClass="exit" presetSubtype="0" fill="hold" nodeType="afterEffect">
                                  <p:stCondLst>
                                    <p:cond delay="0"/>
                                  </p:stCondLst>
                                  <p:childTnLst>
                                    <p:set>
                                      <p:cBhvr>
                                        <p:cTn id="56" dur="1" fill="hold">
                                          <p:stCondLst>
                                            <p:cond delay="0"/>
                                          </p:stCondLst>
                                        </p:cTn>
                                        <p:tgtEl>
                                          <p:spTgt spid="146"/>
                                        </p:tgtEl>
                                        <p:attrNameLst>
                                          <p:attrName>style.visibility</p:attrName>
                                        </p:attrNameLst>
                                      </p:cBhvr>
                                      <p:to>
                                        <p:strVal val="hidden"/>
                                      </p:to>
                                    </p:set>
                                  </p:childTnLst>
                                </p:cTn>
                              </p:par>
                            </p:childTnLst>
                          </p:cTn>
                        </p:par>
                        <p:par>
                          <p:cTn id="57" fill="hold">
                            <p:stCondLst>
                              <p:cond delay="6000"/>
                            </p:stCondLst>
                            <p:childTnLst>
                              <p:par>
                                <p:cTn id="58" presetID="1" presetClass="entr" presetSubtype="0" fill="hold" nodeType="afterEffect">
                                  <p:stCondLst>
                                    <p:cond delay="0"/>
                                  </p:stCondLst>
                                  <p:childTnLst>
                                    <p:set>
                                      <p:cBhvr>
                                        <p:cTn id="59" dur="1" fill="hold">
                                          <p:stCondLst>
                                            <p:cond delay="0"/>
                                          </p:stCondLst>
                                        </p:cTn>
                                        <p:tgtEl>
                                          <p:spTgt spid="126"/>
                                        </p:tgtEl>
                                        <p:attrNameLst>
                                          <p:attrName>style.visibility</p:attrName>
                                        </p:attrNameLst>
                                      </p:cBhvr>
                                      <p:to>
                                        <p:strVal val="visible"/>
                                      </p:to>
                                    </p:set>
                                  </p:childTnLst>
                                </p:cTn>
                              </p:par>
                            </p:childTnLst>
                          </p:cTn>
                        </p:par>
                        <p:par>
                          <p:cTn id="60" fill="hold">
                            <p:stCondLst>
                              <p:cond delay="6000"/>
                            </p:stCondLst>
                            <p:childTnLst>
                              <p:par>
                                <p:cTn id="61" presetID="42" presetClass="path" presetSubtype="0" accel="50000" decel="50000" fill="hold" nodeType="afterEffect">
                                  <p:stCondLst>
                                    <p:cond delay="0"/>
                                  </p:stCondLst>
                                  <p:childTnLst>
                                    <p:animMotion origin="layout" path="M 1.94444E-6 -1.85185E-6 L -0.08681 0.00324 " pathEditMode="relative" rAng="0" ptsTypes="AA">
                                      <p:cBhvr>
                                        <p:cTn id="62" dur="2000" fill="hold"/>
                                        <p:tgtEl>
                                          <p:spTgt spid="126"/>
                                        </p:tgtEl>
                                        <p:attrNameLst>
                                          <p:attrName>ppt_x</p:attrName>
                                          <p:attrName>ppt_y</p:attrName>
                                        </p:attrNameLst>
                                      </p:cBhvr>
                                      <p:rCtr x="-4340" y="162"/>
                                    </p:animMotion>
                                  </p:childTnLst>
                                </p:cTn>
                              </p:par>
                            </p:childTnLst>
                          </p:cTn>
                        </p:par>
                        <p:par>
                          <p:cTn id="63" fill="hold">
                            <p:stCondLst>
                              <p:cond delay="8000"/>
                            </p:stCondLst>
                            <p:childTnLst>
                              <p:par>
                                <p:cTn id="64" presetID="1" presetClass="exit" presetSubtype="0" fill="hold" nodeType="afterEffect">
                                  <p:stCondLst>
                                    <p:cond delay="0"/>
                                  </p:stCondLst>
                                  <p:childTnLst>
                                    <p:set>
                                      <p:cBhvr>
                                        <p:cTn id="65" dur="1" fill="hold">
                                          <p:stCondLst>
                                            <p:cond delay="0"/>
                                          </p:stCondLst>
                                        </p:cTn>
                                        <p:tgtEl>
                                          <p:spTgt spid="126"/>
                                        </p:tgtEl>
                                        <p:attrNameLst>
                                          <p:attrName>style.visibility</p:attrName>
                                        </p:attrNameLst>
                                      </p:cBhvr>
                                      <p:to>
                                        <p:strVal val="hidden"/>
                                      </p:to>
                                    </p:set>
                                  </p:childTnLst>
                                </p:cTn>
                              </p:par>
                            </p:childTnLst>
                          </p:cTn>
                        </p:par>
                        <p:par>
                          <p:cTn id="66" fill="hold">
                            <p:stCondLst>
                              <p:cond delay="8000"/>
                            </p:stCondLst>
                            <p:childTnLst>
                              <p:par>
                                <p:cTn id="67" presetID="1" presetClass="entr" presetSubtype="0" fill="hold" nodeType="afterEffect">
                                  <p:stCondLst>
                                    <p:cond delay="0"/>
                                  </p:stCondLst>
                                  <p:childTnLst>
                                    <p:set>
                                      <p:cBhvr>
                                        <p:cTn id="68" dur="1" fill="hold">
                                          <p:stCondLst>
                                            <p:cond delay="0"/>
                                          </p:stCondLst>
                                        </p:cTn>
                                        <p:tgtEl>
                                          <p:spTgt spid="134"/>
                                        </p:tgtEl>
                                        <p:attrNameLst>
                                          <p:attrName>style.visibility</p:attrName>
                                        </p:attrNameLst>
                                      </p:cBhvr>
                                      <p:to>
                                        <p:strVal val="visible"/>
                                      </p:to>
                                    </p:set>
                                  </p:childTnLst>
                                </p:cTn>
                              </p:par>
                            </p:childTnLst>
                          </p:cTn>
                        </p:par>
                        <p:par>
                          <p:cTn id="69" fill="hold">
                            <p:stCondLst>
                              <p:cond delay="8000"/>
                            </p:stCondLst>
                            <p:childTnLst>
                              <p:par>
                                <p:cTn id="70" presetID="1" presetClass="entr" presetSubtype="0" fill="hold" grpId="0" nodeType="afterEffect">
                                  <p:stCondLst>
                                    <p:cond delay="0"/>
                                  </p:stCondLst>
                                  <p:childTnLst>
                                    <p:set>
                                      <p:cBhvr>
                                        <p:cTn id="71" dur="1" fill="hold">
                                          <p:stCondLst>
                                            <p:cond delay="0"/>
                                          </p:stCondLst>
                                        </p:cTn>
                                        <p:tgtEl>
                                          <p:spTgt spid="172"/>
                                        </p:tgtEl>
                                        <p:attrNameLst>
                                          <p:attrName>style.visibility</p:attrName>
                                        </p:attrNameLst>
                                      </p:cBhvr>
                                      <p:to>
                                        <p:strVal val="visible"/>
                                      </p:to>
                                    </p:set>
                                  </p:childTnLst>
                                </p:cTn>
                              </p:par>
                            </p:childTnLst>
                          </p:cTn>
                        </p:par>
                        <p:par>
                          <p:cTn id="72" fill="hold">
                            <p:stCondLst>
                              <p:cond delay="8000"/>
                            </p:stCondLst>
                            <p:childTnLst>
                              <p:par>
                                <p:cTn id="73" presetID="12" presetClass="entr" presetSubtype="4" fill="hold" nodeType="afterEffect">
                                  <p:stCondLst>
                                    <p:cond delay="0"/>
                                  </p:stCondLst>
                                  <p:childTnLst>
                                    <p:set>
                                      <p:cBhvr>
                                        <p:cTn id="74" dur="1" fill="hold">
                                          <p:stCondLst>
                                            <p:cond delay="0"/>
                                          </p:stCondLst>
                                        </p:cTn>
                                        <p:tgtEl>
                                          <p:spTgt spid="164"/>
                                        </p:tgtEl>
                                        <p:attrNameLst>
                                          <p:attrName>style.visibility</p:attrName>
                                        </p:attrNameLst>
                                      </p:cBhvr>
                                      <p:to>
                                        <p:strVal val="visible"/>
                                      </p:to>
                                    </p:set>
                                    <p:anim calcmode="lin" valueType="num">
                                      <p:cBhvr additive="base">
                                        <p:cTn id="75" dur="500"/>
                                        <p:tgtEl>
                                          <p:spTgt spid="164"/>
                                        </p:tgtEl>
                                        <p:attrNameLst>
                                          <p:attrName>ppt_y</p:attrName>
                                        </p:attrNameLst>
                                      </p:cBhvr>
                                      <p:tavLst>
                                        <p:tav tm="0">
                                          <p:val>
                                            <p:strVal val="#ppt_y+#ppt_h*1.125000"/>
                                          </p:val>
                                        </p:tav>
                                        <p:tav tm="100000">
                                          <p:val>
                                            <p:strVal val="#ppt_y"/>
                                          </p:val>
                                        </p:tav>
                                      </p:tavLst>
                                    </p:anim>
                                    <p:animEffect transition="in" filter="wipe(up)">
                                      <p:cBhvr>
                                        <p:cTn id="76" dur="500"/>
                                        <p:tgtEl>
                                          <p:spTgt spid="164"/>
                                        </p:tgtEl>
                                      </p:cBhvr>
                                    </p:animEffect>
                                  </p:childTnLst>
                                </p:cTn>
                              </p:par>
                            </p:childTnLst>
                          </p:cTn>
                        </p:par>
                        <p:par>
                          <p:cTn id="77" fill="hold">
                            <p:stCondLst>
                              <p:cond delay="8500"/>
                            </p:stCondLst>
                            <p:childTnLst>
                              <p:par>
                                <p:cTn id="78" presetID="12" presetClass="entr" presetSubtype="8" fill="hold" grpId="0" nodeType="afterEffect">
                                  <p:stCondLst>
                                    <p:cond delay="0"/>
                                  </p:stCondLst>
                                  <p:childTnLst>
                                    <p:set>
                                      <p:cBhvr>
                                        <p:cTn id="79" dur="1" fill="hold">
                                          <p:stCondLst>
                                            <p:cond delay="0"/>
                                          </p:stCondLst>
                                        </p:cTn>
                                        <p:tgtEl>
                                          <p:spTgt spid="170"/>
                                        </p:tgtEl>
                                        <p:attrNameLst>
                                          <p:attrName>style.visibility</p:attrName>
                                        </p:attrNameLst>
                                      </p:cBhvr>
                                      <p:to>
                                        <p:strVal val="visible"/>
                                      </p:to>
                                    </p:set>
                                    <p:anim calcmode="lin" valueType="num">
                                      <p:cBhvr additive="base">
                                        <p:cTn id="80" dur="500"/>
                                        <p:tgtEl>
                                          <p:spTgt spid="170"/>
                                        </p:tgtEl>
                                        <p:attrNameLst>
                                          <p:attrName>ppt_x</p:attrName>
                                        </p:attrNameLst>
                                      </p:cBhvr>
                                      <p:tavLst>
                                        <p:tav tm="0">
                                          <p:val>
                                            <p:strVal val="#ppt_x-#ppt_w*1.125000"/>
                                          </p:val>
                                        </p:tav>
                                        <p:tav tm="100000">
                                          <p:val>
                                            <p:strVal val="#ppt_x"/>
                                          </p:val>
                                        </p:tav>
                                      </p:tavLst>
                                    </p:anim>
                                    <p:animEffect transition="in" filter="wipe(right)">
                                      <p:cBhvr>
                                        <p:cTn id="81"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0" grpId="0"/>
      <p:bldP spid="171" grpId="0" animBg="1"/>
      <p:bldP spid="17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角丸四角形 143"/>
          <p:cNvSpPr/>
          <p:nvPr/>
        </p:nvSpPr>
        <p:spPr bwMode="auto">
          <a:xfrm>
            <a:off x="4716016" y="1124744"/>
            <a:ext cx="4032448" cy="936104"/>
          </a:xfrm>
          <a:prstGeom prst="round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pic>
        <p:nvPicPr>
          <p:cNvPr id="98" name="図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3429000"/>
            <a:ext cx="720080" cy="877812"/>
          </a:xfrm>
          <a:prstGeom prst="rect">
            <a:avLst/>
          </a:prstGeom>
        </p:spPr>
      </p:pic>
      <p:sp>
        <p:nvSpPr>
          <p:cNvPr id="4" name="タイトル 3"/>
          <p:cNvSpPr>
            <a:spLocks noGrp="1"/>
          </p:cNvSpPr>
          <p:nvPr>
            <p:ph type="title"/>
          </p:nvPr>
        </p:nvSpPr>
        <p:spPr/>
        <p:txBody>
          <a:bodyPr/>
          <a:lstStyle/>
          <a:p>
            <a:r>
              <a:rPr kumimoji="1" lang="ja-JP" altLang="en-US" dirty="0"/>
              <a:t>距離による減衰</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717032"/>
            <a:ext cx="2160240" cy="772117"/>
          </a:xfrm>
          <a:prstGeom prst="rect">
            <a:avLst/>
          </a:prstGeom>
        </p:spPr>
      </p:pic>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4" name="グループ化 13"/>
          <p:cNvGrpSpPr/>
          <p:nvPr/>
        </p:nvGrpSpPr>
        <p:grpSpPr>
          <a:xfrm>
            <a:off x="6300192" y="4207372"/>
            <a:ext cx="648072" cy="648072"/>
            <a:chOff x="6300192" y="4207372"/>
            <a:chExt cx="648072" cy="648072"/>
          </a:xfrm>
        </p:grpSpPr>
        <p:sp>
          <p:nvSpPr>
            <p:cNvPr id="12" name="円/楕円 11"/>
            <p:cNvSpPr/>
            <p:nvPr/>
          </p:nvSpPr>
          <p:spPr bwMode="auto">
            <a:xfrm>
              <a:off x="67050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7" name="直線矢印コネクタ 16"/>
            <p:cNvCxnSpPr/>
            <p:nvPr/>
          </p:nvCxnSpPr>
          <p:spPr bwMode="auto">
            <a:xfrm flipV="1">
              <a:off x="68042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8" name="直線矢印コネクタ 17"/>
            <p:cNvCxnSpPr/>
            <p:nvPr/>
          </p:nvCxnSpPr>
          <p:spPr bwMode="auto">
            <a:xfrm>
              <a:off x="67322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2" name="直線矢印コネクタ 21"/>
            <p:cNvCxnSpPr/>
            <p:nvPr/>
          </p:nvCxnSpPr>
          <p:spPr bwMode="auto">
            <a:xfrm flipH="1" flipV="1">
              <a:off x="63001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5" name="直線矢印コネクタ 24"/>
            <p:cNvCxnSpPr/>
            <p:nvPr/>
          </p:nvCxnSpPr>
          <p:spPr bwMode="auto">
            <a:xfrm flipH="1">
              <a:off x="63722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5" name="グループ化 14"/>
          <p:cNvGrpSpPr/>
          <p:nvPr/>
        </p:nvGrpSpPr>
        <p:grpSpPr>
          <a:xfrm>
            <a:off x="5580112" y="4207372"/>
            <a:ext cx="648072" cy="648072"/>
            <a:chOff x="5580112" y="4207372"/>
            <a:chExt cx="648072" cy="648072"/>
          </a:xfrm>
        </p:grpSpPr>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 name="グループ化 15"/>
          <p:cNvGrpSpPr/>
          <p:nvPr/>
        </p:nvGrpSpPr>
        <p:grpSpPr>
          <a:xfrm>
            <a:off x="4860032" y="4207372"/>
            <a:ext cx="648072" cy="648072"/>
            <a:chOff x="4860032" y="4207372"/>
            <a:chExt cx="648072" cy="648072"/>
          </a:xfrm>
        </p:grpSpPr>
        <p:sp>
          <p:nvSpPr>
            <p:cNvPr id="48" name="円/楕円 47"/>
            <p:cNvSpPr/>
            <p:nvPr/>
          </p:nvSpPr>
          <p:spPr bwMode="auto">
            <a:xfrm>
              <a:off x="526492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49" name="直線矢印コネクタ 48"/>
            <p:cNvCxnSpPr/>
            <p:nvPr/>
          </p:nvCxnSpPr>
          <p:spPr bwMode="auto">
            <a:xfrm flipV="1">
              <a:off x="536408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0" name="直線矢印コネクタ 49"/>
            <p:cNvCxnSpPr/>
            <p:nvPr/>
          </p:nvCxnSpPr>
          <p:spPr bwMode="auto">
            <a:xfrm>
              <a:off x="529208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1" name="直線矢印コネクタ 50"/>
            <p:cNvCxnSpPr/>
            <p:nvPr/>
          </p:nvCxnSpPr>
          <p:spPr bwMode="auto">
            <a:xfrm flipH="1" flipV="1">
              <a:off x="486003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2" name="直線矢印コネクタ 51"/>
            <p:cNvCxnSpPr/>
            <p:nvPr/>
          </p:nvCxnSpPr>
          <p:spPr bwMode="auto">
            <a:xfrm flipH="1">
              <a:off x="493204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9" name="グループ化 18"/>
          <p:cNvGrpSpPr/>
          <p:nvPr/>
        </p:nvGrpSpPr>
        <p:grpSpPr>
          <a:xfrm>
            <a:off x="4139952" y="4207372"/>
            <a:ext cx="648072" cy="648072"/>
            <a:chOff x="4139952" y="4207372"/>
            <a:chExt cx="648072" cy="648072"/>
          </a:xfrm>
        </p:grpSpPr>
        <p:sp>
          <p:nvSpPr>
            <p:cNvPr id="53" name="円/楕円 52"/>
            <p:cNvSpPr/>
            <p:nvPr/>
          </p:nvSpPr>
          <p:spPr bwMode="auto">
            <a:xfrm>
              <a:off x="454484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4" name="直線矢印コネクタ 53"/>
            <p:cNvCxnSpPr/>
            <p:nvPr/>
          </p:nvCxnSpPr>
          <p:spPr bwMode="auto">
            <a:xfrm flipV="1">
              <a:off x="464400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5" name="直線矢印コネクタ 54"/>
            <p:cNvCxnSpPr/>
            <p:nvPr/>
          </p:nvCxnSpPr>
          <p:spPr bwMode="auto">
            <a:xfrm>
              <a:off x="457200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6" name="直線矢印コネクタ 55"/>
            <p:cNvCxnSpPr/>
            <p:nvPr/>
          </p:nvCxnSpPr>
          <p:spPr bwMode="auto">
            <a:xfrm flipH="1" flipV="1">
              <a:off x="413995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7" name="直線矢印コネクタ 56"/>
            <p:cNvCxnSpPr/>
            <p:nvPr/>
          </p:nvCxnSpPr>
          <p:spPr bwMode="auto">
            <a:xfrm flipH="1">
              <a:off x="421196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20" name="グループ化 19"/>
          <p:cNvGrpSpPr/>
          <p:nvPr/>
        </p:nvGrpSpPr>
        <p:grpSpPr>
          <a:xfrm>
            <a:off x="3419872" y="4207372"/>
            <a:ext cx="648072" cy="648072"/>
            <a:chOff x="3419872" y="4207372"/>
            <a:chExt cx="648072" cy="648072"/>
          </a:xfrm>
        </p:grpSpPr>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21" name="グループ化 20"/>
          <p:cNvGrpSpPr/>
          <p:nvPr/>
        </p:nvGrpSpPr>
        <p:grpSpPr>
          <a:xfrm>
            <a:off x="2699792" y="4207372"/>
            <a:ext cx="648072" cy="648072"/>
            <a:chOff x="2699792" y="4207372"/>
            <a:chExt cx="648072" cy="648072"/>
          </a:xfrm>
        </p:grpSpPr>
        <p:sp>
          <p:nvSpPr>
            <p:cNvPr id="63" name="円/楕円 62"/>
            <p:cNvSpPr/>
            <p:nvPr/>
          </p:nvSpPr>
          <p:spPr bwMode="auto">
            <a:xfrm>
              <a:off x="31046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64" name="直線矢印コネクタ 63"/>
            <p:cNvCxnSpPr/>
            <p:nvPr/>
          </p:nvCxnSpPr>
          <p:spPr bwMode="auto">
            <a:xfrm flipV="1">
              <a:off x="32038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5" name="直線矢印コネクタ 64"/>
            <p:cNvCxnSpPr/>
            <p:nvPr/>
          </p:nvCxnSpPr>
          <p:spPr bwMode="auto">
            <a:xfrm>
              <a:off x="31318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6" name="直線矢印コネクタ 65"/>
            <p:cNvCxnSpPr/>
            <p:nvPr/>
          </p:nvCxnSpPr>
          <p:spPr bwMode="auto">
            <a:xfrm flipH="1" flipV="1">
              <a:off x="26997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7" name="直線矢印コネクタ 66"/>
            <p:cNvCxnSpPr/>
            <p:nvPr/>
          </p:nvCxnSpPr>
          <p:spPr bwMode="auto">
            <a:xfrm flipH="1">
              <a:off x="27718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cxnSp>
        <p:nvCxnSpPr>
          <p:cNvPr id="100" name="直線矢印コネクタ 99"/>
          <p:cNvCxnSpPr/>
          <p:nvPr/>
        </p:nvCxnSpPr>
        <p:spPr bwMode="auto">
          <a:xfrm flipH="1">
            <a:off x="2411760" y="3789040"/>
            <a:ext cx="14401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3" name="グループ化 12"/>
          <p:cNvGrpSpPr/>
          <p:nvPr/>
        </p:nvGrpSpPr>
        <p:grpSpPr>
          <a:xfrm>
            <a:off x="2699792" y="3501008"/>
            <a:ext cx="648072" cy="648072"/>
            <a:chOff x="2699792" y="3501008"/>
            <a:chExt cx="648072" cy="648072"/>
          </a:xfrm>
        </p:grpSpPr>
        <p:sp>
          <p:nvSpPr>
            <p:cNvPr id="102" name="円/楕円 101"/>
            <p:cNvSpPr/>
            <p:nvPr/>
          </p:nvSpPr>
          <p:spPr bwMode="auto">
            <a:xfrm>
              <a:off x="3104681" y="3761881"/>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03" name="直線矢印コネクタ 102"/>
            <p:cNvCxnSpPr/>
            <p:nvPr/>
          </p:nvCxnSpPr>
          <p:spPr bwMode="auto">
            <a:xfrm flipV="1">
              <a:off x="3203848" y="3501008"/>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5" name="直線矢印コネクタ 104"/>
            <p:cNvCxnSpPr/>
            <p:nvPr/>
          </p:nvCxnSpPr>
          <p:spPr bwMode="auto">
            <a:xfrm>
              <a:off x="3131840" y="3861048"/>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6" name="直線矢印コネクタ 105"/>
            <p:cNvCxnSpPr/>
            <p:nvPr/>
          </p:nvCxnSpPr>
          <p:spPr bwMode="auto">
            <a:xfrm flipH="1" flipV="1">
              <a:off x="2699792" y="3573016"/>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8" name="直線矢印コネクタ 107"/>
            <p:cNvCxnSpPr/>
            <p:nvPr/>
          </p:nvCxnSpPr>
          <p:spPr bwMode="auto">
            <a:xfrm flipH="1">
              <a:off x="2771800" y="3861048"/>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sp>
        <p:nvSpPr>
          <p:cNvPr id="109" name="テキスト ボックス 108"/>
          <p:cNvSpPr txBox="1"/>
          <p:nvPr/>
        </p:nvSpPr>
        <p:spPr>
          <a:xfrm>
            <a:off x="683568" y="1196752"/>
            <a:ext cx="389850"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cxnSp>
        <p:nvCxnSpPr>
          <p:cNvPr id="111" name="直線コネクタ 110"/>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2" name="直線コネクタ 111"/>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4" name="直線コネクタ 113"/>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6" name="テキスト ボックス 125"/>
          <p:cNvSpPr txBox="1"/>
          <p:nvPr/>
        </p:nvSpPr>
        <p:spPr>
          <a:xfrm>
            <a:off x="2051720"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sp>
        <p:nvSpPr>
          <p:cNvPr id="129" name="テキスト ボックス 128"/>
          <p:cNvSpPr txBox="1"/>
          <p:nvPr/>
        </p:nvSpPr>
        <p:spPr>
          <a:xfrm>
            <a:off x="6012160" y="1229851"/>
            <a:ext cx="492443" cy="830997"/>
          </a:xfrm>
          <a:prstGeom prst="rect">
            <a:avLst/>
          </a:prstGeom>
          <a:noFill/>
        </p:spPr>
        <p:txBody>
          <a:bodyPr wrap="none" rtlCol="0">
            <a:spAutoFit/>
          </a:bodyPr>
          <a:lstStyle/>
          <a:p>
            <a:r>
              <a:rPr kumimoji="1" lang="en-US" altLang="ja-JP" sz="4800" dirty="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30" name="直線コネクタ 129"/>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1" name="左大かっこ 130"/>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2" name="左大かっこ 131"/>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7" name="テキスト ボックス 136"/>
          <p:cNvSpPr txBox="1"/>
          <p:nvPr/>
        </p:nvSpPr>
        <p:spPr>
          <a:xfrm>
            <a:off x="4788024" y="1196752"/>
            <a:ext cx="561372"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38" name="テキスト ボックス 137"/>
          <p:cNvSpPr txBox="1"/>
          <p:nvPr/>
        </p:nvSpPr>
        <p:spPr>
          <a:xfrm>
            <a:off x="5148064" y="1412776"/>
            <a:ext cx="513282" cy="646331"/>
          </a:xfrm>
          <a:prstGeom prst="rect">
            <a:avLst/>
          </a:prstGeom>
          <a:noFill/>
        </p:spPr>
        <p:txBody>
          <a:bodyPr wrap="none" rtlCol="0">
            <a:spAutoFit/>
          </a:bodyPr>
          <a:lstStyle/>
          <a:p>
            <a:r>
              <a:rPr lang="en-US" altLang="ja-JP" sz="3600" dirty="0">
                <a:latin typeface="Symbol" panose="05050102010706020507" pitchFamily="18" charset="2"/>
              </a:rPr>
              <a:t>¥</a:t>
            </a:r>
            <a:endParaRPr lang="ja-JP" altLang="en-US" sz="3600" dirty="0">
              <a:latin typeface="Symbol" panose="05050102010706020507" pitchFamily="18" charset="2"/>
            </a:endParaRPr>
          </a:p>
        </p:txBody>
      </p:sp>
      <p:sp>
        <p:nvSpPr>
          <p:cNvPr id="143" name="テキスト ボックス 142"/>
          <p:cNvSpPr txBox="1"/>
          <p:nvPr/>
        </p:nvSpPr>
        <p:spPr>
          <a:xfrm>
            <a:off x="2843808"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sp>
        <p:nvSpPr>
          <p:cNvPr id="145" name="角丸四角形 144"/>
          <p:cNvSpPr/>
          <p:nvPr/>
        </p:nvSpPr>
        <p:spPr bwMode="auto">
          <a:xfrm>
            <a:off x="2627784" y="1196752"/>
            <a:ext cx="1296144" cy="792088"/>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7" name="テキスト ボックス 146"/>
          <p:cNvSpPr txBox="1"/>
          <p:nvPr/>
        </p:nvSpPr>
        <p:spPr>
          <a:xfrm>
            <a:off x="2555776" y="2132856"/>
            <a:ext cx="877163" cy="369332"/>
          </a:xfrm>
          <a:prstGeom prst="rect">
            <a:avLst/>
          </a:prstGeom>
          <a:noFill/>
        </p:spPr>
        <p:txBody>
          <a:bodyPr wrap="none" rtlCol="0">
            <a:spAutoFit/>
          </a:bodyPr>
          <a:lstStyle/>
          <a:p>
            <a:r>
              <a:rPr kumimoji="1" lang="ja-JP" altLang="en-US" dirty="0">
                <a:solidFill>
                  <a:schemeClr val="accent3">
                    <a:lumMod val="75000"/>
                  </a:schemeClr>
                </a:solidFill>
              </a:rPr>
              <a:t>物体光</a:t>
            </a:r>
          </a:p>
        </p:txBody>
      </p:sp>
      <p:cxnSp>
        <p:nvCxnSpPr>
          <p:cNvPr id="149" name="直線コネクタ 148"/>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50" name="角丸四角形 149"/>
          <p:cNvSpPr/>
          <p:nvPr/>
        </p:nvSpPr>
        <p:spPr bwMode="auto">
          <a:xfrm>
            <a:off x="7092280" y="1196752"/>
            <a:ext cx="1296144" cy="792088"/>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1" name="テキスト ボックス 150"/>
          <p:cNvSpPr txBox="1"/>
          <p:nvPr/>
        </p:nvSpPr>
        <p:spPr>
          <a:xfrm>
            <a:off x="7308304" y="611396"/>
            <a:ext cx="877163" cy="369332"/>
          </a:xfrm>
          <a:prstGeom prst="rect">
            <a:avLst/>
          </a:prstGeom>
          <a:noFill/>
        </p:spPr>
        <p:txBody>
          <a:bodyPr wrap="none" rtlCol="0">
            <a:spAutoFit/>
          </a:bodyPr>
          <a:lstStyle/>
          <a:p>
            <a:r>
              <a:rPr kumimoji="1" lang="ja-JP" altLang="en-US" dirty="0">
                <a:solidFill>
                  <a:schemeClr val="accent2">
                    <a:lumMod val="50000"/>
                  </a:schemeClr>
                </a:solidFill>
              </a:rPr>
              <a:t>減衰率</a:t>
            </a:r>
          </a:p>
        </p:txBody>
      </p:sp>
      <p:grpSp>
        <p:nvGrpSpPr>
          <p:cNvPr id="3" name="グループ化 2"/>
          <p:cNvGrpSpPr/>
          <p:nvPr/>
        </p:nvGrpSpPr>
        <p:grpSpPr>
          <a:xfrm>
            <a:off x="2627784" y="1126485"/>
            <a:ext cx="1305242" cy="901264"/>
            <a:chOff x="2627784" y="1126485"/>
            <a:chExt cx="1305242" cy="901264"/>
          </a:xfrm>
        </p:grpSpPr>
        <p:sp>
          <p:nvSpPr>
            <p:cNvPr id="133" name="テキスト ボックス 132"/>
            <p:cNvSpPr txBox="1"/>
            <p:nvPr/>
          </p:nvSpPr>
          <p:spPr>
            <a:xfrm>
              <a:off x="2627784"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34" name="テキスト ボックス 133"/>
            <p:cNvSpPr txBox="1"/>
            <p:nvPr/>
          </p:nvSpPr>
          <p:spPr>
            <a:xfrm>
              <a:off x="3491880"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35" name="テキスト ボックス 134"/>
            <p:cNvSpPr txBox="1"/>
            <p:nvPr/>
          </p:nvSpPr>
          <p:spPr>
            <a:xfrm>
              <a:off x="3203848"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36" name="直線コネクタ 135"/>
            <p:cNvCxnSpPr/>
            <p:nvPr/>
          </p:nvCxnSpPr>
          <p:spPr bwMode="auto">
            <a:xfrm>
              <a:off x="3059832"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9" name="グループ化 8"/>
          <p:cNvGrpSpPr/>
          <p:nvPr/>
        </p:nvGrpSpPr>
        <p:grpSpPr>
          <a:xfrm>
            <a:off x="7083182" y="1126485"/>
            <a:ext cx="1305242" cy="901264"/>
            <a:chOff x="7083182" y="1126485"/>
            <a:chExt cx="1305242" cy="901264"/>
          </a:xfrm>
        </p:grpSpPr>
        <p:sp>
          <p:nvSpPr>
            <p:cNvPr id="139" name="テキスト ボックス 138"/>
            <p:cNvSpPr txBox="1"/>
            <p:nvPr/>
          </p:nvSpPr>
          <p:spPr>
            <a:xfrm>
              <a:off x="7083182" y="1196752"/>
              <a:ext cx="457176" cy="830997"/>
            </a:xfrm>
            <a:prstGeom prst="rect">
              <a:avLst/>
            </a:prstGeom>
            <a:noFill/>
          </p:spPr>
          <p:txBody>
            <a:bodyPr wrap="none" rtlCol="0">
              <a:spAutoFit/>
            </a:bodyPr>
            <a:lstStyle/>
            <a:p>
              <a:r>
                <a:rPr kumimoji="1" lang="en-US" altLang="ja-JP" sz="4800" i="1" dirty="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40" name="テキスト ボックス 139"/>
            <p:cNvSpPr txBox="1"/>
            <p:nvPr/>
          </p:nvSpPr>
          <p:spPr>
            <a:xfrm>
              <a:off x="7947278" y="1126485"/>
              <a:ext cx="44114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41" name="テキスト ボックス 140"/>
            <p:cNvSpPr txBox="1"/>
            <p:nvPr/>
          </p:nvSpPr>
          <p:spPr>
            <a:xfrm>
              <a:off x="7659246" y="1126485"/>
              <a:ext cx="437940" cy="646331"/>
            </a:xfrm>
            <a:prstGeom prst="rect">
              <a:avLst/>
            </a:prstGeom>
            <a:noFill/>
          </p:spPr>
          <p:txBody>
            <a:bodyPr wrap="none" rtlCol="0">
              <a:spAutoFit/>
            </a:bodyPr>
            <a:lstStyle/>
            <a:p>
              <a:r>
                <a:rPr kumimoji="1" lang="en-US" altLang="ja-JP" sz="3600" i="1" dirty="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42" name="直線コネクタ 141"/>
            <p:cNvCxnSpPr/>
            <p:nvPr/>
          </p:nvCxnSpPr>
          <p:spPr bwMode="auto">
            <a:xfrm>
              <a:off x="7515230"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3114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dissolve">
                                      <p:cBhvr>
                                        <p:cTn id="17" dur="500"/>
                                        <p:tgtEl>
                                          <p:spTgt spid="98"/>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right)">
                                      <p:cBhvr>
                                        <p:cTn id="21" dur="750"/>
                                        <p:tgtEl>
                                          <p:spTgt spid="100"/>
                                        </p:tgtEl>
                                      </p:cBhvr>
                                    </p:animEffect>
                                  </p:childTnLst>
                                </p:cTn>
                              </p:par>
                              <p:par>
                                <p:cTn id="22" presetID="49" presetClass="entr" presetSubtype="0" decel="100000"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style.rotation</p:attrName>
                                        </p:attrNameLst>
                                      </p:cBhvr>
                                      <p:tavLst>
                                        <p:tav tm="0">
                                          <p:val>
                                            <p:fltVal val="360"/>
                                          </p:val>
                                        </p:tav>
                                        <p:tav tm="100000">
                                          <p:val>
                                            <p:fltVal val="0"/>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000"/>
                                        <p:tgtEl>
                                          <p:spTgt spid="10"/>
                                        </p:tgtEl>
                                      </p:cBhvr>
                                    </p:animEffect>
                                  </p:childTnLst>
                                </p:cTn>
                              </p:par>
                              <p:par>
                                <p:cTn id="37" presetID="49" presetClass="entr" presetSubtype="0" decel="100000" fill="hold" nodeType="withEffect">
                                  <p:stCondLst>
                                    <p:cond delay="2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 calcmode="lin" valueType="num">
                                      <p:cBhvr>
                                        <p:cTn id="41" dur="500" fill="hold"/>
                                        <p:tgtEl>
                                          <p:spTgt spid="14"/>
                                        </p:tgtEl>
                                        <p:attrNameLst>
                                          <p:attrName>style.rotation</p:attrName>
                                        </p:attrNameLst>
                                      </p:cBhvr>
                                      <p:tavLst>
                                        <p:tav tm="0">
                                          <p:val>
                                            <p:fltVal val="360"/>
                                          </p:val>
                                        </p:tav>
                                        <p:tav tm="100000">
                                          <p:val>
                                            <p:fltVal val="0"/>
                                          </p:val>
                                        </p:tav>
                                      </p:tavLst>
                                    </p:anim>
                                    <p:animEffect transition="in" filter="fade">
                                      <p:cBhvr>
                                        <p:cTn id="42" dur="500"/>
                                        <p:tgtEl>
                                          <p:spTgt spid="14"/>
                                        </p:tgtEl>
                                      </p:cBhvr>
                                    </p:animEffect>
                                  </p:childTnLst>
                                </p:cTn>
                              </p:par>
                              <p:par>
                                <p:cTn id="43" presetID="49" presetClass="entr" presetSubtype="0" decel="100000" fill="hold" nodeType="withEffect">
                                  <p:stCondLst>
                                    <p:cond delay="5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 calcmode="lin" valueType="num">
                                      <p:cBhvr>
                                        <p:cTn id="47" dur="500" fill="hold"/>
                                        <p:tgtEl>
                                          <p:spTgt spid="15"/>
                                        </p:tgtEl>
                                        <p:attrNameLst>
                                          <p:attrName>style.rotation</p:attrName>
                                        </p:attrNameLst>
                                      </p:cBhvr>
                                      <p:tavLst>
                                        <p:tav tm="0">
                                          <p:val>
                                            <p:fltVal val="360"/>
                                          </p:val>
                                        </p:tav>
                                        <p:tav tm="100000">
                                          <p:val>
                                            <p:fltVal val="0"/>
                                          </p:val>
                                        </p:tav>
                                      </p:tavLst>
                                    </p:anim>
                                    <p:animEffect transition="in" filter="fade">
                                      <p:cBhvr>
                                        <p:cTn id="48" dur="500"/>
                                        <p:tgtEl>
                                          <p:spTgt spid="15"/>
                                        </p:tgtEl>
                                      </p:cBhvr>
                                    </p:animEffect>
                                  </p:childTnLst>
                                </p:cTn>
                              </p:par>
                              <p:par>
                                <p:cTn id="49" presetID="49" presetClass="entr" presetSubtype="0" decel="100000" fill="hold" nodeType="withEffect">
                                  <p:stCondLst>
                                    <p:cond delay="75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360"/>
                                          </p:val>
                                        </p:tav>
                                        <p:tav tm="100000">
                                          <p:val>
                                            <p:fltVal val="0"/>
                                          </p:val>
                                        </p:tav>
                                      </p:tavLst>
                                    </p:anim>
                                    <p:animEffect transition="in" filter="fade">
                                      <p:cBhvr>
                                        <p:cTn id="54" dur="500"/>
                                        <p:tgtEl>
                                          <p:spTgt spid="16"/>
                                        </p:tgtEl>
                                      </p:cBhvr>
                                    </p:animEffect>
                                  </p:childTnLst>
                                </p:cTn>
                              </p:par>
                              <p:par>
                                <p:cTn id="55" presetID="49" presetClass="entr" presetSubtype="0" decel="100000" fill="hold" nodeType="withEffect">
                                  <p:stCondLst>
                                    <p:cond delay="1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 calcmode="lin" valueType="num">
                                      <p:cBhvr>
                                        <p:cTn id="59" dur="500" fill="hold"/>
                                        <p:tgtEl>
                                          <p:spTgt spid="19"/>
                                        </p:tgtEl>
                                        <p:attrNameLst>
                                          <p:attrName>style.rotation</p:attrName>
                                        </p:attrNameLst>
                                      </p:cBhvr>
                                      <p:tavLst>
                                        <p:tav tm="0">
                                          <p:val>
                                            <p:fltVal val="360"/>
                                          </p:val>
                                        </p:tav>
                                        <p:tav tm="100000">
                                          <p:val>
                                            <p:fltVal val="0"/>
                                          </p:val>
                                        </p:tav>
                                      </p:tavLst>
                                    </p:anim>
                                    <p:animEffect transition="in" filter="fade">
                                      <p:cBhvr>
                                        <p:cTn id="60" dur="500"/>
                                        <p:tgtEl>
                                          <p:spTgt spid="19"/>
                                        </p:tgtEl>
                                      </p:cBhvr>
                                    </p:animEffect>
                                  </p:childTnLst>
                                </p:cTn>
                              </p:par>
                              <p:par>
                                <p:cTn id="61" presetID="49" presetClass="entr" presetSubtype="0" decel="100000" fill="hold" nodeType="withEffect">
                                  <p:stCondLst>
                                    <p:cond delay="125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 calcmode="lin" valueType="num">
                                      <p:cBhvr>
                                        <p:cTn id="65" dur="500" fill="hold"/>
                                        <p:tgtEl>
                                          <p:spTgt spid="20"/>
                                        </p:tgtEl>
                                        <p:attrNameLst>
                                          <p:attrName>style.rotation</p:attrName>
                                        </p:attrNameLst>
                                      </p:cBhvr>
                                      <p:tavLst>
                                        <p:tav tm="0">
                                          <p:val>
                                            <p:fltVal val="360"/>
                                          </p:val>
                                        </p:tav>
                                        <p:tav tm="100000">
                                          <p:val>
                                            <p:fltVal val="0"/>
                                          </p:val>
                                        </p:tav>
                                      </p:tavLst>
                                    </p:anim>
                                    <p:animEffect transition="in" filter="fade">
                                      <p:cBhvr>
                                        <p:cTn id="66" dur="500"/>
                                        <p:tgtEl>
                                          <p:spTgt spid="20"/>
                                        </p:tgtEl>
                                      </p:cBhvr>
                                    </p:animEffect>
                                  </p:childTnLst>
                                </p:cTn>
                              </p:par>
                              <p:par>
                                <p:cTn id="67" presetID="49" presetClass="entr" presetSubtype="0" decel="100000" fill="hold" nodeType="withEffect">
                                  <p:stCondLst>
                                    <p:cond delay="15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 calcmode="lin" valueType="num">
                                      <p:cBhvr>
                                        <p:cTn id="71" dur="500" fill="hold"/>
                                        <p:tgtEl>
                                          <p:spTgt spid="21"/>
                                        </p:tgtEl>
                                        <p:attrNameLst>
                                          <p:attrName>style.rotation</p:attrName>
                                        </p:attrNameLst>
                                      </p:cBhvr>
                                      <p:tavLst>
                                        <p:tav tm="0">
                                          <p:val>
                                            <p:fltVal val="360"/>
                                          </p:val>
                                        </p:tav>
                                        <p:tav tm="100000">
                                          <p:val>
                                            <p:fltVal val="0"/>
                                          </p:val>
                                        </p:tav>
                                      </p:tavLst>
                                    </p:anim>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　　　　水中</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36912"/>
            <a:ext cx="4320480" cy="3974842"/>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996952"/>
            <a:ext cx="2160240" cy="231908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77483"/>
            <a:ext cx="4320480" cy="1987421"/>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548680"/>
            <a:ext cx="4320480" cy="2319081"/>
          </a:xfrm>
          <a:prstGeom prst="rect">
            <a:avLst/>
          </a:prstGeom>
        </p:spPr>
      </p:pic>
      <p:sp>
        <p:nvSpPr>
          <p:cNvPr id="7" name="下矢印 6"/>
          <p:cNvSpPr/>
          <p:nvPr/>
        </p:nvSpPr>
        <p:spPr bwMode="auto">
          <a:xfrm>
            <a:off x="2051720" y="2060848"/>
            <a:ext cx="576064" cy="936104"/>
          </a:xfrm>
          <a:prstGeom prst="down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8" name="下矢印 7"/>
          <p:cNvSpPr/>
          <p:nvPr/>
        </p:nvSpPr>
        <p:spPr bwMode="auto">
          <a:xfrm>
            <a:off x="6516216" y="2492896"/>
            <a:ext cx="576064" cy="936104"/>
          </a:xfrm>
          <a:prstGeom prst="down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890111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C5330-1C89-44D7-9285-659D6A14D45A}"/>
              </a:ext>
            </a:extLst>
          </p:cNvPr>
          <p:cNvSpPr>
            <a:spLocks noGrp="1"/>
          </p:cNvSpPr>
          <p:nvPr>
            <p:ph type="ctrTitle" sz="quarter"/>
          </p:nvPr>
        </p:nvSpPr>
        <p:spPr/>
        <p:txBody>
          <a:bodyPr/>
          <a:lstStyle/>
          <a:p>
            <a:r>
              <a:rPr kumimoji="1" lang="ja-JP" altLang="en-US" dirty="0"/>
              <a:t>拡散反射光</a:t>
            </a:r>
          </a:p>
        </p:txBody>
      </p:sp>
      <p:sp>
        <p:nvSpPr>
          <p:cNvPr id="3" name="字幕 2">
            <a:extLst>
              <a:ext uri="{FF2B5EF4-FFF2-40B4-BE49-F238E27FC236}">
                <a16:creationId xmlns:a16="http://schemas.microsoft.com/office/drawing/2014/main" id="{E55341A1-3F46-4B8C-802A-E52E640ECF5A}"/>
              </a:ext>
            </a:extLst>
          </p:cNvPr>
          <p:cNvSpPr>
            <a:spLocks noGrp="1"/>
          </p:cNvSpPr>
          <p:nvPr>
            <p:ph type="subTitle" sz="quarter" idx="1"/>
          </p:nvPr>
        </p:nvSpPr>
        <p:spPr/>
        <p:txBody>
          <a:bodyPr/>
          <a:lstStyle/>
          <a:p>
            <a:r>
              <a:rPr lang="en-US" altLang="ja-JP" dirty="0"/>
              <a:t>[Miyazaki, Tan, Hara, </a:t>
            </a:r>
            <a:r>
              <a:rPr lang="en-US" altLang="ja-JP" dirty="0" err="1"/>
              <a:t>Ikeuchi</a:t>
            </a:r>
            <a:r>
              <a:rPr lang="en-US" altLang="ja-JP" dirty="0"/>
              <a:t>, 2003]</a:t>
            </a:r>
          </a:p>
          <a:p>
            <a:r>
              <a:rPr lang="en-US" altLang="ja-JP" dirty="0"/>
              <a:t>[Atkinson, Hancock, 2006]</a:t>
            </a:r>
          </a:p>
          <a:p>
            <a:endParaRPr kumimoji="1" lang="ja-JP" altLang="en-US" dirty="0"/>
          </a:p>
        </p:txBody>
      </p:sp>
    </p:spTree>
    <p:extLst>
      <p:ext uri="{BB962C8B-B14F-4D97-AF65-F5344CB8AC3E}">
        <p14:creationId xmlns:p14="http://schemas.microsoft.com/office/powerpoint/2010/main" val="1395596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2">
            <a:extLst>
              <a:ext uri="{FF2B5EF4-FFF2-40B4-BE49-F238E27FC236}">
                <a16:creationId xmlns:a16="http://schemas.microsoft.com/office/drawing/2014/main" id="{ABD4FA6C-0841-4EFD-A900-EA93CF9A3B3F}"/>
              </a:ext>
            </a:extLst>
          </p:cNvPr>
          <p:cNvSpPr>
            <a:spLocks noGrp="1"/>
          </p:cNvSpPr>
          <p:nvPr>
            <p:ph type="title"/>
          </p:nvPr>
        </p:nvSpPr>
        <p:spPr/>
        <p:txBody>
          <a:bodyPr/>
          <a:lstStyle/>
          <a:p>
            <a:r>
              <a:rPr kumimoji="1" lang="ja-JP" altLang="en-US" dirty="0"/>
              <a:t>拡散反射光の部分偏光</a:t>
            </a:r>
          </a:p>
        </p:txBody>
      </p:sp>
      <p:grpSp>
        <p:nvGrpSpPr>
          <p:cNvPr id="22" name="グループ化 21">
            <a:extLst>
              <a:ext uri="{FF2B5EF4-FFF2-40B4-BE49-F238E27FC236}">
                <a16:creationId xmlns:a16="http://schemas.microsoft.com/office/drawing/2014/main" id="{BCD8C09A-D204-4480-8FDB-8B134295524B}"/>
              </a:ext>
            </a:extLst>
          </p:cNvPr>
          <p:cNvGrpSpPr/>
          <p:nvPr/>
        </p:nvGrpSpPr>
        <p:grpSpPr>
          <a:xfrm>
            <a:off x="1821904" y="1340768"/>
            <a:ext cx="5486400" cy="2752725"/>
            <a:chOff x="1828800" y="2581275"/>
            <a:chExt cx="5486400" cy="2752725"/>
          </a:xfrm>
        </p:grpSpPr>
        <p:sp>
          <p:nvSpPr>
            <p:cNvPr id="4" name="Line 1141">
              <a:extLst>
                <a:ext uri="{FF2B5EF4-FFF2-40B4-BE49-F238E27FC236}">
                  <a16:creationId xmlns:a16="http://schemas.microsoft.com/office/drawing/2014/main" id="{0A857347-E8C7-4A6F-9493-437E7E3E9B9F}"/>
                </a:ext>
              </a:extLst>
            </p:cNvPr>
            <p:cNvSpPr>
              <a:spLocks noChangeShapeType="1"/>
            </p:cNvSpPr>
            <p:nvPr/>
          </p:nvSpPr>
          <p:spPr bwMode="auto">
            <a:xfrm>
              <a:off x="1828800" y="3962400"/>
              <a:ext cx="5486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1142">
              <a:extLst>
                <a:ext uri="{FF2B5EF4-FFF2-40B4-BE49-F238E27FC236}">
                  <a16:creationId xmlns:a16="http://schemas.microsoft.com/office/drawing/2014/main" id="{0CE5FB80-E49C-4F75-937A-DB69377336D3}"/>
                </a:ext>
              </a:extLst>
            </p:cNvPr>
            <p:cNvSpPr>
              <a:spLocks noChangeShapeType="1"/>
            </p:cNvSpPr>
            <p:nvPr/>
          </p:nvSpPr>
          <p:spPr bwMode="auto">
            <a:xfrm flipV="1">
              <a:off x="4572000" y="2590800"/>
              <a:ext cx="0" cy="2743200"/>
            </a:xfrm>
            <a:prstGeom prst="line">
              <a:avLst/>
            </a:prstGeom>
            <a:noFill/>
            <a:ln w="381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1144">
              <a:extLst>
                <a:ext uri="{FF2B5EF4-FFF2-40B4-BE49-F238E27FC236}">
                  <a16:creationId xmlns:a16="http://schemas.microsoft.com/office/drawing/2014/main" id="{61DA7519-98B3-4868-BF25-19D6102A96FD}"/>
                </a:ext>
              </a:extLst>
            </p:cNvPr>
            <p:cNvSpPr>
              <a:spLocks noChangeShapeType="1"/>
            </p:cNvSpPr>
            <p:nvPr/>
          </p:nvSpPr>
          <p:spPr bwMode="auto">
            <a:xfrm flipV="1">
              <a:off x="4572000" y="2590800"/>
              <a:ext cx="27432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145">
              <a:extLst>
                <a:ext uri="{FF2B5EF4-FFF2-40B4-BE49-F238E27FC236}">
                  <a16:creationId xmlns:a16="http://schemas.microsoft.com/office/drawing/2014/main" id="{F63A36BE-55A4-46C2-A22F-106F807BEAFF}"/>
                </a:ext>
              </a:extLst>
            </p:cNvPr>
            <p:cNvSpPr>
              <a:spLocks noChangeShapeType="1"/>
            </p:cNvSpPr>
            <p:nvPr/>
          </p:nvSpPr>
          <p:spPr bwMode="auto">
            <a:xfrm flipV="1">
              <a:off x="3200400" y="3962400"/>
              <a:ext cx="13716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Freeform 1147">
              <a:extLst>
                <a:ext uri="{FF2B5EF4-FFF2-40B4-BE49-F238E27FC236}">
                  <a16:creationId xmlns:a16="http://schemas.microsoft.com/office/drawing/2014/main" id="{3ED0DD18-029E-46D6-A1EE-55E5B7D06112}"/>
                </a:ext>
              </a:extLst>
            </p:cNvPr>
            <p:cNvSpPr>
              <a:spLocks/>
            </p:cNvSpPr>
            <p:nvPr/>
          </p:nvSpPr>
          <p:spPr bwMode="auto">
            <a:xfrm flipH="1">
              <a:off x="4572000" y="3505200"/>
              <a:ext cx="533400" cy="1778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Freeform 1148">
              <a:extLst>
                <a:ext uri="{FF2B5EF4-FFF2-40B4-BE49-F238E27FC236}">
                  <a16:creationId xmlns:a16="http://schemas.microsoft.com/office/drawing/2014/main" id="{EC082560-AB29-4CED-9BCB-B85A8C62EC80}"/>
                </a:ext>
              </a:extLst>
            </p:cNvPr>
            <p:cNvSpPr>
              <a:spLocks/>
            </p:cNvSpPr>
            <p:nvPr/>
          </p:nvSpPr>
          <p:spPr bwMode="auto">
            <a:xfrm flipV="1">
              <a:off x="4267200" y="4267200"/>
              <a:ext cx="304800" cy="762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 name="Group 1163">
              <a:extLst>
                <a:ext uri="{FF2B5EF4-FFF2-40B4-BE49-F238E27FC236}">
                  <a16:creationId xmlns:a16="http://schemas.microsoft.com/office/drawing/2014/main" id="{AFAA088C-2871-4B41-A632-2B9AB1DF532F}"/>
                </a:ext>
              </a:extLst>
            </p:cNvPr>
            <p:cNvGrpSpPr>
              <a:grpSpLocks/>
            </p:cNvGrpSpPr>
            <p:nvPr/>
          </p:nvGrpSpPr>
          <p:grpSpPr bwMode="auto">
            <a:xfrm>
              <a:off x="3222625" y="4446588"/>
              <a:ext cx="863600" cy="857250"/>
              <a:chOff x="1383" y="572"/>
              <a:chExt cx="545" cy="545"/>
            </a:xfrm>
          </p:grpSpPr>
          <p:sp>
            <p:nvSpPr>
              <p:cNvPr id="11" name="Oval 1164">
                <a:extLst>
                  <a:ext uri="{FF2B5EF4-FFF2-40B4-BE49-F238E27FC236}">
                    <a16:creationId xmlns:a16="http://schemas.microsoft.com/office/drawing/2014/main" id="{55129DB5-ACA0-41FD-93BB-404A3CDB6C91}"/>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Line 1165">
                <a:extLst>
                  <a:ext uri="{FF2B5EF4-FFF2-40B4-BE49-F238E27FC236}">
                    <a16:creationId xmlns:a16="http://schemas.microsoft.com/office/drawing/2014/main" id="{C2622679-8E41-44CF-A09B-850A9CFCB06E}"/>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166">
                <a:extLst>
                  <a:ext uri="{FF2B5EF4-FFF2-40B4-BE49-F238E27FC236}">
                    <a16:creationId xmlns:a16="http://schemas.microsoft.com/office/drawing/2014/main" id="{7F0693EE-4E5A-4B8E-94AC-2DBBD6F966EE}"/>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167">
                <a:extLst>
                  <a:ext uri="{FF2B5EF4-FFF2-40B4-BE49-F238E27FC236}">
                    <a16:creationId xmlns:a16="http://schemas.microsoft.com/office/drawing/2014/main" id="{D3CF60E4-BF1E-45DB-8841-198F1BA10670}"/>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168">
                <a:extLst>
                  <a:ext uri="{FF2B5EF4-FFF2-40B4-BE49-F238E27FC236}">
                    <a16:creationId xmlns:a16="http://schemas.microsoft.com/office/drawing/2014/main" id="{8616D3F1-9EDF-4412-AB88-BA3E7A5FAEF8}"/>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 name="Group 1169">
              <a:extLst>
                <a:ext uri="{FF2B5EF4-FFF2-40B4-BE49-F238E27FC236}">
                  <a16:creationId xmlns:a16="http://schemas.microsoft.com/office/drawing/2014/main" id="{61463ECF-09F3-44B8-9517-92F792F1D35E}"/>
                </a:ext>
              </a:extLst>
            </p:cNvPr>
            <p:cNvGrpSpPr>
              <a:grpSpLocks/>
            </p:cNvGrpSpPr>
            <p:nvPr/>
          </p:nvGrpSpPr>
          <p:grpSpPr bwMode="auto">
            <a:xfrm rot="9159229">
              <a:off x="6219825" y="2581275"/>
              <a:ext cx="642938" cy="787400"/>
              <a:chOff x="1383" y="572"/>
              <a:chExt cx="545" cy="545"/>
            </a:xfrm>
          </p:grpSpPr>
          <p:sp>
            <p:nvSpPr>
              <p:cNvPr id="17" name="Oval 1170">
                <a:extLst>
                  <a:ext uri="{FF2B5EF4-FFF2-40B4-BE49-F238E27FC236}">
                    <a16:creationId xmlns:a16="http://schemas.microsoft.com/office/drawing/2014/main" id="{0E73AF41-EEBB-4F7D-81B1-BB75AFF058E9}"/>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1171">
                <a:extLst>
                  <a:ext uri="{FF2B5EF4-FFF2-40B4-BE49-F238E27FC236}">
                    <a16:creationId xmlns:a16="http://schemas.microsoft.com/office/drawing/2014/main" id="{41A8F4B2-3F9B-4397-AC96-BCCA6562FD6A}"/>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1172">
                <a:extLst>
                  <a:ext uri="{FF2B5EF4-FFF2-40B4-BE49-F238E27FC236}">
                    <a16:creationId xmlns:a16="http://schemas.microsoft.com/office/drawing/2014/main" id="{B0EAD4F7-6A43-4DF0-83D6-CB2D6DB3EC81}"/>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1173">
                <a:extLst>
                  <a:ext uri="{FF2B5EF4-FFF2-40B4-BE49-F238E27FC236}">
                    <a16:creationId xmlns:a16="http://schemas.microsoft.com/office/drawing/2014/main" id="{66EB9B11-A328-483B-BE0F-A360F9CC03F2}"/>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1174">
                <a:extLst>
                  <a:ext uri="{FF2B5EF4-FFF2-40B4-BE49-F238E27FC236}">
                    <a16:creationId xmlns:a16="http://schemas.microsoft.com/office/drawing/2014/main" id="{EAE0895B-52B7-4CCB-B6D6-AB80838A89BF}"/>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4" name="テキスト ボックス 23">
            <a:extLst>
              <a:ext uri="{FF2B5EF4-FFF2-40B4-BE49-F238E27FC236}">
                <a16:creationId xmlns:a16="http://schemas.microsoft.com/office/drawing/2014/main" id="{219D85BF-8FFB-4C60-B738-016F67F9347B}"/>
              </a:ext>
            </a:extLst>
          </p:cNvPr>
          <p:cNvSpPr txBox="1"/>
          <p:nvPr/>
        </p:nvSpPr>
        <p:spPr>
          <a:xfrm>
            <a:off x="3275856" y="4149080"/>
            <a:ext cx="877163" cy="369332"/>
          </a:xfrm>
          <a:prstGeom prst="rect">
            <a:avLst/>
          </a:prstGeom>
          <a:noFill/>
        </p:spPr>
        <p:txBody>
          <a:bodyPr wrap="none" rtlCol="0">
            <a:spAutoFit/>
          </a:bodyPr>
          <a:lstStyle/>
          <a:p>
            <a:r>
              <a:rPr kumimoji="1" lang="ja-JP" altLang="en-US" dirty="0"/>
              <a:t>非偏光</a:t>
            </a:r>
          </a:p>
        </p:txBody>
      </p:sp>
      <p:sp>
        <p:nvSpPr>
          <p:cNvPr id="25" name="テキスト ボックス 24">
            <a:extLst>
              <a:ext uri="{FF2B5EF4-FFF2-40B4-BE49-F238E27FC236}">
                <a16:creationId xmlns:a16="http://schemas.microsoft.com/office/drawing/2014/main" id="{CD2DE691-A414-465B-A59F-C30ECA97DB4F}"/>
              </a:ext>
            </a:extLst>
          </p:cNvPr>
          <p:cNvSpPr txBox="1"/>
          <p:nvPr/>
        </p:nvSpPr>
        <p:spPr>
          <a:xfrm>
            <a:off x="6084168" y="2132856"/>
            <a:ext cx="1107996" cy="369332"/>
          </a:xfrm>
          <a:prstGeom prst="rect">
            <a:avLst/>
          </a:prstGeom>
          <a:noFill/>
        </p:spPr>
        <p:txBody>
          <a:bodyPr wrap="none" rtlCol="0">
            <a:spAutoFit/>
          </a:bodyPr>
          <a:lstStyle/>
          <a:p>
            <a:r>
              <a:rPr kumimoji="1" lang="ja-JP" altLang="en-US" dirty="0"/>
              <a:t>部分偏光</a:t>
            </a:r>
          </a:p>
        </p:txBody>
      </p:sp>
      <p:sp>
        <p:nvSpPr>
          <p:cNvPr id="26" name="Text Box 1158">
            <a:extLst>
              <a:ext uri="{FF2B5EF4-FFF2-40B4-BE49-F238E27FC236}">
                <a16:creationId xmlns:a16="http://schemas.microsoft.com/office/drawing/2014/main" id="{FBEC7405-F9D2-40B1-8DF7-22B88C4AA0AA}"/>
              </a:ext>
            </a:extLst>
          </p:cNvPr>
          <p:cNvSpPr txBox="1">
            <a:spLocks noChangeArrowheads="1"/>
          </p:cNvSpPr>
          <p:nvPr/>
        </p:nvSpPr>
        <p:spPr bwMode="auto">
          <a:xfrm>
            <a:off x="7020272" y="2780928"/>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t>n</a:t>
            </a:r>
            <a:endParaRPr lang="en-US" altLang="ja-JP" sz="1800" baseline="-25000"/>
          </a:p>
        </p:txBody>
      </p:sp>
      <p:sp>
        <p:nvSpPr>
          <p:cNvPr id="27" name="Text Box 1159">
            <a:extLst>
              <a:ext uri="{FF2B5EF4-FFF2-40B4-BE49-F238E27FC236}">
                <a16:creationId xmlns:a16="http://schemas.microsoft.com/office/drawing/2014/main" id="{D4B29AC8-D8F6-4AF3-AB8F-0394353EB72D}"/>
              </a:ext>
            </a:extLst>
          </p:cNvPr>
          <p:cNvSpPr txBox="1">
            <a:spLocks noChangeArrowheads="1"/>
          </p:cNvSpPr>
          <p:nvPr/>
        </p:nvSpPr>
        <p:spPr bwMode="auto">
          <a:xfrm>
            <a:off x="4139952" y="3068960"/>
            <a:ext cx="379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a:latin typeface="Symbol" panose="05050102010706020507" pitchFamily="18" charset="2"/>
              </a:rPr>
              <a:t>q</a:t>
            </a:r>
            <a:r>
              <a:rPr lang="en-US" altLang="ja-JP" sz="1800" baseline="-25000"/>
              <a:t>2</a:t>
            </a:r>
          </a:p>
        </p:txBody>
      </p:sp>
      <p:sp>
        <p:nvSpPr>
          <p:cNvPr id="28" name="Text Box 1160">
            <a:extLst>
              <a:ext uri="{FF2B5EF4-FFF2-40B4-BE49-F238E27FC236}">
                <a16:creationId xmlns:a16="http://schemas.microsoft.com/office/drawing/2014/main" id="{F5A181CC-7168-49E4-B3D9-F5E27CCF457C}"/>
              </a:ext>
            </a:extLst>
          </p:cNvPr>
          <p:cNvSpPr txBox="1">
            <a:spLocks noChangeArrowheads="1"/>
          </p:cNvSpPr>
          <p:nvPr/>
        </p:nvSpPr>
        <p:spPr bwMode="auto">
          <a:xfrm>
            <a:off x="4644008" y="1916832"/>
            <a:ext cx="379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i="1" dirty="0">
                <a:latin typeface="Symbol" panose="05050102010706020507" pitchFamily="18" charset="2"/>
              </a:rPr>
              <a:t>q</a:t>
            </a:r>
            <a:r>
              <a:rPr lang="en-US" altLang="ja-JP" sz="1800" baseline="-25000" dirty="0"/>
              <a:t>1</a:t>
            </a:r>
          </a:p>
        </p:txBody>
      </p:sp>
      <p:sp>
        <p:nvSpPr>
          <p:cNvPr id="29" name="テキスト ボックス 28">
            <a:extLst>
              <a:ext uri="{FF2B5EF4-FFF2-40B4-BE49-F238E27FC236}">
                <a16:creationId xmlns:a16="http://schemas.microsoft.com/office/drawing/2014/main" id="{28D9343F-CE0D-43A0-B5D5-DCE775C4D791}"/>
              </a:ext>
            </a:extLst>
          </p:cNvPr>
          <p:cNvSpPr txBox="1"/>
          <p:nvPr/>
        </p:nvSpPr>
        <p:spPr>
          <a:xfrm>
            <a:off x="6228184" y="2780928"/>
            <a:ext cx="877163" cy="369332"/>
          </a:xfrm>
          <a:prstGeom prst="rect">
            <a:avLst/>
          </a:prstGeom>
          <a:noFill/>
        </p:spPr>
        <p:txBody>
          <a:bodyPr wrap="none" rtlCol="0">
            <a:spAutoFit/>
          </a:bodyPr>
          <a:lstStyle/>
          <a:p>
            <a:r>
              <a:rPr kumimoji="1" lang="ja-JP" altLang="en-US" dirty="0"/>
              <a:t>屈折率</a:t>
            </a:r>
          </a:p>
        </p:txBody>
      </p:sp>
      <p:sp>
        <p:nvSpPr>
          <p:cNvPr id="30" name="テキスト ボックス 29">
            <a:extLst>
              <a:ext uri="{FF2B5EF4-FFF2-40B4-BE49-F238E27FC236}">
                <a16:creationId xmlns:a16="http://schemas.microsoft.com/office/drawing/2014/main" id="{8D257B5E-EA04-4FE7-AB7D-BCDA3036F5D5}"/>
              </a:ext>
            </a:extLst>
          </p:cNvPr>
          <p:cNvSpPr txBox="1"/>
          <p:nvPr/>
        </p:nvSpPr>
        <p:spPr>
          <a:xfrm>
            <a:off x="4644008" y="1628800"/>
            <a:ext cx="877163" cy="369332"/>
          </a:xfrm>
          <a:prstGeom prst="rect">
            <a:avLst/>
          </a:prstGeom>
          <a:noFill/>
        </p:spPr>
        <p:txBody>
          <a:bodyPr wrap="none" rtlCol="0">
            <a:spAutoFit/>
          </a:bodyPr>
          <a:lstStyle/>
          <a:p>
            <a:r>
              <a:rPr kumimoji="1" lang="ja-JP" altLang="en-US" dirty="0"/>
              <a:t>出射角</a:t>
            </a:r>
          </a:p>
        </p:txBody>
      </p:sp>
      <p:sp>
        <p:nvSpPr>
          <p:cNvPr id="31" name="テキスト ボックス 30">
            <a:extLst>
              <a:ext uri="{FF2B5EF4-FFF2-40B4-BE49-F238E27FC236}">
                <a16:creationId xmlns:a16="http://schemas.microsoft.com/office/drawing/2014/main" id="{12A463AB-7936-47E7-8235-772D2F23A7A5}"/>
              </a:ext>
            </a:extLst>
          </p:cNvPr>
          <p:cNvSpPr txBox="1"/>
          <p:nvPr/>
        </p:nvSpPr>
        <p:spPr>
          <a:xfrm>
            <a:off x="4211960" y="908720"/>
            <a:ext cx="646331" cy="369332"/>
          </a:xfrm>
          <a:prstGeom prst="rect">
            <a:avLst/>
          </a:prstGeom>
          <a:noFill/>
        </p:spPr>
        <p:txBody>
          <a:bodyPr wrap="none" rtlCol="0">
            <a:spAutoFit/>
          </a:bodyPr>
          <a:lstStyle/>
          <a:p>
            <a:r>
              <a:rPr kumimoji="1" lang="ja-JP" altLang="en-US" dirty="0"/>
              <a:t>法線</a:t>
            </a:r>
          </a:p>
        </p:txBody>
      </p:sp>
      <p:sp>
        <p:nvSpPr>
          <p:cNvPr id="32" name="テキスト ボックス 31">
            <a:extLst>
              <a:ext uri="{FF2B5EF4-FFF2-40B4-BE49-F238E27FC236}">
                <a16:creationId xmlns:a16="http://schemas.microsoft.com/office/drawing/2014/main" id="{FFF5150B-0DE0-4A2B-ADBC-FB546BF527A2}"/>
              </a:ext>
            </a:extLst>
          </p:cNvPr>
          <p:cNvSpPr txBox="1"/>
          <p:nvPr/>
        </p:nvSpPr>
        <p:spPr>
          <a:xfrm>
            <a:off x="1835696" y="2276872"/>
            <a:ext cx="646331" cy="369332"/>
          </a:xfrm>
          <a:prstGeom prst="rect">
            <a:avLst/>
          </a:prstGeom>
          <a:noFill/>
        </p:spPr>
        <p:txBody>
          <a:bodyPr wrap="none" rtlCol="0">
            <a:spAutoFit/>
          </a:bodyPr>
          <a:lstStyle/>
          <a:p>
            <a:r>
              <a:rPr kumimoji="1" lang="ja-JP" altLang="en-US" dirty="0"/>
              <a:t>空気</a:t>
            </a:r>
          </a:p>
        </p:txBody>
      </p:sp>
      <p:sp>
        <p:nvSpPr>
          <p:cNvPr id="33" name="テキスト ボックス 32">
            <a:extLst>
              <a:ext uri="{FF2B5EF4-FFF2-40B4-BE49-F238E27FC236}">
                <a16:creationId xmlns:a16="http://schemas.microsoft.com/office/drawing/2014/main" id="{CFF9A2D6-59D0-42BD-BC54-2A3DBF3C571E}"/>
              </a:ext>
            </a:extLst>
          </p:cNvPr>
          <p:cNvSpPr txBox="1"/>
          <p:nvPr/>
        </p:nvSpPr>
        <p:spPr>
          <a:xfrm>
            <a:off x="1835696" y="2780928"/>
            <a:ext cx="646331" cy="369332"/>
          </a:xfrm>
          <a:prstGeom prst="rect">
            <a:avLst/>
          </a:prstGeom>
          <a:noFill/>
        </p:spPr>
        <p:txBody>
          <a:bodyPr wrap="none" rtlCol="0">
            <a:spAutoFit/>
          </a:bodyPr>
          <a:lstStyle/>
          <a:p>
            <a:r>
              <a:rPr kumimoji="1" lang="ja-JP" altLang="en-US" dirty="0"/>
              <a:t>物体</a:t>
            </a:r>
          </a:p>
        </p:txBody>
      </p:sp>
      <p:sp>
        <p:nvSpPr>
          <p:cNvPr id="34" name="テキスト ボックス 33">
            <a:extLst>
              <a:ext uri="{FF2B5EF4-FFF2-40B4-BE49-F238E27FC236}">
                <a16:creationId xmlns:a16="http://schemas.microsoft.com/office/drawing/2014/main" id="{8F1CB542-D446-4AA6-98C8-22A52CDC32F5}"/>
              </a:ext>
            </a:extLst>
          </p:cNvPr>
          <p:cNvSpPr txBox="1"/>
          <p:nvPr/>
        </p:nvSpPr>
        <p:spPr>
          <a:xfrm>
            <a:off x="7308304" y="980728"/>
            <a:ext cx="1338828" cy="369332"/>
          </a:xfrm>
          <a:prstGeom prst="rect">
            <a:avLst/>
          </a:prstGeom>
          <a:noFill/>
        </p:spPr>
        <p:txBody>
          <a:bodyPr wrap="none" rtlCol="0">
            <a:spAutoFit/>
          </a:bodyPr>
          <a:lstStyle/>
          <a:p>
            <a:r>
              <a:rPr kumimoji="1" lang="ja-JP" altLang="en-US" dirty="0"/>
              <a:t>拡散反射光</a:t>
            </a:r>
          </a:p>
        </p:txBody>
      </p:sp>
      <p:sp>
        <p:nvSpPr>
          <p:cNvPr id="35" name="テキスト ボックス 34">
            <a:extLst>
              <a:ext uri="{FF2B5EF4-FFF2-40B4-BE49-F238E27FC236}">
                <a16:creationId xmlns:a16="http://schemas.microsoft.com/office/drawing/2014/main" id="{E5DE6748-CB28-4018-AC29-5BD3B1BB8575}"/>
              </a:ext>
            </a:extLst>
          </p:cNvPr>
          <p:cNvSpPr txBox="1"/>
          <p:nvPr/>
        </p:nvSpPr>
        <p:spPr>
          <a:xfrm>
            <a:off x="1043608" y="4005064"/>
            <a:ext cx="2167581" cy="369332"/>
          </a:xfrm>
          <a:prstGeom prst="rect">
            <a:avLst/>
          </a:prstGeom>
          <a:noFill/>
        </p:spPr>
        <p:txBody>
          <a:bodyPr wrap="none" rtlCol="0">
            <a:spAutoFit/>
          </a:bodyPr>
          <a:lstStyle/>
          <a:p>
            <a:r>
              <a:rPr kumimoji="1" lang="ja-JP" altLang="en-US" dirty="0"/>
              <a:t>内部で乱反射した光</a:t>
            </a:r>
          </a:p>
        </p:txBody>
      </p:sp>
    </p:spTree>
    <p:extLst>
      <p:ext uri="{BB962C8B-B14F-4D97-AF65-F5344CB8AC3E}">
        <p14:creationId xmlns:p14="http://schemas.microsoft.com/office/powerpoint/2010/main" val="2831548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B6FD31E7-D616-485E-B882-D93604C3BB69}"/>
              </a:ext>
            </a:extLst>
          </p:cNvPr>
          <p:cNvSpPr>
            <a:spLocks noGrp="1" noChangeArrowheads="1"/>
          </p:cNvSpPr>
          <p:nvPr>
            <p:ph type="title"/>
          </p:nvPr>
        </p:nvSpPr>
        <p:spPr/>
        <p:txBody>
          <a:bodyPr/>
          <a:lstStyle/>
          <a:p>
            <a:r>
              <a:rPr lang="ja-JP" altLang="en-US"/>
              <a:t>拡散反射光</a:t>
            </a:r>
          </a:p>
        </p:txBody>
      </p:sp>
      <p:sp>
        <p:nvSpPr>
          <p:cNvPr id="692262" name="Rectangle 38">
            <a:extLst>
              <a:ext uri="{FF2B5EF4-FFF2-40B4-BE49-F238E27FC236}">
                <a16:creationId xmlns:a16="http://schemas.microsoft.com/office/drawing/2014/main" id="{DEA2BA7A-F496-45B9-A24E-27F5215E281E}"/>
              </a:ext>
            </a:extLst>
          </p:cNvPr>
          <p:cNvSpPr>
            <a:spLocks noChangeArrowheads="1"/>
          </p:cNvSpPr>
          <p:nvPr/>
        </p:nvSpPr>
        <p:spPr bwMode="auto">
          <a:xfrm>
            <a:off x="5364088" y="1182018"/>
            <a:ext cx="3505200" cy="4038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2265" name="Freeform 41">
            <a:extLst>
              <a:ext uri="{FF2B5EF4-FFF2-40B4-BE49-F238E27FC236}">
                <a16:creationId xmlns:a16="http://schemas.microsoft.com/office/drawing/2014/main" id="{E9B1AEA3-FFCF-486B-980C-167C4C32624D}"/>
              </a:ext>
            </a:extLst>
          </p:cNvPr>
          <p:cNvSpPr>
            <a:spLocks/>
          </p:cNvSpPr>
          <p:nvPr/>
        </p:nvSpPr>
        <p:spPr bwMode="auto">
          <a:xfrm>
            <a:off x="5364088" y="1182018"/>
            <a:ext cx="3492500" cy="3998913"/>
          </a:xfrm>
          <a:custGeom>
            <a:avLst/>
            <a:gdLst>
              <a:gd name="T0" fmla="*/ 4 w 304"/>
              <a:gd name="T1" fmla="*/ 12 h 302"/>
              <a:gd name="T2" fmla="*/ 8 w 304"/>
              <a:gd name="T3" fmla="*/ 12 h 302"/>
              <a:gd name="T4" fmla="*/ 13 w 304"/>
              <a:gd name="T5" fmla="*/ 12 h 302"/>
              <a:gd name="T6" fmla="*/ 18 w 304"/>
              <a:gd name="T7" fmla="*/ 12 h 302"/>
              <a:gd name="T8" fmla="*/ 23 w 304"/>
              <a:gd name="T9" fmla="*/ 11 h 302"/>
              <a:gd name="T10" fmla="*/ 28 w 304"/>
              <a:gd name="T11" fmla="*/ 11 h 302"/>
              <a:gd name="T12" fmla="*/ 33 w 304"/>
              <a:gd name="T13" fmla="*/ 11 h 302"/>
              <a:gd name="T14" fmla="*/ 37 w 304"/>
              <a:gd name="T15" fmla="*/ 11 h 302"/>
              <a:gd name="T16" fmla="*/ 42 w 304"/>
              <a:gd name="T17" fmla="*/ 11 h 302"/>
              <a:gd name="T18" fmla="*/ 47 w 304"/>
              <a:gd name="T19" fmla="*/ 11 h 302"/>
              <a:gd name="T20" fmla="*/ 52 w 304"/>
              <a:gd name="T21" fmla="*/ 11 h 302"/>
              <a:gd name="T22" fmla="*/ 57 w 304"/>
              <a:gd name="T23" fmla="*/ 10 h 302"/>
              <a:gd name="T24" fmla="*/ 61 w 304"/>
              <a:gd name="T25" fmla="*/ 10 h 302"/>
              <a:gd name="T26" fmla="*/ 66 w 304"/>
              <a:gd name="T27" fmla="*/ 10 h 302"/>
              <a:gd name="T28" fmla="*/ 71 w 304"/>
              <a:gd name="T29" fmla="*/ 9 h 302"/>
              <a:gd name="T30" fmla="*/ 76 w 304"/>
              <a:gd name="T31" fmla="*/ 9 h 302"/>
              <a:gd name="T32" fmla="*/ 80 w 304"/>
              <a:gd name="T33" fmla="*/ 9 h 302"/>
              <a:gd name="T34" fmla="*/ 85 w 304"/>
              <a:gd name="T35" fmla="*/ 8 h 302"/>
              <a:gd name="T36" fmla="*/ 90 w 304"/>
              <a:gd name="T37" fmla="*/ 8 h 302"/>
              <a:gd name="T38" fmla="*/ 95 w 304"/>
              <a:gd name="T39" fmla="*/ 8 h 302"/>
              <a:gd name="T40" fmla="*/ 100 w 304"/>
              <a:gd name="T41" fmla="*/ 7 h 302"/>
              <a:gd name="T42" fmla="*/ 104 w 304"/>
              <a:gd name="T43" fmla="*/ 7 h 302"/>
              <a:gd name="T44" fmla="*/ 109 w 304"/>
              <a:gd name="T45" fmla="*/ 6 h 302"/>
              <a:gd name="T46" fmla="*/ 114 w 304"/>
              <a:gd name="T47" fmla="*/ 6 h 302"/>
              <a:gd name="T48" fmla="*/ 119 w 304"/>
              <a:gd name="T49" fmla="*/ 6 h 302"/>
              <a:gd name="T50" fmla="*/ 124 w 304"/>
              <a:gd name="T51" fmla="*/ 5 h 302"/>
              <a:gd name="T52" fmla="*/ 128 w 304"/>
              <a:gd name="T53" fmla="*/ 5 h 302"/>
              <a:gd name="T54" fmla="*/ 133 w 304"/>
              <a:gd name="T55" fmla="*/ 4 h 302"/>
              <a:gd name="T56" fmla="*/ 138 w 304"/>
              <a:gd name="T57" fmla="*/ 4 h 302"/>
              <a:gd name="T58" fmla="*/ 143 w 304"/>
              <a:gd name="T59" fmla="*/ 3 h 302"/>
              <a:gd name="T60" fmla="*/ 148 w 304"/>
              <a:gd name="T61" fmla="*/ 3 h 302"/>
              <a:gd name="T62" fmla="*/ 152 w 304"/>
              <a:gd name="T63" fmla="*/ 2 h 302"/>
              <a:gd name="T64" fmla="*/ 157 w 304"/>
              <a:gd name="T65" fmla="*/ 2 h 302"/>
              <a:gd name="T66" fmla="*/ 162 w 304"/>
              <a:gd name="T67" fmla="*/ 1 h 302"/>
              <a:gd name="T68" fmla="*/ 167 w 304"/>
              <a:gd name="T69" fmla="*/ 1 h 302"/>
              <a:gd name="T70" fmla="*/ 172 w 304"/>
              <a:gd name="T71" fmla="*/ 0 h 302"/>
              <a:gd name="T72" fmla="*/ 176 w 304"/>
              <a:gd name="T73" fmla="*/ 0 h 302"/>
              <a:gd name="T74" fmla="*/ 181 w 304"/>
              <a:gd name="T75" fmla="*/ 0 h 302"/>
              <a:gd name="T76" fmla="*/ 186 w 304"/>
              <a:gd name="T77" fmla="*/ 0 h 302"/>
              <a:gd name="T78" fmla="*/ 191 w 304"/>
              <a:gd name="T79" fmla="*/ 0 h 302"/>
              <a:gd name="T80" fmla="*/ 196 w 304"/>
              <a:gd name="T81" fmla="*/ 0 h 302"/>
              <a:gd name="T82" fmla="*/ 200 w 304"/>
              <a:gd name="T83" fmla="*/ 0 h 302"/>
              <a:gd name="T84" fmla="*/ 205 w 304"/>
              <a:gd name="T85" fmla="*/ 0 h 302"/>
              <a:gd name="T86" fmla="*/ 210 w 304"/>
              <a:gd name="T87" fmla="*/ 1 h 302"/>
              <a:gd name="T88" fmla="*/ 215 w 304"/>
              <a:gd name="T89" fmla="*/ 2 h 302"/>
              <a:gd name="T90" fmla="*/ 220 w 304"/>
              <a:gd name="T91" fmla="*/ 3 h 302"/>
              <a:gd name="T92" fmla="*/ 224 w 304"/>
              <a:gd name="T93" fmla="*/ 5 h 302"/>
              <a:gd name="T94" fmla="*/ 229 w 304"/>
              <a:gd name="T95" fmla="*/ 8 h 302"/>
              <a:gd name="T96" fmla="*/ 234 w 304"/>
              <a:gd name="T97" fmla="*/ 11 h 302"/>
              <a:gd name="T98" fmla="*/ 239 w 304"/>
              <a:gd name="T99" fmla="*/ 14 h 302"/>
              <a:gd name="T100" fmla="*/ 244 w 304"/>
              <a:gd name="T101" fmla="*/ 19 h 302"/>
              <a:gd name="T102" fmla="*/ 248 w 304"/>
              <a:gd name="T103" fmla="*/ 25 h 302"/>
              <a:gd name="T104" fmla="*/ 253 w 304"/>
              <a:gd name="T105" fmla="*/ 31 h 302"/>
              <a:gd name="T106" fmla="*/ 258 w 304"/>
              <a:gd name="T107" fmla="*/ 40 h 302"/>
              <a:gd name="T108" fmla="*/ 263 w 304"/>
              <a:gd name="T109" fmla="*/ 50 h 302"/>
              <a:gd name="T110" fmla="*/ 268 w 304"/>
              <a:gd name="T111" fmla="*/ 63 h 302"/>
              <a:gd name="T112" fmla="*/ 272 w 304"/>
              <a:gd name="T113" fmla="*/ 78 h 302"/>
              <a:gd name="T114" fmla="*/ 277 w 304"/>
              <a:gd name="T115" fmla="*/ 96 h 302"/>
              <a:gd name="T116" fmla="*/ 282 w 304"/>
              <a:gd name="T117" fmla="*/ 119 h 302"/>
              <a:gd name="T118" fmla="*/ 287 w 304"/>
              <a:gd name="T119" fmla="*/ 146 h 302"/>
              <a:gd name="T120" fmla="*/ 292 w 304"/>
              <a:gd name="T121" fmla="*/ 179 h 302"/>
              <a:gd name="T122" fmla="*/ 296 w 304"/>
              <a:gd name="T123" fmla="*/ 218 h 302"/>
              <a:gd name="T124" fmla="*/ 301 w 304"/>
              <a:gd name="T125" fmla="*/ 26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302">
                <a:moveTo>
                  <a:pt x="0" y="12"/>
                </a:moveTo>
                <a:lnTo>
                  <a:pt x="0" y="12"/>
                </a:lnTo>
                <a:lnTo>
                  <a:pt x="1" y="12"/>
                </a:lnTo>
                <a:lnTo>
                  <a:pt x="1" y="12"/>
                </a:lnTo>
                <a:lnTo>
                  <a:pt x="2" y="12"/>
                </a:lnTo>
                <a:lnTo>
                  <a:pt x="3" y="12"/>
                </a:lnTo>
                <a:lnTo>
                  <a:pt x="3" y="12"/>
                </a:lnTo>
                <a:lnTo>
                  <a:pt x="4" y="12"/>
                </a:lnTo>
                <a:lnTo>
                  <a:pt x="4" y="12"/>
                </a:lnTo>
                <a:lnTo>
                  <a:pt x="5" y="12"/>
                </a:lnTo>
                <a:lnTo>
                  <a:pt x="5" y="12"/>
                </a:lnTo>
                <a:lnTo>
                  <a:pt x="6" y="12"/>
                </a:lnTo>
                <a:lnTo>
                  <a:pt x="7" y="12"/>
                </a:lnTo>
                <a:lnTo>
                  <a:pt x="7" y="12"/>
                </a:lnTo>
                <a:lnTo>
                  <a:pt x="8" y="12"/>
                </a:lnTo>
                <a:lnTo>
                  <a:pt x="8" y="12"/>
                </a:lnTo>
                <a:lnTo>
                  <a:pt x="9" y="12"/>
                </a:lnTo>
                <a:lnTo>
                  <a:pt x="10" y="12"/>
                </a:lnTo>
                <a:lnTo>
                  <a:pt x="10" y="12"/>
                </a:lnTo>
                <a:lnTo>
                  <a:pt x="11" y="12"/>
                </a:lnTo>
                <a:lnTo>
                  <a:pt x="11" y="12"/>
                </a:lnTo>
                <a:lnTo>
                  <a:pt x="12" y="12"/>
                </a:lnTo>
                <a:lnTo>
                  <a:pt x="13" y="12"/>
                </a:lnTo>
                <a:lnTo>
                  <a:pt x="13" y="12"/>
                </a:lnTo>
                <a:lnTo>
                  <a:pt x="14" y="12"/>
                </a:lnTo>
                <a:lnTo>
                  <a:pt x="14" y="12"/>
                </a:lnTo>
                <a:lnTo>
                  <a:pt x="15" y="12"/>
                </a:lnTo>
                <a:lnTo>
                  <a:pt x="16" y="12"/>
                </a:lnTo>
                <a:lnTo>
                  <a:pt x="16" y="12"/>
                </a:lnTo>
                <a:lnTo>
                  <a:pt x="17" y="12"/>
                </a:lnTo>
                <a:lnTo>
                  <a:pt x="18" y="12"/>
                </a:lnTo>
                <a:lnTo>
                  <a:pt x="18" y="12"/>
                </a:lnTo>
                <a:lnTo>
                  <a:pt x="19" y="12"/>
                </a:lnTo>
                <a:lnTo>
                  <a:pt x="19" y="12"/>
                </a:lnTo>
                <a:lnTo>
                  <a:pt x="20" y="12"/>
                </a:lnTo>
                <a:lnTo>
                  <a:pt x="21" y="12"/>
                </a:lnTo>
                <a:lnTo>
                  <a:pt x="21" y="11"/>
                </a:lnTo>
                <a:lnTo>
                  <a:pt x="22" y="11"/>
                </a:lnTo>
                <a:lnTo>
                  <a:pt x="22" y="11"/>
                </a:lnTo>
                <a:lnTo>
                  <a:pt x="23" y="11"/>
                </a:lnTo>
                <a:lnTo>
                  <a:pt x="24" y="11"/>
                </a:lnTo>
                <a:lnTo>
                  <a:pt x="24" y="11"/>
                </a:lnTo>
                <a:lnTo>
                  <a:pt x="25" y="11"/>
                </a:lnTo>
                <a:lnTo>
                  <a:pt x="25" y="11"/>
                </a:lnTo>
                <a:lnTo>
                  <a:pt x="26" y="11"/>
                </a:lnTo>
                <a:lnTo>
                  <a:pt x="27" y="11"/>
                </a:lnTo>
                <a:lnTo>
                  <a:pt x="27" y="11"/>
                </a:lnTo>
                <a:lnTo>
                  <a:pt x="28" y="11"/>
                </a:lnTo>
                <a:lnTo>
                  <a:pt x="28" y="11"/>
                </a:lnTo>
                <a:lnTo>
                  <a:pt x="29" y="11"/>
                </a:lnTo>
                <a:lnTo>
                  <a:pt x="30" y="11"/>
                </a:lnTo>
                <a:lnTo>
                  <a:pt x="30" y="11"/>
                </a:lnTo>
                <a:lnTo>
                  <a:pt x="31" y="11"/>
                </a:lnTo>
                <a:lnTo>
                  <a:pt x="31" y="11"/>
                </a:lnTo>
                <a:lnTo>
                  <a:pt x="32" y="11"/>
                </a:lnTo>
                <a:lnTo>
                  <a:pt x="33" y="11"/>
                </a:lnTo>
                <a:lnTo>
                  <a:pt x="33" y="11"/>
                </a:lnTo>
                <a:lnTo>
                  <a:pt x="34" y="11"/>
                </a:lnTo>
                <a:lnTo>
                  <a:pt x="34" y="11"/>
                </a:lnTo>
                <a:lnTo>
                  <a:pt x="35" y="11"/>
                </a:lnTo>
                <a:lnTo>
                  <a:pt x="36" y="11"/>
                </a:lnTo>
                <a:lnTo>
                  <a:pt x="36" y="11"/>
                </a:lnTo>
                <a:lnTo>
                  <a:pt x="37" y="11"/>
                </a:lnTo>
                <a:lnTo>
                  <a:pt x="37" y="11"/>
                </a:lnTo>
                <a:lnTo>
                  <a:pt x="38" y="11"/>
                </a:lnTo>
                <a:lnTo>
                  <a:pt x="39" y="11"/>
                </a:lnTo>
                <a:lnTo>
                  <a:pt x="39" y="11"/>
                </a:lnTo>
                <a:lnTo>
                  <a:pt x="40" y="11"/>
                </a:lnTo>
                <a:lnTo>
                  <a:pt x="40" y="11"/>
                </a:lnTo>
                <a:lnTo>
                  <a:pt x="41" y="11"/>
                </a:lnTo>
                <a:lnTo>
                  <a:pt x="42" y="11"/>
                </a:lnTo>
                <a:lnTo>
                  <a:pt x="42" y="11"/>
                </a:lnTo>
                <a:lnTo>
                  <a:pt x="43" y="11"/>
                </a:lnTo>
                <a:lnTo>
                  <a:pt x="43" y="11"/>
                </a:lnTo>
                <a:lnTo>
                  <a:pt x="44" y="11"/>
                </a:lnTo>
                <a:lnTo>
                  <a:pt x="45" y="11"/>
                </a:lnTo>
                <a:lnTo>
                  <a:pt x="45" y="11"/>
                </a:lnTo>
                <a:lnTo>
                  <a:pt x="46" y="11"/>
                </a:lnTo>
                <a:lnTo>
                  <a:pt x="46" y="11"/>
                </a:lnTo>
                <a:lnTo>
                  <a:pt x="47" y="11"/>
                </a:lnTo>
                <a:lnTo>
                  <a:pt x="48" y="11"/>
                </a:lnTo>
                <a:lnTo>
                  <a:pt x="48" y="11"/>
                </a:lnTo>
                <a:lnTo>
                  <a:pt x="49" y="11"/>
                </a:lnTo>
                <a:lnTo>
                  <a:pt x="49" y="11"/>
                </a:lnTo>
                <a:lnTo>
                  <a:pt x="50" y="11"/>
                </a:lnTo>
                <a:lnTo>
                  <a:pt x="51" y="11"/>
                </a:lnTo>
                <a:lnTo>
                  <a:pt x="51" y="11"/>
                </a:lnTo>
                <a:lnTo>
                  <a:pt x="52" y="11"/>
                </a:lnTo>
                <a:lnTo>
                  <a:pt x="52" y="10"/>
                </a:lnTo>
                <a:lnTo>
                  <a:pt x="53" y="10"/>
                </a:lnTo>
                <a:lnTo>
                  <a:pt x="54" y="10"/>
                </a:lnTo>
                <a:lnTo>
                  <a:pt x="54" y="10"/>
                </a:lnTo>
                <a:lnTo>
                  <a:pt x="55" y="10"/>
                </a:lnTo>
                <a:lnTo>
                  <a:pt x="55" y="10"/>
                </a:lnTo>
                <a:lnTo>
                  <a:pt x="56" y="10"/>
                </a:lnTo>
                <a:lnTo>
                  <a:pt x="57" y="10"/>
                </a:lnTo>
                <a:lnTo>
                  <a:pt x="57" y="10"/>
                </a:lnTo>
                <a:lnTo>
                  <a:pt x="58" y="10"/>
                </a:lnTo>
                <a:lnTo>
                  <a:pt x="58" y="10"/>
                </a:lnTo>
                <a:lnTo>
                  <a:pt x="59" y="10"/>
                </a:lnTo>
                <a:lnTo>
                  <a:pt x="60" y="10"/>
                </a:lnTo>
                <a:lnTo>
                  <a:pt x="60" y="10"/>
                </a:lnTo>
                <a:lnTo>
                  <a:pt x="61" y="10"/>
                </a:lnTo>
                <a:lnTo>
                  <a:pt x="61" y="10"/>
                </a:lnTo>
                <a:lnTo>
                  <a:pt x="62" y="10"/>
                </a:lnTo>
                <a:lnTo>
                  <a:pt x="63" y="10"/>
                </a:lnTo>
                <a:lnTo>
                  <a:pt x="63" y="10"/>
                </a:lnTo>
                <a:lnTo>
                  <a:pt x="64" y="10"/>
                </a:lnTo>
                <a:lnTo>
                  <a:pt x="64" y="10"/>
                </a:lnTo>
                <a:lnTo>
                  <a:pt x="65" y="10"/>
                </a:lnTo>
                <a:lnTo>
                  <a:pt x="66" y="10"/>
                </a:lnTo>
                <a:lnTo>
                  <a:pt x="66" y="10"/>
                </a:lnTo>
                <a:lnTo>
                  <a:pt x="67" y="10"/>
                </a:lnTo>
                <a:lnTo>
                  <a:pt x="67" y="10"/>
                </a:lnTo>
                <a:lnTo>
                  <a:pt x="68" y="10"/>
                </a:lnTo>
                <a:lnTo>
                  <a:pt x="69" y="10"/>
                </a:lnTo>
                <a:lnTo>
                  <a:pt x="69" y="10"/>
                </a:lnTo>
                <a:lnTo>
                  <a:pt x="70" y="10"/>
                </a:lnTo>
                <a:lnTo>
                  <a:pt x="70" y="10"/>
                </a:lnTo>
                <a:lnTo>
                  <a:pt x="71" y="9"/>
                </a:lnTo>
                <a:lnTo>
                  <a:pt x="72" y="9"/>
                </a:lnTo>
                <a:lnTo>
                  <a:pt x="72" y="9"/>
                </a:lnTo>
                <a:lnTo>
                  <a:pt x="73" y="9"/>
                </a:lnTo>
                <a:lnTo>
                  <a:pt x="73" y="9"/>
                </a:lnTo>
                <a:lnTo>
                  <a:pt x="74" y="9"/>
                </a:lnTo>
                <a:lnTo>
                  <a:pt x="75" y="9"/>
                </a:lnTo>
                <a:lnTo>
                  <a:pt x="75" y="9"/>
                </a:lnTo>
                <a:lnTo>
                  <a:pt x="76" y="9"/>
                </a:lnTo>
                <a:lnTo>
                  <a:pt x="76" y="9"/>
                </a:lnTo>
                <a:lnTo>
                  <a:pt x="77" y="9"/>
                </a:lnTo>
                <a:lnTo>
                  <a:pt x="77" y="9"/>
                </a:lnTo>
                <a:lnTo>
                  <a:pt x="78" y="9"/>
                </a:lnTo>
                <a:lnTo>
                  <a:pt x="79" y="9"/>
                </a:lnTo>
                <a:lnTo>
                  <a:pt x="79" y="9"/>
                </a:lnTo>
                <a:lnTo>
                  <a:pt x="80" y="9"/>
                </a:lnTo>
                <a:lnTo>
                  <a:pt x="80" y="9"/>
                </a:lnTo>
                <a:lnTo>
                  <a:pt x="81" y="9"/>
                </a:lnTo>
                <a:lnTo>
                  <a:pt x="82" y="9"/>
                </a:lnTo>
                <a:lnTo>
                  <a:pt x="82" y="9"/>
                </a:lnTo>
                <a:lnTo>
                  <a:pt x="83" y="9"/>
                </a:lnTo>
                <a:lnTo>
                  <a:pt x="83" y="9"/>
                </a:lnTo>
                <a:lnTo>
                  <a:pt x="84" y="9"/>
                </a:lnTo>
                <a:lnTo>
                  <a:pt x="85" y="9"/>
                </a:lnTo>
                <a:lnTo>
                  <a:pt x="85" y="8"/>
                </a:lnTo>
                <a:lnTo>
                  <a:pt x="86" y="8"/>
                </a:lnTo>
                <a:lnTo>
                  <a:pt x="86" y="8"/>
                </a:lnTo>
                <a:lnTo>
                  <a:pt x="87" y="8"/>
                </a:lnTo>
                <a:lnTo>
                  <a:pt x="88" y="8"/>
                </a:lnTo>
                <a:lnTo>
                  <a:pt x="88" y="8"/>
                </a:lnTo>
                <a:lnTo>
                  <a:pt x="89" y="8"/>
                </a:lnTo>
                <a:lnTo>
                  <a:pt x="89" y="8"/>
                </a:lnTo>
                <a:lnTo>
                  <a:pt x="90" y="8"/>
                </a:lnTo>
                <a:lnTo>
                  <a:pt x="91" y="8"/>
                </a:lnTo>
                <a:lnTo>
                  <a:pt x="91" y="8"/>
                </a:lnTo>
                <a:lnTo>
                  <a:pt x="92" y="8"/>
                </a:lnTo>
                <a:lnTo>
                  <a:pt x="92" y="8"/>
                </a:lnTo>
                <a:lnTo>
                  <a:pt x="93" y="8"/>
                </a:lnTo>
                <a:lnTo>
                  <a:pt x="94" y="8"/>
                </a:lnTo>
                <a:lnTo>
                  <a:pt x="94" y="8"/>
                </a:lnTo>
                <a:lnTo>
                  <a:pt x="95" y="8"/>
                </a:lnTo>
                <a:lnTo>
                  <a:pt x="95" y="8"/>
                </a:lnTo>
                <a:lnTo>
                  <a:pt x="96" y="8"/>
                </a:lnTo>
                <a:lnTo>
                  <a:pt x="97" y="8"/>
                </a:lnTo>
                <a:lnTo>
                  <a:pt x="97" y="8"/>
                </a:lnTo>
                <a:lnTo>
                  <a:pt x="98" y="7"/>
                </a:lnTo>
                <a:lnTo>
                  <a:pt x="98" y="7"/>
                </a:lnTo>
                <a:lnTo>
                  <a:pt x="99" y="7"/>
                </a:lnTo>
                <a:lnTo>
                  <a:pt x="100" y="7"/>
                </a:lnTo>
                <a:lnTo>
                  <a:pt x="100" y="7"/>
                </a:lnTo>
                <a:lnTo>
                  <a:pt x="101" y="7"/>
                </a:lnTo>
                <a:lnTo>
                  <a:pt x="101" y="7"/>
                </a:lnTo>
                <a:lnTo>
                  <a:pt x="102" y="7"/>
                </a:lnTo>
                <a:lnTo>
                  <a:pt x="103" y="7"/>
                </a:lnTo>
                <a:lnTo>
                  <a:pt x="103" y="7"/>
                </a:lnTo>
                <a:lnTo>
                  <a:pt x="104" y="7"/>
                </a:lnTo>
                <a:lnTo>
                  <a:pt x="104" y="7"/>
                </a:lnTo>
                <a:lnTo>
                  <a:pt x="105" y="7"/>
                </a:lnTo>
                <a:lnTo>
                  <a:pt x="106" y="7"/>
                </a:lnTo>
                <a:lnTo>
                  <a:pt x="106" y="7"/>
                </a:lnTo>
                <a:lnTo>
                  <a:pt x="107" y="7"/>
                </a:lnTo>
                <a:lnTo>
                  <a:pt x="107" y="7"/>
                </a:lnTo>
                <a:lnTo>
                  <a:pt x="108" y="7"/>
                </a:lnTo>
                <a:lnTo>
                  <a:pt x="109" y="7"/>
                </a:lnTo>
                <a:lnTo>
                  <a:pt x="109" y="6"/>
                </a:lnTo>
                <a:lnTo>
                  <a:pt x="110" y="6"/>
                </a:lnTo>
                <a:lnTo>
                  <a:pt x="110" y="6"/>
                </a:lnTo>
                <a:lnTo>
                  <a:pt x="111" y="6"/>
                </a:lnTo>
                <a:lnTo>
                  <a:pt x="112" y="6"/>
                </a:lnTo>
                <a:lnTo>
                  <a:pt x="112" y="6"/>
                </a:lnTo>
                <a:lnTo>
                  <a:pt x="113" y="6"/>
                </a:lnTo>
                <a:lnTo>
                  <a:pt x="113" y="6"/>
                </a:lnTo>
                <a:lnTo>
                  <a:pt x="114" y="6"/>
                </a:lnTo>
                <a:lnTo>
                  <a:pt x="115" y="6"/>
                </a:lnTo>
                <a:lnTo>
                  <a:pt x="115" y="6"/>
                </a:lnTo>
                <a:lnTo>
                  <a:pt x="116" y="6"/>
                </a:lnTo>
                <a:lnTo>
                  <a:pt x="116" y="6"/>
                </a:lnTo>
                <a:lnTo>
                  <a:pt x="117" y="6"/>
                </a:lnTo>
                <a:lnTo>
                  <a:pt x="118" y="6"/>
                </a:lnTo>
                <a:lnTo>
                  <a:pt x="118" y="6"/>
                </a:lnTo>
                <a:lnTo>
                  <a:pt x="119" y="6"/>
                </a:lnTo>
                <a:lnTo>
                  <a:pt x="119" y="5"/>
                </a:lnTo>
                <a:lnTo>
                  <a:pt x="120" y="5"/>
                </a:lnTo>
                <a:lnTo>
                  <a:pt x="121" y="5"/>
                </a:lnTo>
                <a:lnTo>
                  <a:pt x="121" y="5"/>
                </a:lnTo>
                <a:lnTo>
                  <a:pt x="122" y="5"/>
                </a:lnTo>
                <a:lnTo>
                  <a:pt x="122" y="5"/>
                </a:lnTo>
                <a:lnTo>
                  <a:pt x="123" y="5"/>
                </a:lnTo>
                <a:lnTo>
                  <a:pt x="124" y="5"/>
                </a:lnTo>
                <a:lnTo>
                  <a:pt x="124" y="5"/>
                </a:lnTo>
                <a:lnTo>
                  <a:pt x="125" y="5"/>
                </a:lnTo>
                <a:lnTo>
                  <a:pt x="125" y="5"/>
                </a:lnTo>
                <a:lnTo>
                  <a:pt x="126" y="5"/>
                </a:lnTo>
                <a:lnTo>
                  <a:pt x="127" y="5"/>
                </a:lnTo>
                <a:lnTo>
                  <a:pt x="127" y="5"/>
                </a:lnTo>
                <a:lnTo>
                  <a:pt x="128" y="5"/>
                </a:lnTo>
                <a:lnTo>
                  <a:pt x="128" y="5"/>
                </a:lnTo>
                <a:lnTo>
                  <a:pt x="129" y="4"/>
                </a:lnTo>
                <a:lnTo>
                  <a:pt x="130" y="4"/>
                </a:lnTo>
                <a:lnTo>
                  <a:pt x="130" y="4"/>
                </a:lnTo>
                <a:lnTo>
                  <a:pt x="131" y="4"/>
                </a:lnTo>
                <a:lnTo>
                  <a:pt x="131" y="4"/>
                </a:lnTo>
                <a:lnTo>
                  <a:pt x="132" y="4"/>
                </a:lnTo>
                <a:lnTo>
                  <a:pt x="133" y="4"/>
                </a:lnTo>
                <a:lnTo>
                  <a:pt x="133" y="4"/>
                </a:lnTo>
                <a:lnTo>
                  <a:pt x="134" y="4"/>
                </a:lnTo>
                <a:lnTo>
                  <a:pt x="134" y="4"/>
                </a:lnTo>
                <a:lnTo>
                  <a:pt x="135" y="4"/>
                </a:lnTo>
                <a:lnTo>
                  <a:pt x="136" y="4"/>
                </a:lnTo>
                <a:lnTo>
                  <a:pt x="136" y="4"/>
                </a:lnTo>
                <a:lnTo>
                  <a:pt x="137" y="4"/>
                </a:lnTo>
                <a:lnTo>
                  <a:pt x="137" y="4"/>
                </a:lnTo>
                <a:lnTo>
                  <a:pt x="138" y="4"/>
                </a:lnTo>
                <a:lnTo>
                  <a:pt x="139" y="3"/>
                </a:lnTo>
                <a:lnTo>
                  <a:pt x="139" y="3"/>
                </a:lnTo>
                <a:lnTo>
                  <a:pt x="140" y="3"/>
                </a:lnTo>
                <a:lnTo>
                  <a:pt x="140" y="3"/>
                </a:lnTo>
                <a:lnTo>
                  <a:pt x="141" y="3"/>
                </a:lnTo>
                <a:lnTo>
                  <a:pt x="142" y="3"/>
                </a:lnTo>
                <a:lnTo>
                  <a:pt x="142" y="3"/>
                </a:lnTo>
                <a:lnTo>
                  <a:pt x="143" y="3"/>
                </a:lnTo>
                <a:lnTo>
                  <a:pt x="143" y="3"/>
                </a:lnTo>
                <a:lnTo>
                  <a:pt x="144" y="3"/>
                </a:lnTo>
                <a:lnTo>
                  <a:pt x="145" y="3"/>
                </a:lnTo>
                <a:lnTo>
                  <a:pt x="145" y="3"/>
                </a:lnTo>
                <a:lnTo>
                  <a:pt x="146" y="3"/>
                </a:lnTo>
                <a:lnTo>
                  <a:pt x="146" y="3"/>
                </a:lnTo>
                <a:lnTo>
                  <a:pt x="147" y="3"/>
                </a:lnTo>
                <a:lnTo>
                  <a:pt x="148" y="3"/>
                </a:lnTo>
                <a:lnTo>
                  <a:pt x="148" y="2"/>
                </a:lnTo>
                <a:lnTo>
                  <a:pt x="149" y="2"/>
                </a:lnTo>
                <a:lnTo>
                  <a:pt x="149" y="2"/>
                </a:lnTo>
                <a:lnTo>
                  <a:pt x="150" y="2"/>
                </a:lnTo>
                <a:lnTo>
                  <a:pt x="151" y="2"/>
                </a:lnTo>
                <a:lnTo>
                  <a:pt x="151" y="2"/>
                </a:lnTo>
                <a:lnTo>
                  <a:pt x="152" y="2"/>
                </a:lnTo>
                <a:lnTo>
                  <a:pt x="152" y="2"/>
                </a:lnTo>
                <a:lnTo>
                  <a:pt x="153" y="2"/>
                </a:lnTo>
                <a:lnTo>
                  <a:pt x="154" y="2"/>
                </a:lnTo>
                <a:lnTo>
                  <a:pt x="154" y="2"/>
                </a:lnTo>
                <a:lnTo>
                  <a:pt x="155" y="2"/>
                </a:lnTo>
                <a:lnTo>
                  <a:pt x="155" y="2"/>
                </a:lnTo>
                <a:lnTo>
                  <a:pt x="156" y="2"/>
                </a:lnTo>
                <a:lnTo>
                  <a:pt x="157" y="2"/>
                </a:lnTo>
                <a:lnTo>
                  <a:pt x="157" y="2"/>
                </a:lnTo>
                <a:lnTo>
                  <a:pt x="158" y="1"/>
                </a:lnTo>
                <a:lnTo>
                  <a:pt x="158" y="1"/>
                </a:lnTo>
                <a:lnTo>
                  <a:pt x="159" y="1"/>
                </a:lnTo>
                <a:lnTo>
                  <a:pt x="160" y="1"/>
                </a:lnTo>
                <a:lnTo>
                  <a:pt x="160" y="1"/>
                </a:lnTo>
                <a:lnTo>
                  <a:pt x="161" y="1"/>
                </a:lnTo>
                <a:lnTo>
                  <a:pt x="161" y="1"/>
                </a:lnTo>
                <a:lnTo>
                  <a:pt x="162" y="1"/>
                </a:lnTo>
                <a:lnTo>
                  <a:pt x="163" y="1"/>
                </a:lnTo>
                <a:lnTo>
                  <a:pt x="163" y="1"/>
                </a:lnTo>
                <a:lnTo>
                  <a:pt x="164" y="1"/>
                </a:lnTo>
                <a:lnTo>
                  <a:pt x="164" y="1"/>
                </a:lnTo>
                <a:lnTo>
                  <a:pt x="165" y="1"/>
                </a:lnTo>
                <a:lnTo>
                  <a:pt x="166" y="1"/>
                </a:lnTo>
                <a:lnTo>
                  <a:pt x="166" y="1"/>
                </a:lnTo>
                <a:lnTo>
                  <a:pt x="167" y="1"/>
                </a:lnTo>
                <a:lnTo>
                  <a:pt x="167" y="1"/>
                </a:lnTo>
                <a:lnTo>
                  <a:pt x="168" y="1"/>
                </a:lnTo>
                <a:lnTo>
                  <a:pt x="169" y="1"/>
                </a:lnTo>
                <a:lnTo>
                  <a:pt x="169" y="0"/>
                </a:lnTo>
                <a:lnTo>
                  <a:pt x="170" y="0"/>
                </a:lnTo>
                <a:lnTo>
                  <a:pt x="170" y="0"/>
                </a:lnTo>
                <a:lnTo>
                  <a:pt x="171" y="0"/>
                </a:lnTo>
                <a:lnTo>
                  <a:pt x="172" y="0"/>
                </a:lnTo>
                <a:lnTo>
                  <a:pt x="172" y="0"/>
                </a:lnTo>
                <a:lnTo>
                  <a:pt x="173" y="0"/>
                </a:lnTo>
                <a:lnTo>
                  <a:pt x="173" y="0"/>
                </a:lnTo>
                <a:lnTo>
                  <a:pt x="174" y="0"/>
                </a:lnTo>
                <a:lnTo>
                  <a:pt x="175" y="0"/>
                </a:lnTo>
                <a:lnTo>
                  <a:pt x="175" y="0"/>
                </a:lnTo>
                <a:lnTo>
                  <a:pt x="176" y="0"/>
                </a:lnTo>
                <a:lnTo>
                  <a:pt x="176" y="0"/>
                </a:lnTo>
                <a:lnTo>
                  <a:pt x="177" y="0"/>
                </a:lnTo>
                <a:lnTo>
                  <a:pt x="178" y="0"/>
                </a:lnTo>
                <a:lnTo>
                  <a:pt x="178" y="0"/>
                </a:lnTo>
                <a:lnTo>
                  <a:pt x="179" y="0"/>
                </a:lnTo>
                <a:lnTo>
                  <a:pt x="179" y="0"/>
                </a:lnTo>
                <a:lnTo>
                  <a:pt x="180" y="0"/>
                </a:lnTo>
                <a:lnTo>
                  <a:pt x="181" y="0"/>
                </a:lnTo>
                <a:lnTo>
                  <a:pt x="181" y="0"/>
                </a:lnTo>
                <a:lnTo>
                  <a:pt x="182" y="0"/>
                </a:lnTo>
                <a:lnTo>
                  <a:pt x="182" y="0"/>
                </a:lnTo>
                <a:lnTo>
                  <a:pt x="183" y="0"/>
                </a:lnTo>
                <a:lnTo>
                  <a:pt x="184" y="0"/>
                </a:lnTo>
                <a:lnTo>
                  <a:pt x="184" y="0"/>
                </a:lnTo>
                <a:lnTo>
                  <a:pt x="185" y="0"/>
                </a:lnTo>
                <a:lnTo>
                  <a:pt x="185" y="0"/>
                </a:lnTo>
                <a:lnTo>
                  <a:pt x="186" y="0"/>
                </a:lnTo>
                <a:lnTo>
                  <a:pt x="187" y="0"/>
                </a:lnTo>
                <a:lnTo>
                  <a:pt x="187" y="0"/>
                </a:lnTo>
                <a:lnTo>
                  <a:pt x="188" y="0"/>
                </a:lnTo>
                <a:lnTo>
                  <a:pt x="188" y="0"/>
                </a:lnTo>
                <a:lnTo>
                  <a:pt x="189" y="0"/>
                </a:lnTo>
                <a:lnTo>
                  <a:pt x="190" y="0"/>
                </a:lnTo>
                <a:lnTo>
                  <a:pt x="190" y="0"/>
                </a:lnTo>
                <a:lnTo>
                  <a:pt x="191" y="0"/>
                </a:lnTo>
                <a:lnTo>
                  <a:pt x="191" y="0"/>
                </a:lnTo>
                <a:lnTo>
                  <a:pt x="192" y="0"/>
                </a:lnTo>
                <a:lnTo>
                  <a:pt x="193" y="0"/>
                </a:lnTo>
                <a:lnTo>
                  <a:pt x="193" y="0"/>
                </a:lnTo>
                <a:lnTo>
                  <a:pt x="194" y="0"/>
                </a:lnTo>
                <a:lnTo>
                  <a:pt x="194" y="0"/>
                </a:lnTo>
                <a:lnTo>
                  <a:pt x="195" y="0"/>
                </a:lnTo>
                <a:lnTo>
                  <a:pt x="196" y="0"/>
                </a:lnTo>
                <a:lnTo>
                  <a:pt x="196" y="0"/>
                </a:lnTo>
                <a:lnTo>
                  <a:pt x="197" y="0"/>
                </a:lnTo>
                <a:lnTo>
                  <a:pt x="197" y="0"/>
                </a:lnTo>
                <a:lnTo>
                  <a:pt x="198" y="0"/>
                </a:lnTo>
                <a:lnTo>
                  <a:pt x="199" y="0"/>
                </a:lnTo>
                <a:lnTo>
                  <a:pt x="199" y="0"/>
                </a:lnTo>
                <a:lnTo>
                  <a:pt x="200" y="0"/>
                </a:lnTo>
                <a:lnTo>
                  <a:pt x="200" y="0"/>
                </a:lnTo>
                <a:lnTo>
                  <a:pt x="201" y="0"/>
                </a:lnTo>
                <a:lnTo>
                  <a:pt x="202" y="0"/>
                </a:lnTo>
                <a:lnTo>
                  <a:pt x="202" y="0"/>
                </a:lnTo>
                <a:lnTo>
                  <a:pt x="203" y="0"/>
                </a:lnTo>
                <a:lnTo>
                  <a:pt x="203" y="0"/>
                </a:lnTo>
                <a:lnTo>
                  <a:pt x="204" y="0"/>
                </a:lnTo>
                <a:lnTo>
                  <a:pt x="205" y="0"/>
                </a:lnTo>
                <a:lnTo>
                  <a:pt x="205" y="0"/>
                </a:lnTo>
                <a:lnTo>
                  <a:pt x="206" y="0"/>
                </a:lnTo>
                <a:lnTo>
                  <a:pt x="206" y="0"/>
                </a:lnTo>
                <a:lnTo>
                  <a:pt x="207" y="1"/>
                </a:lnTo>
                <a:lnTo>
                  <a:pt x="208" y="1"/>
                </a:lnTo>
                <a:lnTo>
                  <a:pt x="208" y="1"/>
                </a:lnTo>
                <a:lnTo>
                  <a:pt x="209" y="1"/>
                </a:lnTo>
                <a:lnTo>
                  <a:pt x="209" y="1"/>
                </a:lnTo>
                <a:lnTo>
                  <a:pt x="210" y="1"/>
                </a:lnTo>
                <a:lnTo>
                  <a:pt x="211" y="1"/>
                </a:lnTo>
                <a:lnTo>
                  <a:pt x="211" y="1"/>
                </a:lnTo>
                <a:lnTo>
                  <a:pt x="212" y="1"/>
                </a:lnTo>
                <a:lnTo>
                  <a:pt x="212" y="2"/>
                </a:lnTo>
                <a:lnTo>
                  <a:pt x="213" y="2"/>
                </a:lnTo>
                <a:lnTo>
                  <a:pt x="214" y="2"/>
                </a:lnTo>
                <a:lnTo>
                  <a:pt x="214" y="2"/>
                </a:lnTo>
                <a:lnTo>
                  <a:pt x="215" y="2"/>
                </a:lnTo>
                <a:lnTo>
                  <a:pt x="215" y="2"/>
                </a:lnTo>
                <a:lnTo>
                  <a:pt x="216" y="2"/>
                </a:lnTo>
                <a:lnTo>
                  <a:pt x="217" y="3"/>
                </a:lnTo>
                <a:lnTo>
                  <a:pt x="217" y="3"/>
                </a:lnTo>
                <a:lnTo>
                  <a:pt x="218" y="3"/>
                </a:lnTo>
                <a:lnTo>
                  <a:pt x="218" y="3"/>
                </a:lnTo>
                <a:lnTo>
                  <a:pt x="219" y="3"/>
                </a:lnTo>
                <a:lnTo>
                  <a:pt x="220" y="3"/>
                </a:lnTo>
                <a:lnTo>
                  <a:pt x="220" y="4"/>
                </a:lnTo>
                <a:lnTo>
                  <a:pt x="221" y="4"/>
                </a:lnTo>
                <a:lnTo>
                  <a:pt x="221" y="4"/>
                </a:lnTo>
                <a:lnTo>
                  <a:pt x="222" y="4"/>
                </a:lnTo>
                <a:lnTo>
                  <a:pt x="223" y="5"/>
                </a:lnTo>
                <a:lnTo>
                  <a:pt x="223" y="5"/>
                </a:lnTo>
                <a:lnTo>
                  <a:pt x="224" y="5"/>
                </a:lnTo>
                <a:lnTo>
                  <a:pt x="224" y="5"/>
                </a:lnTo>
                <a:lnTo>
                  <a:pt x="225" y="6"/>
                </a:lnTo>
                <a:lnTo>
                  <a:pt x="226" y="6"/>
                </a:lnTo>
                <a:lnTo>
                  <a:pt x="226" y="6"/>
                </a:lnTo>
                <a:lnTo>
                  <a:pt x="227" y="6"/>
                </a:lnTo>
                <a:lnTo>
                  <a:pt x="227" y="7"/>
                </a:lnTo>
                <a:lnTo>
                  <a:pt x="228" y="7"/>
                </a:lnTo>
                <a:lnTo>
                  <a:pt x="229" y="7"/>
                </a:lnTo>
                <a:lnTo>
                  <a:pt x="229" y="8"/>
                </a:lnTo>
                <a:lnTo>
                  <a:pt x="230" y="8"/>
                </a:lnTo>
                <a:lnTo>
                  <a:pt x="230" y="8"/>
                </a:lnTo>
                <a:lnTo>
                  <a:pt x="231" y="9"/>
                </a:lnTo>
                <a:lnTo>
                  <a:pt x="232" y="9"/>
                </a:lnTo>
                <a:lnTo>
                  <a:pt x="232" y="9"/>
                </a:lnTo>
                <a:lnTo>
                  <a:pt x="233" y="10"/>
                </a:lnTo>
                <a:lnTo>
                  <a:pt x="233" y="10"/>
                </a:lnTo>
                <a:lnTo>
                  <a:pt x="234" y="11"/>
                </a:lnTo>
                <a:lnTo>
                  <a:pt x="235" y="11"/>
                </a:lnTo>
                <a:lnTo>
                  <a:pt x="235" y="11"/>
                </a:lnTo>
                <a:lnTo>
                  <a:pt x="236" y="12"/>
                </a:lnTo>
                <a:lnTo>
                  <a:pt x="236" y="12"/>
                </a:lnTo>
                <a:lnTo>
                  <a:pt x="237" y="13"/>
                </a:lnTo>
                <a:lnTo>
                  <a:pt x="238" y="13"/>
                </a:lnTo>
                <a:lnTo>
                  <a:pt x="238" y="14"/>
                </a:lnTo>
                <a:lnTo>
                  <a:pt x="239" y="14"/>
                </a:lnTo>
                <a:lnTo>
                  <a:pt x="239" y="15"/>
                </a:lnTo>
                <a:lnTo>
                  <a:pt x="240" y="15"/>
                </a:lnTo>
                <a:lnTo>
                  <a:pt x="241" y="16"/>
                </a:lnTo>
                <a:lnTo>
                  <a:pt x="241" y="16"/>
                </a:lnTo>
                <a:lnTo>
                  <a:pt x="242" y="17"/>
                </a:lnTo>
                <a:lnTo>
                  <a:pt x="242" y="18"/>
                </a:lnTo>
                <a:lnTo>
                  <a:pt x="243" y="18"/>
                </a:lnTo>
                <a:lnTo>
                  <a:pt x="244" y="19"/>
                </a:lnTo>
                <a:lnTo>
                  <a:pt x="244" y="19"/>
                </a:lnTo>
                <a:lnTo>
                  <a:pt x="245" y="20"/>
                </a:lnTo>
                <a:lnTo>
                  <a:pt x="245" y="21"/>
                </a:lnTo>
                <a:lnTo>
                  <a:pt x="246" y="22"/>
                </a:lnTo>
                <a:lnTo>
                  <a:pt x="247" y="22"/>
                </a:lnTo>
                <a:lnTo>
                  <a:pt x="247" y="23"/>
                </a:lnTo>
                <a:lnTo>
                  <a:pt x="248" y="24"/>
                </a:lnTo>
                <a:lnTo>
                  <a:pt x="248" y="25"/>
                </a:lnTo>
                <a:lnTo>
                  <a:pt x="249" y="25"/>
                </a:lnTo>
                <a:lnTo>
                  <a:pt x="250" y="26"/>
                </a:lnTo>
                <a:lnTo>
                  <a:pt x="250" y="27"/>
                </a:lnTo>
                <a:lnTo>
                  <a:pt x="251" y="28"/>
                </a:lnTo>
                <a:lnTo>
                  <a:pt x="251" y="29"/>
                </a:lnTo>
                <a:lnTo>
                  <a:pt x="252" y="30"/>
                </a:lnTo>
                <a:lnTo>
                  <a:pt x="253" y="31"/>
                </a:lnTo>
                <a:lnTo>
                  <a:pt x="253" y="31"/>
                </a:lnTo>
                <a:lnTo>
                  <a:pt x="254" y="32"/>
                </a:lnTo>
                <a:lnTo>
                  <a:pt x="254" y="33"/>
                </a:lnTo>
                <a:lnTo>
                  <a:pt x="255" y="34"/>
                </a:lnTo>
                <a:lnTo>
                  <a:pt x="256" y="36"/>
                </a:lnTo>
                <a:lnTo>
                  <a:pt x="256" y="37"/>
                </a:lnTo>
                <a:lnTo>
                  <a:pt x="257" y="38"/>
                </a:lnTo>
                <a:lnTo>
                  <a:pt x="257" y="39"/>
                </a:lnTo>
                <a:lnTo>
                  <a:pt x="258" y="40"/>
                </a:lnTo>
                <a:lnTo>
                  <a:pt x="259" y="41"/>
                </a:lnTo>
                <a:lnTo>
                  <a:pt x="259" y="42"/>
                </a:lnTo>
                <a:lnTo>
                  <a:pt x="260" y="44"/>
                </a:lnTo>
                <a:lnTo>
                  <a:pt x="260" y="45"/>
                </a:lnTo>
                <a:lnTo>
                  <a:pt x="261" y="46"/>
                </a:lnTo>
                <a:lnTo>
                  <a:pt x="262" y="48"/>
                </a:lnTo>
                <a:lnTo>
                  <a:pt x="262" y="49"/>
                </a:lnTo>
                <a:lnTo>
                  <a:pt x="263" y="50"/>
                </a:lnTo>
                <a:lnTo>
                  <a:pt x="263" y="52"/>
                </a:lnTo>
                <a:lnTo>
                  <a:pt x="264" y="53"/>
                </a:lnTo>
                <a:lnTo>
                  <a:pt x="265" y="55"/>
                </a:lnTo>
                <a:lnTo>
                  <a:pt x="265" y="56"/>
                </a:lnTo>
                <a:lnTo>
                  <a:pt x="266" y="58"/>
                </a:lnTo>
                <a:lnTo>
                  <a:pt x="266" y="59"/>
                </a:lnTo>
                <a:lnTo>
                  <a:pt x="267" y="61"/>
                </a:lnTo>
                <a:lnTo>
                  <a:pt x="268" y="63"/>
                </a:lnTo>
                <a:lnTo>
                  <a:pt x="268" y="65"/>
                </a:lnTo>
                <a:lnTo>
                  <a:pt x="269" y="66"/>
                </a:lnTo>
                <a:lnTo>
                  <a:pt x="269" y="68"/>
                </a:lnTo>
                <a:lnTo>
                  <a:pt x="270" y="70"/>
                </a:lnTo>
                <a:lnTo>
                  <a:pt x="271" y="72"/>
                </a:lnTo>
                <a:lnTo>
                  <a:pt x="271" y="74"/>
                </a:lnTo>
                <a:lnTo>
                  <a:pt x="272" y="76"/>
                </a:lnTo>
                <a:lnTo>
                  <a:pt x="272" y="78"/>
                </a:lnTo>
                <a:lnTo>
                  <a:pt x="273" y="80"/>
                </a:lnTo>
                <a:lnTo>
                  <a:pt x="274" y="82"/>
                </a:lnTo>
                <a:lnTo>
                  <a:pt x="274" y="85"/>
                </a:lnTo>
                <a:lnTo>
                  <a:pt x="275" y="87"/>
                </a:lnTo>
                <a:lnTo>
                  <a:pt x="275" y="89"/>
                </a:lnTo>
                <a:lnTo>
                  <a:pt x="276" y="92"/>
                </a:lnTo>
                <a:lnTo>
                  <a:pt x="277" y="94"/>
                </a:lnTo>
                <a:lnTo>
                  <a:pt x="277" y="96"/>
                </a:lnTo>
                <a:lnTo>
                  <a:pt x="278" y="99"/>
                </a:lnTo>
                <a:lnTo>
                  <a:pt x="278" y="102"/>
                </a:lnTo>
                <a:lnTo>
                  <a:pt x="279" y="104"/>
                </a:lnTo>
                <a:lnTo>
                  <a:pt x="280" y="107"/>
                </a:lnTo>
                <a:lnTo>
                  <a:pt x="280" y="110"/>
                </a:lnTo>
                <a:lnTo>
                  <a:pt x="281" y="113"/>
                </a:lnTo>
                <a:lnTo>
                  <a:pt x="281" y="116"/>
                </a:lnTo>
                <a:lnTo>
                  <a:pt x="282" y="119"/>
                </a:lnTo>
                <a:lnTo>
                  <a:pt x="283" y="122"/>
                </a:lnTo>
                <a:lnTo>
                  <a:pt x="283" y="125"/>
                </a:lnTo>
                <a:lnTo>
                  <a:pt x="284" y="128"/>
                </a:lnTo>
                <a:lnTo>
                  <a:pt x="284" y="132"/>
                </a:lnTo>
                <a:lnTo>
                  <a:pt x="285" y="135"/>
                </a:lnTo>
                <a:lnTo>
                  <a:pt x="286" y="139"/>
                </a:lnTo>
                <a:lnTo>
                  <a:pt x="286" y="142"/>
                </a:lnTo>
                <a:lnTo>
                  <a:pt x="287" y="146"/>
                </a:lnTo>
                <a:lnTo>
                  <a:pt x="287" y="150"/>
                </a:lnTo>
                <a:lnTo>
                  <a:pt x="288" y="153"/>
                </a:lnTo>
                <a:lnTo>
                  <a:pt x="289" y="157"/>
                </a:lnTo>
                <a:lnTo>
                  <a:pt x="289" y="161"/>
                </a:lnTo>
                <a:lnTo>
                  <a:pt x="290" y="166"/>
                </a:lnTo>
                <a:lnTo>
                  <a:pt x="290" y="170"/>
                </a:lnTo>
                <a:lnTo>
                  <a:pt x="291" y="174"/>
                </a:lnTo>
                <a:lnTo>
                  <a:pt x="292" y="179"/>
                </a:lnTo>
                <a:lnTo>
                  <a:pt x="292" y="183"/>
                </a:lnTo>
                <a:lnTo>
                  <a:pt x="293" y="188"/>
                </a:lnTo>
                <a:lnTo>
                  <a:pt x="293" y="193"/>
                </a:lnTo>
                <a:lnTo>
                  <a:pt x="294" y="197"/>
                </a:lnTo>
                <a:lnTo>
                  <a:pt x="295" y="203"/>
                </a:lnTo>
                <a:lnTo>
                  <a:pt x="295" y="208"/>
                </a:lnTo>
                <a:lnTo>
                  <a:pt x="296" y="213"/>
                </a:lnTo>
                <a:lnTo>
                  <a:pt x="296" y="218"/>
                </a:lnTo>
                <a:lnTo>
                  <a:pt x="297" y="224"/>
                </a:lnTo>
                <a:lnTo>
                  <a:pt x="298" y="230"/>
                </a:lnTo>
                <a:lnTo>
                  <a:pt x="298" y="235"/>
                </a:lnTo>
                <a:lnTo>
                  <a:pt x="299" y="241"/>
                </a:lnTo>
                <a:lnTo>
                  <a:pt x="299" y="247"/>
                </a:lnTo>
                <a:lnTo>
                  <a:pt x="300" y="254"/>
                </a:lnTo>
                <a:lnTo>
                  <a:pt x="301" y="260"/>
                </a:lnTo>
                <a:lnTo>
                  <a:pt x="301" y="267"/>
                </a:lnTo>
                <a:lnTo>
                  <a:pt x="302" y="273"/>
                </a:lnTo>
                <a:lnTo>
                  <a:pt x="303" y="280"/>
                </a:lnTo>
                <a:lnTo>
                  <a:pt x="303" y="287"/>
                </a:lnTo>
                <a:lnTo>
                  <a:pt x="304" y="295"/>
                </a:lnTo>
                <a:lnTo>
                  <a:pt x="304" y="302"/>
                </a:lnTo>
              </a:path>
            </a:pathLst>
          </a:custGeom>
          <a:noFill/>
          <a:ln w="38100"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2266" name="Freeform 42">
            <a:extLst>
              <a:ext uri="{FF2B5EF4-FFF2-40B4-BE49-F238E27FC236}">
                <a16:creationId xmlns:a16="http://schemas.microsoft.com/office/drawing/2014/main" id="{3EDC4E03-F4CA-4EBD-8A72-15131AF4497C}"/>
              </a:ext>
            </a:extLst>
          </p:cNvPr>
          <p:cNvSpPr>
            <a:spLocks/>
          </p:cNvSpPr>
          <p:nvPr/>
        </p:nvSpPr>
        <p:spPr bwMode="auto">
          <a:xfrm>
            <a:off x="5364088" y="1340768"/>
            <a:ext cx="3492500" cy="3852863"/>
          </a:xfrm>
          <a:custGeom>
            <a:avLst/>
            <a:gdLst>
              <a:gd name="T0" fmla="*/ 4 w 304"/>
              <a:gd name="T1" fmla="*/ 0 h 291"/>
              <a:gd name="T2" fmla="*/ 8 w 304"/>
              <a:gd name="T3" fmla="*/ 0 h 291"/>
              <a:gd name="T4" fmla="*/ 13 w 304"/>
              <a:gd name="T5" fmla="*/ 0 h 291"/>
              <a:gd name="T6" fmla="*/ 18 w 304"/>
              <a:gd name="T7" fmla="*/ 0 h 291"/>
              <a:gd name="T8" fmla="*/ 23 w 304"/>
              <a:gd name="T9" fmla="*/ 0 h 291"/>
              <a:gd name="T10" fmla="*/ 28 w 304"/>
              <a:gd name="T11" fmla="*/ 0 h 291"/>
              <a:gd name="T12" fmla="*/ 33 w 304"/>
              <a:gd name="T13" fmla="*/ 0 h 291"/>
              <a:gd name="T14" fmla="*/ 37 w 304"/>
              <a:gd name="T15" fmla="*/ 0 h 291"/>
              <a:gd name="T16" fmla="*/ 42 w 304"/>
              <a:gd name="T17" fmla="*/ 1 h 291"/>
              <a:gd name="T18" fmla="*/ 47 w 304"/>
              <a:gd name="T19" fmla="*/ 1 h 291"/>
              <a:gd name="T20" fmla="*/ 52 w 304"/>
              <a:gd name="T21" fmla="*/ 1 h 291"/>
              <a:gd name="T22" fmla="*/ 57 w 304"/>
              <a:gd name="T23" fmla="*/ 1 h 291"/>
              <a:gd name="T24" fmla="*/ 61 w 304"/>
              <a:gd name="T25" fmla="*/ 1 h 291"/>
              <a:gd name="T26" fmla="*/ 66 w 304"/>
              <a:gd name="T27" fmla="*/ 2 h 291"/>
              <a:gd name="T28" fmla="*/ 71 w 304"/>
              <a:gd name="T29" fmla="*/ 2 h 291"/>
              <a:gd name="T30" fmla="*/ 76 w 304"/>
              <a:gd name="T31" fmla="*/ 2 h 291"/>
              <a:gd name="T32" fmla="*/ 80 w 304"/>
              <a:gd name="T33" fmla="*/ 3 h 291"/>
              <a:gd name="T34" fmla="*/ 85 w 304"/>
              <a:gd name="T35" fmla="*/ 3 h 291"/>
              <a:gd name="T36" fmla="*/ 90 w 304"/>
              <a:gd name="T37" fmla="*/ 4 h 291"/>
              <a:gd name="T38" fmla="*/ 95 w 304"/>
              <a:gd name="T39" fmla="*/ 4 h 291"/>
              <a:gd name="T40" fmla="*/ 100 w 304"/>
              <a:gd name="T41" fmla="*/ 5 h 291"/>
              <a:gd name="T42" fmla="*/ 104 w 304"/>
              <a:gd name="T43" fmla="*/ 6 h 291"/>
              <a:gd name="T44" fmla="*/ 109 w 304"/>
              <a:gd name="T45" fmla="*/ 6 h 291"/>
              <a:gd name="T46" fmla="*/ 114 w 304"/>
              <a:gd name="T47" fmla="*/ 7 h 291"/>
              <a:gd name="T48" fmla="*/ 119 w 304"/>
              <a:gd name="T49" fmla="*/ 8 h 291"/>
              <a:gd name="T50" fmla="*/ 124 w 304"/>
              <a:gd name="T51" fmla="*/ 9 h 291"/>
              <a:gd name="T52" fmla="*/ 128 w 304"/>
              <a:gd name="T53" fmla="*/ 10 h 291"/>
              <a:gd name="T54" fmla="*/ 133 w 304"/>
              <a:gd name="T55" fmla="*/ 11 h 291"/>
              <a:gd name="T56" fmla="*/ 138 w 304"/>
              <a:gd name="T57" fmla="*/ 12 h 291"/>
              <a:gd name="T58" fmla="*/ 143 w 304"/>
              <a:gd name="T59" fmla="*/ 13 h 291"/>
              <a:gd name="T60" fmla="*/ 148 w 304"/>
              <a:gd name="T61" fmla="*/ 14 h 291"/>
              <a:gd name="T62" fmla="*/ 152 w 304"/>
              <a:gd name="T63" fmla="*/ 16 h 291"/>
              <a:gd name="T64" fmla="*/ 157 w 304"/>
              <a:gd name="T65" fmla="*/ 17 h 291"/>
              <a:gd name="T66" fmla="*/ 162 w 304"/>
              <a:gd name="T67" fmla="*/ 19 h 291"/>
              <a:gd name="T68" fmla="*/ 167 w 304"/>
              <a:gd name="T69" fmla="*/ 21 h 291"/>
              <a:gd name="T70" fmla="*/ 172 w 304"/>
              <a:gd name="T71" fmla="*/ 23 h 291"/>
              <a:gd name="T72" fmla="*/ 176 w 304"/>
              <a:gd name="T73" fmla="*/ 25 h 291"/>
              <a:gd name="T74" fmla="*/ 181 w 304"/>
              <a:gd name="T75" fmla="*/ 27 h 291"/>
              <a:gd name="T76" fmla="*/ 186 w 304"/>
              <a:gd name="T77" fmla="*/ 30 h 291"/>
              <a:gd name="T78" fmla="*/ 191 w 304"/>
              <a:gd name="T79" fmla="*/ 33 h 291"/>
              <a:gd name="T80" fmla="*/ 196 w 304"/>
              <a:gd name="T81" fmla="*/ 36 h 291"/>
              <a:gd name="T82" fmla="*/ 200 w 304"/>
              <a:gd name="T83" fmla="*/ 40 h 291"/>
              <a:gd name="T84" fmla="*/ 205 w 304"/>
              <a:gd name="T85" fmla="*/ 43 h 291"/>
              <a:gd name="T86" fmla="*/ 210 w 304"/>
              <a:gd name="T87" fmla="*/ 47 h 291"/>
              <a:gd name="T88" fmla="*/ 215 w 304"/>
              <a:gd name="T89" fmla="*/ 52 h 291"/>
              <a:gd name="T90" fmla="*/ 220 w 304"/>
              <a:gd name="T91" fmla="*/ 57 h 291"/>
              <a:gd name="T92" fmla="*/ 224 w 304"/>
              <a:gd name="T93" fmla="*/ 62 h 291"/>
              <a:gd name="T94" fmla="*/ 229 w 304"/>
              <a:gd name="T95" fmla="*/ 68 h 291"/>
              <a:gd name="T96" fmla="*/ 234 w 304"/>
              <a:gd name="T97" fmla="*/ 75 h 291"/>
              <a:gd name="T98" fmla="*/ 239 w 304"/>
              <a:gd name="T99" fmla="*/ 82 h 291"/>
              <a:gd name="T100" fmla="*/ 244 w 304"/>
              <a:gd name="T101" fmla="*/ 90 h 291"/>
              <a:gd name="T102" fmla="*/ 248 w 304"/>
              <a:gd name="T103" fmla="*/ 99 h 291"/>
              <a:gd name="T104" fmla="*/ 253 w 304"/>
              <a:gd name="T105" fmla="*/ 109 h 291"/>
              <a:gd name="T106" fmla="*/ 258 w 304"/>
              <a:gd name="T107" fmla="*/ 119 h 291"/>
              <a:gd name="T108" fmla="*/ 263 w 304"/>
              <a:gd name="T109" fmla="*/ 131 h 291"/>
              <a:gd name="T110" fmla="*/ 268 w 304"/>
              <a:gd name="T111" fmla="*/ 143 h 291"/>
              <a:gd name="T112" fmla="*/ 272 w 304"/>
              <a:gd name="T113" fmla="*/ 157 h 291"/>
              <a:gd name="T114" fmla="*/ 277 w 304"/>
              <a:gd name="T115" fmla="*/ 173 h 291"/>
              <a:gd name="T116" fmla="*/ 282 w 304"/>
              <a:gd name="T117" fmla="*/ 190 h 291"/>
              <a:gd name="T118" fmla="*/ 287 w 304"/>
              <a:gd name="T119" fmla="*/ 208 h 291"/>
              <a:gd name="T120" fmla="*/ 292 w 304"/>
              <a:gd name="T121" fmla="*/ 228 h 291"/>
              <a:gd name="T122" fmla="*/ 296 w 304"/>
              <a:gd name="T123" fmla="*/ 251 h 291"/>
              <a:gd name="T124" fmla="*/ 301 w 304"/>
              <a:gd name="T125" fmla="*/ 27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91">
                <a:moveTo>
                  <a:pt x="0" y="0"/>
                </a:moveTo>
                <a:lnTo>
                  <a:pt x="0" y="0"/>
                </a:lnTo>
                <a:lnTo>
                  <a:pt x="1" y="0"/>
                </a:lnTo>
                <a:lnTo>
                  <a:pt x="1" y="0"/>
                </a:lnTo>
                <a:lnTo>
                  <a:pt x="2" y="0"/>
                </a:lnTo>
                <a:lnTo>
                  <a:pt x="3" y="0"/>
                </a:lnTo>
                <a:lnTo>
                  <a:pt x="3" y="0"/>
                </a:lnTo>
                <a:lnTo>
                  <a:pt x="4" y="0"/>
                </a:lnTo>
                <a:lnTo>
                  <a:pt x="4" y="0"/>
                </a:lnTo>
                <a:lnTo>
                  <a:pt x="5" y="0"/>
                </a:lnTo>
                <a:lnTo>
                  <a:pt x="5" y="0"/>
                </a:lnTo>
                <a:lnTo>
                  <a:pt x="6" y="0"/>
                </a:lnTo>
                <a:lnTo>
                  <a:pt x="7" y="0"/>
                </a:lnTo>
                <a:lnTo>
                  <a:pt x="7" y="0"/>
                </a:lnTo>
                <a:lnTo>
                  <a:pt x="8" y="0"/>
                </a:lnTo>
                <a:lnTo>
                  <a:pt x="8" y="0"/>
                </a:lnTo>
                <a:lnTo>
                  <a:pt x="9" y="0"/>
                </a:lnTo>
                <a:lnTo>
                  <a:pt x="10" y="0"/>
                </a:lnTo>
                <a:lnTo>
                  <a:pt x="10" y="0"/>
                </a:lnTo>
                <a:lnTo>
                  <a:pt x="11" y="0"/>
                </a:lnTo>
                <a:lnTo>
                  <a:pt x="11" y="0"/>
                </a:lnTo>
                <a:lnTo>
                  <a:pt x="12" y="0"/>
                </a:lnTo>
                <a:lnTo>
                  <a:pt x="13" y="0"/>
                </a:lnTo>
                <a:lnTo>
                  <a:pt x="13" y="0"/>
                </a:lnTo>
                <a:lnTo>
                  <a:pt x="14" y="0"/>
                </a:lnTo>
                <a:lnTo>
                  <a:pt x="14" y="0"/>
                </a:lnTo>
                <a:lnTo>
                  <a:pt x="15" y="0"/>
                </a:lnTo>
                <a:lnTo>
                  <a:pt x="16" y="0"/>
                </a:lnTo>
                <a:lnTo>
                  <a:pt x="16" y="0"/>
                </a:lnTo>
                <a:lnTo>
                  <a:pt x="17" y="0"/>
                </a:lnTo>
                <a:lnTo>
                  <a:pt x="18" y="0"/>
                </a:lnTo>
                <a:lnTo>
                  <a:pt x="18" y="0"/>
                </a:lnTo>
                <a:lnTo>
                  <a:pt x="19" y="0"/>
                </a:lnTo>
                <a:lnTo>
                  <a:pt x="19" y="0"/>
                </a:lnTo>
                <a:lnTo>
                  <a:pt x="20" y="0"/>
                </a:lnTo>
                <a:lnTo>
                  <a:pt x="21" y="0"/>
                </a:lnTo>
                <a:lnTo>
                  <a:pt x="21" y="0"/>
                </a:lnTo>
                <a:lnTo>
                  <a:pt x="22" y="0"/>
                </a:lnTo>
                <a:lnTo>
                  <a:pt x="22" y="0"/>
                </a:lnTo>
                <a:lnTo>
                  <a:pt x="23" y="0"/>
                </a:lnTo>
                <a:lnTo>
                  <a:pt x="24" y="0"/>
                </a:lnTo>
                <a:lnTo>
                  <a:pt x="24" y="0"/>
                </a:lnTo>
                <a:lnTo>
                  <a:pt x="25" y="0"/>
                </a:lnTo>
                <a:lnTo>
                  <a:pt x="25" y="0"/>
                </a:lnTo>
                <a:lnTo>
                  <a:pt x="26" y="0"/>
                </a:lnTo>
                <a:lnTo>
                  <a:pt x="27" y="0"/>
                </a:lnTo>
                <a:lnTo>
                  <a:pt x="27" y="0"/>
                </a:lnTo>
                <a:lnTo>
                  <a:pt x="28" y="0"/>
                </a:lnTo>
                <a:lnTo>
                  <a:pt x="28" y="0"/>
                </a:lnTo>
                <a:lnTo>
                  <a:pt x="29" y="0"/>
                </a:lnTo>
                <a:lnTo>
                  <a:pt x="30" y="0"/>
                </a:lnTo>
                <a:lnTo>
                  <a:pt x="30" y="0"/>
                </a:lnTo>
                <a:lnTo>
                  <a:pt x="31" y="0"/>
                </a:lnTo>
                <a:lnTo>
                  <a:pt x="31" y="0"/>
                </a:lnTo>
                <a:lnTo>
                  <a:pt x="32" y="0"/>
                </a:lnTo>
                <a:lnTo>
                  <a:pt x="33" y="0"/>
                </a:lnTo>
                <a:lnTo>
                  <a:pt x="33" y="0"/>
                </a:lnTo>
                <a:lnTo>
                  <a:pt x="34" y="0"/>
                </a:lnTo>
                <a:lnTo>
                  <a:pt x="34" y="0"/>
                </a:lnTo>
                <a:lnTo>
                  <a:pt x="35" y="0"/>
                </a:lnTo>
                <a:lnTo>
                  <a:pt x="36" y="0"/>
                </a:lnTo>
                <a:lnTo>
                  <a:pt x="36" y="0"/>
                </a:lnTo>
                <a:lnTo>
                  <a:pt x="37" y="0"/>
                </a:lnTo>
                <a:lnTo>
                  <a:pt x="37" y="0"/>
                </a:lnTo>
                <a:lnTo>
                  <a:pt x="38" y="0"/>
                </a:lnTo>
                <a:lnTo>
                  <a:pt x="39" y="0"/>
                </a:lnTo>
                <a:lnTo>
                  <a:pt x="39" y="0"/>
                </a:lnTo>
                <a:lnTo>
                  <a:pt x="40" y="0"/>
                </a:lnTo>
                <a:lnTo>
                  <a:pt x="40" y="0"/>
                </a:lnTo>
                <a:lnTo>
                  <a:pt x="41" y="0"/>
                </a:lnTo>
                <a:lnTo>
                  <a:pt x="42" y="0"/>
                </a:lnTo>
                <a:lnTo>
                  <a:pt x="42" y="1"/>
                </a:lnTo>
                <a:lnTo>
                  <a:pt x="43" y="1"/>
                </a:lnTo>
                <a:lnTo>
                  <a:pt x="43" y="1"/>
                </a:lnTo>
                <a:lnTo>
                  <a:pt x="44" y="1"/>
                </a:lnTo>
                <a:lnTo>
                  <a:pt x="45" y="1"/>
                </a:lnTo>
                <a:lnTo>
                  <a:pt x="45" y="1"/>
                </a:lnTo>
                <a:lnTo>
                  <a:pt x="46" y="1"/>
                </a:lnTo>
                <a:lnTo>
                  <a:pt x="46" y="1"/>
                </a:lnTo>
                <a:lnTo>
                  <a:pt x="47" y="1"/>
                </a:lnTo>
                <a:lnTo>
                  <a:pt x="48" y="1"/>
                </a:lnTo>
                <a:lnTo>
                  <a:pt x="48" y="1"/>
                </a:lnTo>
                <a:lnTo>
                  <a:pt x="49" y="1"/>
                </a:lnTo>
                <a:lnTo>
                  <a:pt x="49" y="1"/>
                </a:lnTo>
                <a:lnTo>
                  <a:pt x="50" y="1"/>
                </a:lnTo>
                <a:lnTo>
                  <a:pt x="51" y="1"/>
                </a:lnTo>
                <a:lnTo>
                  <a:pt x="51" y="1"/>
                </a:lnTo>
                <a:lnTo>
                  <a:pt x="52" y="1"/>
                </a:lnTo>
                <a:lnTo>
                  <a:pt x="52" y="1"/>
                </a:lnTo>
                <a:lnTo>
                  <a:pt x="53" y="1"/>
                </a:lnTo>
                <a:lnTo>
                  <a:pt x="54" y="1"/>
                </a:lnTo>
                <a:lnTo>
                  <a:pt x="54" y="1"/>
                </a:lnTo>
                <a:lnTo>
                  <a:pt x="55" y="1"/>
                </a:lnTo>
                <a:lnTo>
                  <a:pt x="55" y="1"/>
                </a:lnTo>
                <a:lnTo>
                  <a:pt x="56" y="1"/>
                </a:lnTo>
                <a:lnTo>
                  <a:pt x="57" y="1"/>
                </a:lnTo>
                <a:lnTo>
                  <a:pt x="57" y="1"/>
                </a:lnTo>
                <a:lnTo>
                  <a:pt x="58" y="1"/>
                </a:lnTo>
                <a:lnTo>
                  <a:pt x="58" y="1"/>
                </a:lnTo>
                <a:lnTo>
                  <a:pt x="59" y="1"/>
                </a:lnTo>
                <a:lnTo>
                  <a:pt x="60" y="1"/>
                </a:lnTo>
                <a:lnTo>
                  <a:pt x="60" y="1"/>
                </a:lnTo>
                <a:lnTo>
                  <a:pt x="61" y="1"/>
                </a:lnTo>
                <a:lnTo>
                  <a:pt x="61" y="1"/>
                </a:lnTo>
                <a:lnTo>
                  <a:pt x="62" y="2"/>
                </a:lnTo>
                <a:lnTo>
                  <a:pt x="63" y="2"/>
                </a:lnTo>
                <a:lnTo>
                  <a:pt x="63" y="2"/>
                </a:lnTo>
                <a:lnTo>
                  <a:pt x="64" y="2"/>
                </a:lnTo>
                <a:lnTo>
                  <a:pt x="64" y="2"/>
                </a:lnTo>
                <a:lnTo>
                  <a:pt x="65" y="2"/>
                </a:lnTo>
                <a:lnTo>
                  <a:pt x="66" y="2"/>
                </a:lnTo>
                <a:lnTo>
                  <a:pt x="66" y="2"/>
                </a:lnTo>
                <a:lnTo>
                  <a:pt x="67" y="2"/>
                </a:lnTo>
                <a:lnTo>
                  <a:pt x="67" y="2"/>
                </a:lnTo>
                <a:lnTo>
                  <a:pt x="68" y="2"/>
                </a:lnTo>
                <a:lnTo>
                  <a:pt x="69" y="2"/>
                </a:lnTo>
                <a:lnTo>
                  <a:pt x="69" y="2"/>
                </a:lnTo>
                <a:lnTo>
                  <a:pt x="70" y="2"/>
                </a:lnTo>
                <a:lnTo>
                  <a:pt x="70" y="2"/>
                </a:lnTo>
                <a:lnTo>
                  <a:pt x="71" y="2"/>
                </a:lnTo>
                <a:lnTo>
                  <a:pt x="72" y="2"/>
                </a:lnTo>
                <a:lnTo>
                  <a:pt x="72" y="2"/>
                </a:lnTo>
                <a:lnTo>
                  <a:pt x="73" y="2"/>
                </a:lnTo>
                <a:lnTo>
                  <a:pt x="73" y="2"/>
                </a:lnTo>
                <a:lnTo>
                  <a:pt x="74" y="2"/>
                </a:lnTo>
                <a:lnTo>
                  <a:pt x="75" y="2"/>
                </a:lnTo>
                <a:lnTo>
                  <a:pt x="75" y="2"/>
                </a:lnTo>
                <a:lnTo>
                  <a:pt x="76" y="2"/>
                </a:lnTo>
                <a:lnTo>
                  <a:pt x="76" y="3"/>
                </a:lnTo>
                <a:lnTo>
                  <a:pt x="77" y="3"/>
                </a:lnTo>
                <a:lnTo>
                  <a:pt x="77" y="3"/>
                </a:lnTo>
                <a:lnTo>
                  <a:pt x="78" y="3"/>
                </a:lnTo>
                <a:lnTo>
                  <a:pt x="79" y="3"/>
                </a:lnTo>
                <a:lnTo>
                  <a:pt x="79" y="3"/>
                </a:lnTo>
                <a:lnTo>
                  <a:pt x="80" y="3"/>
                </a:lnTo>
                <a:lnTo>
                  <a:pt x="80" y="3"/>
                </a:lnTo>
                <a:lnTo>
                  <a:pt x="81" y="3"/>
                </a:lnTo>
                <a:lnTo>
                  <a:pt x="82" y="3"/>
                </a:lnTo>
                <a:lnTo>
                  <a:pt x="82" y="3"/>
                </a:lnTo>
                <a:lnTo>
                  <a:pt x="83" y="3"/>
                </a:lnTo>
                <a:lnTo>
                  <a:pt x="83" y="3"/>
                </a:lnTo>
                <a:lnTo>
                  <a:pt x="84" y="3"/>
                </a:lnTo>
                <a:lnTo>
                  <a:pt x="85" y="3"/>
                </a:lnTo>
                <a:lnTo>
                  <a:pt x="85" y="3"/>
                </a:lnTo>
                <a:lnTo>
                  <a:pt x="86" y="3"/>
                </a:lnTo>
                <a:lnTo>
                  <a:pt x="86" y="3"/>
                </a:lnTo>
                <a:lnTo>
                  <a:pt x="87" y="4"/>
                </a:lnTo>
                <a:lnTo>
                  <a:pt x="88" y="4"/>
                </a:lnTo>
                <a:lnTo>
                  <a:pt x="88" y="4"/>
                </a:lnTo>
                <a:lnTo>
                  <a:pt x="89" y="4"/>
                </a:lnTo>
                <a:lnTo>
                  <a:pt x="89" y="4"/>
                </a:lnTo>
                <a:lnTo>
                  <a:pt x="90" y="4"/>
                </a:lnTo>
                <a:lnTo>
                  <a:pt x="91" y="4"/>
                </a:lnTo>
                <a:lnTo>
                  <a:pt x="91" y="4"/>
                </a:lnTo>
                <a:lnTo>
                  <a:pt x="92" y="4"/>
                </a:lnTo>
                <a:lnTo>
                  <a:pt x="92" y="4"/>
                </a:lnTo>
                <a:lnTo>
                  <a:pt x="93" y="4"/>
                </a:lnTo>
                <a:lnTo>
                  <a:pt x="94" y="4"/>
                </a:lnTo>
                <a:lnTo>
                  <a:pt x="94" y="4"/>
                </a:lnTo>
                <a:lnTo>
                  <a:pt x="95" y="4"/>
                </a:lnTo>
                <a:lnTo>
                  <a:pt x="95" y="4"/>
                </a:lnTo>
                <a:lnTo>
                  <a:pt x="96" y="5"/>
                </a:lnTo>
                <a:lnTo>
                  <a:pt x="97" y="5"/>
                </a:lnTo>
                <a:lnTo>
                  <a:pt x="97" y="5"/>
                </a:lnTo>
                <a:lnTo>
                  <a:pt x="98" y="5"/>
                </a:lnTo>
                <a:lnTo>
                  <a:pt x="98" y="5"/>
                </a:lnTo>
                <a:lnTo>
                  <a:pt x="99" y="5"/>
                </a:lnTo>
                <a:lnTo>
                  <a:pt x="100" y="5"/>
                </a:lnTo>
                <a:lnTo>
                  <a:pt x="100" y="5"/>
                </a:lnTo>
                <a:lnTo>
                  <a:pt x="101" y="5"/>
                </a:lnTo>
                <a:lnTo>
                  <a:pt x="101" y="5"/>
                </a:lnTo>
                <a:lnTo>
                  <a:pt x="102" y="5"/>
                </a:lnTo>
                <a:lnTo>
                  <a:pt x="103" y="5"/>
                </a:lnTo>
                <a:lnTo>
                  <a:pt x="103" y="5"/>
                </a:lnTo>
                <a:lnTo>
                  <a:pt x="104" y="5"/>
                </a:lnTo>
                <a:lnTo>
                  <a:pt x="104" y="6"/>
                </a:lnTo>
                <a:lnTo>
                  <a:pt x="105" y="6"/>
                </a:lnTo>
                <a:lnTo>
                  <a:pt x="106" y="6"/>
                </a:lnTo>
                <a:lnTo>
                  <a:pt x="106" y="6"/>
                </a:lnTo>
                <a:lnTo>
                  <a:pt x="107" y="6"/>
                </a:lnTo>
                <a:lnTo>
                  <a:pt x="107" y="6"/>
                </a:lnTo>
                <a:lnTo>
                  <a:pt x="108" y="6"/>
                </a:lnTo>
                <a:lnTo>
                  <a:pt x="109" y="6"/>
                </a:lnTo>
                <a:lnTo>
                  <a:pt x="109" y="6"/>
                </a:lnTo>
                <a:lnTo>
                  <a:pt x="110" y="6"/>
                </a:lnTo>
                <a:lnTo>
                  <a:pt x="110" y="6"/>
                </a:lnTo>
                <a:lnTo>
                  <a:pt x="111" y="7"/>
                </a:lnTo>
                <a:lnTo>
                  <a:pt x="112" y="7"/>
                </a:lnTo>
                <a:lnTo>
                  <a:pt x="112" y="7"/>
                </a:lnTo>
                <a:lnTo>
                  <a:pt x="113" y="7"/>
                </a:lnTo>
                <a:lnTo>
                  <a:pt x="113" y="7"/>
                </a:lnTo>
                <a:lnTo>
                  <a:pt x="114" y="7"/>
                </a:lnTo>
                <a:lnTo>
                  <a:pt x="115" y="7"/>
                </a:lnTo>
                <a:lnTo>
                  <a:pt x="115" y="7"/>
                </a:lnTo>
                <a:lnTo>
                  <a:pt x="116" y="7"/>
                </a:lnTo>
                <a:lnTo>
                  <a:pt x="116" y="7"/>
                </a:lnTo>
                <a:lnTo>
                  <a:pt x="117" y="7"/>
                </a:lnTo>
                <a:lnTo>
                  <a:pt x="118" y="8"/>
                </a:lnTo>
                <a:lnTo>
                  <a:pt x="118" y="8"/>
                </a:lnTo>
                <a:lnTo>
                  <a:pt x="119" y="8"/>
                </a:lnTo>
                <a:lnTo>
                  <a:pt x="119" y="8"/>
                </a:lnTo>
                <a:lnTo>
                  <a:pt x="120" y="8"/>
                </a:lnTo>
                <a:lnTo>
                  <a:pt x="121" y="8"/>
                </a:lnTo>
                <a:lnTo>
                  <a:pt x="121" y="8"/>
                </a:lnTo>
                <a:lnTo>
                  <a:pt x="122" y="8"/>
                </a:lnTo>
                <a:lnTo>
                  <a:pt x="122" y="8"/>
                </a:lnTo>
                <a:lnTo>
                  <a:pt x="123" y="9"/>
                </a:lnTo>
                <a:lnTo>
                  <a:pt x="124" y="9"/>
                </a:lnTo>
                <a:lnTo>
                  <a:pt x="124" y="9"/>
                </a:lnTo>
                <a:lnTo>
                  <a:pt x="125" y="9"/>
                </a:lnTo>
                <a:lnTo>
                  <a:pt x="125" y="9"/>
                </a:lnTo>
                <a:lnTo>
                  <a:pt x="126" y="9"/>
                </a:lnTo>
                <a:lnTo>
                  <a:pt x="127" y="9"/>
                </a:lnTo>
                <a:lnTo>
                  <a:pt x="127" y="9"/>
                </a:lnTo>
                <a:lnTo>
                  <a:pt x="128" y="9"/>
                </a:lnTo>
                <a:lnTo>
                  <a:pt x="128" y="10"/>
                </a:lnTo>
                <a:lnTo>
                  <a:pt x="129" y="10"/>
                </a:lnTo>
                <a:lnTo>
                  <a:pt x="130" y="10"/>
                </a:lnTo>
                <a:lnTo>
                  <a:pt x="130" y="10"/>
                </a:lnTo>
                <a:lnTo>
                  <a:pt x="131" y="10"/>
                </a:lnTo>
                <a:lnTo>
                  <a:pt x="131" y="10"/>
                </a:lnTo>
                <a:lnTo>
                  <a:pt x="132" y="10"/>
                </a:lnTo>
                <a:lnTo>
                  <a:pt x="133" y="11"/>
                </a:lnTo>
                <a:lnTo>
                  <a:pt x="133" y="11"/>
                </a:lnTo>
                <a:lnTo>
                  <a:pt x="134" y="11"/>
                </a:lnTo>
                <a:lnTo>
                  <a:pt x="134" y="11"/>
                </a:lnTo>
                <a:lnTo>
                  <a:pt x="135" y="11"/>
                </a:lnTo>
                <a:lnTo>
                  <a:pt x="136" y="11"/>
                </a:lnTo>
                <a:lnTo>
                  <a:pt x="136" y="11"/>
                </a:lnTo>
                <a:lnTo>
                  <a:pt x="137" y="11"/>
                </a:lnTo>
                <a:lnTo>
                  <a:pt x="137" y="12"/>
                </a:lnTo>
                <a:lnTo>
                  <a:pt x="138" y="12"/>
                </a:lnTo>
                <a:lnTo>
                  <a:pt x="139" y="12"/>
                </a:lnTo>
                <a:lnTo>
                  <a:pt x="139" y="12"/>
                </a:lnTo>
                <a:lnTo>
                  <a:pt x="140" y="12"/>
                </a:lnTo>
                <a:lnTo>
                  <a:pt x="140" y="12"/>
                </a:lnTo>
                <a:lnTo>
                  <a:pt x="141" y="12"/>
                </a:lnTo>
                <a:lnTo>
                  <a:pt x="142" y="13"/>
                </a:lnTo>
                <a:lnTo>
                  <a:pt x="142" y="13"/>
                </a:lnTo>
                <a:lnTo>
                  <a:pt x="143" y="13"/>
                </a:lnTo>
                <a:lnTo>
                  <a:pt x="143" y="13"/>
                </a:lnTo>
                <a:lnTo>
                  <a:pt x="144" y="13"/>
                </a:lnTo>
                <a:lnTo>
                  <a:pt x="145" y="13"/>
                </a:lnTo>
                <a:lnTo>
                  <a:pt x="145" y="14"/>
                </a:lnTo>
                <a:lnTo>
                  <a:pt x="146" y="14"/>
                </a:lnTo>
                <a:lnTo>
                  <a:pt x="146" y="14"/>
                </a:lnTo>
                <a:lnTo>
                  <a:pt x="147" y="14"/>
                </a:lnTo>
                <a:lnTo>
                  <a:pt x="148" y="14"/>
                </a:lnTo>
                <a:lnTo>
                  <a:pt x="148" y="14"/>
                </a:lnTo>
                <a:lnTo>
                  <a:pt x="149" y="15"/>
                </a:lnTo>
                <a:lnTo>
                  <a:pt x="149" y="15"/>
                </a:lnTo>
                <a:lnTo>
                  <a:pt x="150" y="15"/>
                </a:lnTo>
                <a:lnTo>
                  <a:pt x="151" y="15"/>
                </a:lnTo>
                <a:lnTo>
                  <a:pt x="151" y="15"/>
                </a:lnTo>
                <a:lnTo>
                  <a:pt x="152" y="16"/>
                </a:lnTo>
                <a:lnTo>
                  <a:pt x="152" y="16"/>
                </a:lnTo>
                <a:lnTo>
                  <a:pt x="153" y="16"/>
                </a:lnTo>
                <a:lnTo>
                  <a:pt x="154" y="16"/>
                </a:lnTo>
                <a:lnTo>
                  <a:pt x="154" y="16"/>
                </a:lnTo>
                <a:lnTo>
                  <a:pt x="155" y="16"/>
                </a:lnTo>
                <a:lnTo>
                  <a:pt x="155" y="17"/>
                </a:lnTo>
                <a:lnTo>
                  <a:pt x="156" y="17"/>
                </a:lnTo>
                <a:lnTo>
                  <a:pt x="157" y="17"/>
                </a:lnTo>
                <a:lnTo>
                  <a:pt x="157" y="17"/>
                </a:lnTo>
                <a:lnTo>
                  <a:pt x="158" y="17"/>
                </a:lnTo>
                <a:lnTo>
                  <a:pt x="158" y="18"/>
                </a:lnTo>
                <a:lnTo>
                  <a:pt x="159" y="18"/>
                </a:lnTo>
                <a:lnTo>
                  <a:pt x="160" y="18"/>
                </a:lnTo>
                <a:lnTo>
                  <a:pt x="160" y="18"/>
                </a:lnTo>
                <a:lnTo>
                  <a:pt x="161" y="19"/>
                </a:lnTo>
                <a:lnTo>
                  <a:pt x="161" y="19"/>
                </a:lnTo>
                <a:lnTo>
                  <a:pt x="162" y="19"/>
                </a:lnTo>
                <a:lnTo>
                  <a:pt x="163" y="19"/>
                </a:lnTo>
                <a:lnTo>
                  <a:pt x="163" y="19"/>
                </a:lnTo>
                <a:lnTo>
                  <a:pt x="164" y="20"/>
                </a:lnTo>
                <a:lnTo>
                  <a:pt x="164" y="20"/>
                </a:lnTo>
                <a:lnTo>
                  <a:pt x="165" y="20"/>
                </a:lnTo>
                <a:lnTo>
                  <a:pt x="166" y="20"/>
                </a:lnTo>
                <a:lnTo>
                  <a:pt x="166" y="21"/>
                </a:lnTo>
                <a:lnTo>
                  <a:pt x="167" y="21"/>
                </a:lnTo>
                <a:lnTo>
                  <a:pt x="167" y="21"/>
                </a:lnTo>
                <a:lnTo>
                  <a:pt x="168" y="21"/>
                </a:lnTo>
                <a:lnTo>
                  <a:pt x="169" y="22"/>
                </a:lnTo>
                <a:lnTo>
                  <a:pt x="169" y="22"/>
                </a:lnTo>
                <a:lnTo>
                  <a:pt x="170" y="22"/>
                </a:lnTo>
                <a:lnTo>
                  <a:pt x="170" y="22"/>
                </a:lnTo>
                <a:lnTo>
                  <a:pt x="171" y="23"/>
                </a:lnTo>
                <a:lnTo>
                  <a:pt x="172" y="23"/>
                </a:lnTo>
                <a:lnTo>
                  <a:pt x="172" y="23"/>
                </a:lnTo>
                <a:lnTo>
                  <a:pt x="173" y="23"/>
                </a:lnTo>
                <a:lnTo>
                  <a:pt x="173" y="24"/>
                </a:lnTo>
                <a:lnTo>
                  <a:pt x="174" y="24"/>
                </a:lnTo>
                <a:lnTo>
                  <a:pt x="175" y="24"/>
                </a:lnTo>
                <a:lnTo>
                  <a:pt x="175" y="24"/>
                </a:lnTo>
                <a:lnTo>
                  <a:pt x="176" y="25"/>
                </a:lnTo>
                <a:lnTo>
                  <a:pt x="176" y="25"/>
                </a:lnTo>
                <a:lnTo>
                  <a:pt x="177" y="25"/>
                </a:lnTo>
                <a:lnTo>
                  <a:pt x="178" y="26"/>
                </a:lnTo>
                <a:lnTo>
                  <a:pt x="178" y="26"/>
                </a:lnTo>
                <a:lnTo>
                  <a:pt x="179" y="26"/>
                </a:lnTo>
                <a:lnTo>
                  <a:pt x="179" y="27"/>
                </a:lnTo>
                <a:lnTo>
                  <a:pt x="180" y="27"/>
                </a:lnTo>
                <a:lnTo>
                  <a:pt x="181" y="27"/>
                </a:lnTo>
                <a:lnTo>
                  <a:pt x="181" y="27"/>
                </a:lnTo>
                <a:lnTo>
                  <a:pt x="182" y="28"/>
                </a:lnTo>
                <a:lnTo>
                  <a:pt x="182" y="28"/>
                </a:lnTo>
                <a:lnTo>
                  <a:pt x="183" y="28"/>
                </a:lnTo>
                <a:lnTo>
                  <a:pt x="184" y="29"/>
                </a:lnTo>
                <a:lnTo>
                  <a:pt x="184" y="29"/>
                </a:lnTo>
                <a:lnTo>
                  <a:pt x="185" y="29"/>
                </a:lnTo>
                <a:lnTo>
                  <a:pt x="185" y="30"/>
                </a:lnTo>
                <a:lnTo>
                  <a:pt x="186" y="30"/>
                </a:lnTo>
                <a:lnTo>
                  <a:pt x="187" y="30"/>
                </a:lnTo>
                <a:lnTo>
                  <a:pt x="187" y="31"/>
                </a:lnTo>
                <a:lnTo>
                  <a:pt x="188" y="31"/>
                </a:lnTo>
                <a:lnTo>
                  <a:pt x="188" y="32"/>
                </a:lnTo>
                <a:lnTo>
                  <a:pt x="189" y="32"/>
                </a:lnTo>
                <a:lnTo>
                  <a:pt x="190" y="32"/>
                </a:lnTo>
                <a:lnTo>
                  <a:pt x="190" y="33"/>
                </a:lnTo>
                <a:lnTo>
                  <a:pt x="191" y="33"/>
                </a:lnTo>
                <a:lnTo>
                  <a:pt x="191" y="33"/>
                </a:lnTo>
                <a:lnTo>
                  <a:pt x="192" y="34"/>
                </a:lnTo>
                <a:lnTo>
                  <a:pt x="193" y="34"/>
                </a:lnTo>
                <a:lnTo>
                  <a:pt x="193" y="35"/>
                </a:lnTo>
                <a:lnTo>
                  <a:pt x="194" y="35"/>
                </a:lnTo>
                <a:lnTo>
                  <a:pt x="194" y="35"/>
                </a:lnTo>
                <a:lnTo>
                  <a:pt x="195" y="36"/>
                </a:lnTo>
                <a:lnTo>
                  <a:pt x="196" y="36"/>
                </a:lnTo>
                <a:lnTo>
                  <a:pt x="196" y="37"/>
                </a:lnTo>
                <a:lnTo>
                  <a:pt x="197" y="37"/>
                </a:lnTo>
                <a:lnTo>
                  <a:pt x="197" y="37"/>
                </a:lnTo>
                <a:lnTo>
                  <a:pt x="198" y="38"/>
                </a:lnTo>
                <a:lnTo>
                  <a:pt x="199" y="38"/>
                </a:lnTo>
                <a:lnTo>
                  <a:pt x="199" y="39"/>
                </a:lnTo>
                <a:lnTo>
                  <a:pt x="200" y="39"/>
                </a:lnTo>
                <a:lnTo>
                  <a:pt x="200" y="40"/>
                </a:lnTo>
                <a:lnTo>
                  <a:pt x="201" y="40"/>
                </a:lnTo>
                <a:lnTo>
                  <a:pt x="202" y="40"/>
                </a:lnTo>
                <a:lnTo>
                  <a:pt x="202" y="41"/>
                </a:lnTo>
                <a:lnTo>
                  <a:pt x="203" y="41"/>
                </a:lnTo>
                <a:lnTo>
                  <a:pt x="203" y="42"/>
                </a:lnTo>
                <a:lnTo>
                  <a:pt x="204" y="42"/>
                </a:lnTo>
                <a:lnTo>
                  <a:pt x="205" y="43"/>
                </a:lnTo>
                <a:lnTo>
                  <a:pt x="205" y="43"/>
                </a:lnTo>
                <a:lnTo>
                  <a:pt x="206" y="44"/>
                </a:lnTo>
                <a:lnTo>
                  <a:pt x="206" y="44"/>
                </a:lnTo>
                <a:lnTo>
                  <a:pt x="207" y="45"/>
                </a:lnTo>
                <a:lnTo>
                  <a:pt x="208" y="45"/>
                </a:lnTo>
                <a:lnTo>
                  <a:pt x="208" y="46"/>
                </a:lnTo>
                <a:lnTo>
                  <a:pt x="209" y="46"/>
                </a:lnTo>
                <a:lnTo>
                  <a:pt x="209" y="47"/>
                </a:lnTo>
                <a:lnTo>
                  <a:pt x="210" y="47"/>
                </a:lnTo>
                <a:lnTo>
                  <a:pt x="211" y="48"/>
                </a:lnTo>
                <a:lnTo>
                  <a:pt x="211" y="49"/>
                </a:lnTo>
                <a:lnTo>
                  <a:pt x="212" y="49"/>
                </a:lnTo>
                <a:lnTo>
                  <a:pt x="212" y="50"/>
                </a:lnTo>
                <a:lnTo>
                  <a:pt x="213" y="50"/>
                </a:lnTo>
                <a:lnTo>
                  <a:pt x="214" y="51"/>
                </a:lnTo>
                <a:lnTo>
                  <a:pt x="214" y="51"/>
                </a:lnTo>
                <a:lnTo>
                  <a:pt x="215" y="52"/>
                </a:lnTo>
                <a:lnTo>
                  <a:pt x="215" y="53"/>
                </a:lnTo>
                <a:lnTo>
                  <a:pt x="216" y="53"/>
                </a:lnTo>
                <a:lnTo>
                  <a:pt x="217" y="54"/>
                </a:lnTo>
                <a:lnTo>
                  <a:pt x="217" y="54"/>
                </a:lnTo>
                <a:lnTo>
                  <a:pt x="218" y="55"/>
                </a:lnTo>
                <a:lnTo>
                  <a:pt x="218" y="56"/>
                </a:lnTo>
                <a:lnTo>
                  <a:pt x="219" y="56"/>
                </a:lnTo>
                <a:lnTo>
                  <a:pt x="220" y="57"/>
                </a:lnTo>
                <a:lnTo>
                  <a:pt x="220" y="58"/>
                </a:lnTo>
                <a:lnTo>
                  <a:pt x="221" y="58"/>
                </a:lnTo>
                <a:lnTo>
                  <a:pt x="221" y="59"/>
                </a:lnTo>
                <a:lnTo>
                  <a:pt x="222" y="60"/>
                </a:lnTo>
                <a:lnTo>
                  <a:pt x="223" y="60"/>
                </a:lnTo>
                <a:lnTo>
                  <a:pt x="223" y="61"/>
                </a:lnTo>
                <a:lnTo>
                  <a:pt x="224" y="62"/>
                </a:lnTo>
                <a:lnTo>
                  <a:pt x="224" y="62"/>
                </a:lnTo>
                <a:lnTo>
                  <a:pt x="225" y="63"/>
                </a:lnTo>
                <a:lnTo>
                  <a:pt x="226" y="64"/>
                </a:lnTo>
                <a:lnTo>
                  <a:pt x="226" y="65"/>
                </a:lnTo>
                <a:lnTo>
                  <a:pt x="227" y="65"/>
                </a:lnTo>
                <a:lnTo>
                  <a:pt x="227" y="66"/>
                </a:lnTo>
                <a:lnTo>
                  <a:pt x="228" y="67"/>
                </a:lnTo>
                <a:lnTo>
                  <a:pt x="229" y="68"/>
                </a:lnTo>
                <a:lnTo>
                  <a:pt x="229" y="68"/>
                </a:lnTo>
                <a:lnTo>
                  <a:pt x="230" y="69"/>
                </a:lnTo>
                <a:lnTo>
                  <a:pt x="230" y="70"/>
                </a:lnTo>
                <a:lnTo>
                  <a:pt x="231" y="71"/>
                </a:lnTo>
                <a:lnTo>
                  <a:pt x="232" y="72"/>
                </a:lnTo>
                <a:lnTo>
                  <a:pt x="232" y="72"/>
                </a:lnTo>
                <a:lnTo>
                  <a:pt x="233" y="73"/>
                </a:lnTo>
                <a:lnTo>
                  <a:pt x="233" y="74"/>
                </a:lnTo>
                <a:lnTo>
                  <a:pt x="234" y="75"/>
                </a:lnTo>
                <a:lnTo>
                  <a:pt x="235" y="76"/>
                </a:lnTo>
                <a:lnTo>
                  <a:pt x="235" y="77"/>
                </a:lnTo>
                <a:lnTo>
                  <a:pt x="236" y="78"/>
                </a:lnTo>
                <a:lnTo>
                  <a:pt x="236" y="79"/>
                </a:lnTo>
                <a:lnTo>
                  <a:pt x="237" y="79"/>
                </a:lnTo>
                <a:lnTo>
                  <a:pt x="238" y="80"/>
                </a:lnTo>
                <a:lnTo>
                  <a:pt x="238" y="81"/>
                </a:lnTo>
                <a:lnTo>
                  <a:pt x="239" y="82"/>
                </a:lnTo>
                <a:lnTo>
                  <a:pt x="239" y="83"/>
                </a:lnTo>
                <a:lnTo>
                  <a:pt x="240" y="84"/>
                </a:lnTo>
                <a:lnTo>
                  <a:pt x="241" y="85"/>
                </a:lnTo>
                <a:lnTo>
                  <a:pt x="241" y="86"/>
                </a:lnTo>
                <a:lnTo>
                  <a:pt x="242" y="87"/>
                </a:lnTo>
                <a:lnTo>
                  <a:pt x="242" y="88"/>
                </a:lnTo>
                <a:lnTo>
                  <a:pt x="243" y="89"/>
                </a:lnTo>
                <a:lnTo>
                  <a:pt x="244" y="90"/>
                </a:lnTo>
                <a:lnTo>
                  <a:pt x="244" y="91"/>
                </a:lnTo>
                <a:lnTo>
                  <a:pt x="245" y="92"/>
                </a:lnTo>
                <a:lnTo>
                  <a:pt x="245" y="93"/>
                </a:lnTo>
                <a:lnTo>
                  <a:pt x="246" y="94"/>
                </a:lnTo>
                <a:lnTo>
                  <a:pt x="247" y="96"/>
                </a:lnTo>
                <a:lnTo>
                  <a:pt x="247" y="97"/>
                </a:lnTo>
                <a:lnTo>
                  <a:pt x="248" y="98"/>
                </a:lnTo>
                <a:lnTo>
                  <a:pt x="248" y="99"/>
                </a:lnTo>
                <a:lnTo>
                  <a:pt x="249" y="100"/>
                </a:lnTo>
                <a:lnTo>
                  <a:pt x="250" y="101"/>
                </a:lnTo>
                <a:lnTo>
                  <a:pt x="250" y="102"/>
                </a:lnTo>
                <a:lnTo>
                  <a:pt x="251" y="104"/>
                </a:lnTo>
                <a:lnTo>
                  <a:pt x="251" y="105"/>
                </a:lnTo>
                <a:lnTo>
                  <a:pt x="252" y="106"/>
                </a:lnTo>
                <a:lnTo>
                  <a:pt x="253" y="107"/>
                </a:lnTo>
                <a:lnTo>
                  <a:pt x="253" y="109"/>
                </a:lnTo>
                <a:lnTo>
                  <a:pt x="254" y="110"/>
                </a:lnTo>
                <a:lnTo>
                  <a:pt x="254" y="111"/>
                </a:lnTo>
                <a:lnTo>
                  <a:pt x="255" y="112"/>
                </a:lnTo>
                <a:lnTo>
                  <a:pt x="256" y="114"/>
                </a:lnTo>
                <a:lnTo>
                  <a:pt x="256" y="115"/>
                </a:lnTo>
                <a:lnTo>
                  <a:pt x="257" y="116"/>
                </a:lnTo>
                <a:lnTo>
                  <a:pt x="257" y="118"/>
                </a:lnTo>
                <a:lnTo>
                  <a:pt x="258" y="119"/>
                </a:lnTo>
                <a:lnTo>
                  <a:pt x="259" y="120"/>
                </a:lnTo>
                <a:lnTo>
                  <a:pt x="259" y="122"/>
                </a:lnTo>
                <a:lnTo>
                  <a:pt x="260" y="123"/>
                </a:lnTo>
                <a:lnTo>
                  <a:pt x="260" y="125"/>
                </a:lnTo>
                <a:lnTo>
                  <a:pt x="261" y="126"/>
                </a:lnTo>
                <a:lnTo>
                  <a:pt x="262" y="128"/>
                </a:lnTo>
                <a:lnTo>
                  <a:pt x="262" y="129"/>
                </a:lnTo>
                <a:lnTo>
                  <a:pt x="263" y="131"/>
                </a:lnTo>
                <a:lnTo>
                  <a:pt x="263" y="132"/>
                </a:lnTo>
                <a:lnTo>
                  <a:pt x="264" y="134"/>
                </a:lnTo>
                <a:lnTo>
                  <a:pt x="265" y="135"/>
                </a:lnTo>
                <a:lnTo>
                  <a:pt x="265" y="137"/>
                </a:lnTo>
                <a:lnTo>
                  <a:pt x="266" y="139"/>
                </a:lnTo>
                <a:lnTo>
                  <a:pt x="266" y="140"/>
                </a:lnTo>
                <a:lnTo>
                  <a:pt x="267" y="142"/>
                </a:lnTo>
                <a:lnTo>
                  <a:pt x="268" y="143"/>
                </a:lnTo>
                <a:lnTo>
                  <a:pt x="268" y="145"/>
                </a:lnTo>
                <a:lnTo>
                  <a:pt x="269" y="147"/>
                </a:lnTo>
                <a:lnTo>
                  <a:pt x="269" y="149"/>
                </a:lnTo>
                <a:lnTo>
                  <a:pt x="270" y="150"/>
                </a:lnTo>
                <a:lnTo>
                  <a:pt x="271" y="152"/>
                </a:lnTo>
                <a:lnTo>
                  <a:pt x="271" y="154"/>
                </a:lnTo>
                <a:lnTo>
                  <a:pt x="272" y="156"/>
                </a:lnTo>
                <a:lnTo>
                  <a:pt x="272" y="157"/>
                </a:lnTo>
                <a:lnTo>
                  <a:pt x="273" y="159"/>
                </a:lnTo>
                <a:lnTo>
                  <a:pt x="274" y="161"/>
                </a:lnTo>
                <a:lnTo>
                  <a:pt x="274" y="163"/>
                </a:lnTo>
                <a:lnTo>
                  <a:pt x="275" y="165"/>
                </a:lnTo>
                <a:lnTo>
                  <a:pt x="275" y="167"/>
                </a:lnTo>
                <a:lnTo>
                  <a:pt x="276" y="169"/>
                </a:lnTo>
                <a:lnTo>
                  <a:pt x="277" y="171"/>
                </a:lnTo>
                <a:lnTo>
                  <a:pt x="277" y="173"/>
                </a:lnTo>
                <a:lnTo>
                  <a:pt x="278" y="175"/>
                </a:lnTo>
                <a:lnTo>
                  <a:pt x="278" y="177"/>
                </a:lnTo>
                <a:lnTo>
                  <a:pt x="279" y="179"/>
                </a:lnTo>
                <a:lnTo>
                  <a:pt x="280" y="181"/>
                </a:lnTo>
                <a:lnTo>
                  <a:pt x="280" y="183"/>
                </a:lnTo>
                <a:lnTo>
                  <a:pt x="281" y="185"/>
                </a:lnTo>
                <a:lnTo>
                  <a:pt x="281" y="187"/>
                </a:lnTo>
                <a:lnTo>
                  <a:pt x="282" y="190"/>
                </a:lnTo>
                <a:lnTo>
                  <a:pt x="283" y="192"/>
                </a:lnTo>
                <a:lnTo>
                  <a:pt x="283" y="194"/>
                </a:lnTo>
                <a:lnTo>
                  <a:pt x="284" y="196"/>
                </a:lnTo>
                <a:lnTo>
                  <a:pt x="284" y="199"/>
                </a:lnTo>
                <a:lnTo>
                  <a:pt x="285" y="201"/>
                </a:lnTo>
                <a:lnTo>
                  <a:pt x="286" y="203"/>
                </a:lnTo>
                <a:lnTo>
                  <a:pt x="286" y="206"/>
                </a:lnTo>
                <a:lnTo>
                  <a:pt x="287" y="208"/>
                </a:lnTo>
                <a:lnTo>
                  <a:pt x="287" y="211"/>
                </a:lnTo>
                <a:lnTo>
                  <a:pt x="288" y="213"/>
                </a:lnTo>
                <a:lnTo>
                  <a:pt x="289" y="216"/>
                </a:lnTo>
                <a:lnTo>
                  <a:pt x="289" y="218"/>
                </a:lnTo>
                <a:lnTo>
                  <a:pt x="290" y="221"/>
                </a:lnTo>
                <a:lnTo>
                  <a:pt x="290" y="223"/>
                </a:lnTo>
                <a:lnTo>
                  <a:pt x="291" y="226"/>
                </a:lnTo>
                <a:lnTo>
                  <a:pt x="292" y="228"/>
                </a:lnTo>
                <a:lnTo>
                  <a:pt x="292" y="231"/>
                </a:lnTo>
                <a:lnTo>
                  <a:pt x="293" y="234"/>
                </a:lnTo>
                <a:lnTo>
                  <a:pt x="293" y="237"/>
                </a:lnTo>
                <a:lnTo>
                  <a:pt x="294" y="239"/>
                </a:lnTo>
                <a:lnTo>
                  <a:pt x="295" y="242"/>
                </a:lnTo>
                <a:lnTo>
                  <a:pt x="295" y="245"/>
                </a:lnTo>
                <a:lnTo>
                  <a:pt x="296" y="248"/>
                </a:lnTo>
                <a:lnTo>
                  <a:pt x="296" y="251"/>
                </a:lnTo>
                <a:lnTo>
                  <a:pt x="297" y="254"/>
                </a:lnTo>
                <a:lnTo>
                  <a:pt x="298" y="257"/>
                </a:lnTo>
                <a:lnTo>
                  <a:pt x="298" y="260"/>
                </a:lnTo>
                <a:lnTo>
                  <a:pt x="299" y="263"/>
                </a:lnTo>
                <a:lnTo>
                  <a:pt x="299" y="266"/>
                </a:lnTo>
                <a:lnTo>
                  <a:pt x="300" y="269"/>
                </a:lnTo>
                <a:lnTo>
                  <a:pt x="301" y="272"/>
                </a:lnTo>
                <a:lnTo>
                  <a:pt x="301" y="275"/>
                </a:lnTo>
                <a:lnTo>
                  <a:pt x="302" y="278"/>
                </a:lnTo>
                <a:lnTo>
                  <a:pt x="303" y="281"/>
                </a:lnTo>
                <a:lnTo>
                  <a:pt x="303" y="285"/>
                </a:lnTo>
                <a:lnTo>
                  <a:pt x="304" y="288"/>
                </a:lnTo>
                <a:lnTo>
                  <a:pt x="304" y="291"/>
                </a:lnTo>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2274" name="Line 50">
            <a:extLst>
              <a:ext uri="{FF2B5EF4-FFF2-40B4-BE49-F238E27FC236}">
                <a16:creationId xmlns:a16="http://schemas.microsoft.com/office/drawing/2014/main" id="{FEBAD12C-871F-4427-BC80-0E8523D3B351}"/>
              </a:ext>
            </a:extLst>
          </p:cNvPr>
          <p:cNvSpPr>
            <a:spLocks noChangeShapeType="1"/>
          </p:cNvSpPr>
          <p:nvPr/>
        </p:nvSpPr>
        <p:spPr bwMode="auto">
          <a:xfrm flipV="1">
            <a:off x="6735688" y="1486818"/>
            <a:ext cx="1295400" cy="1066800"/>
          </a:xfrm>
          <a:prstGeom prst="line">
            <a:avLst/>
          </a:prstGeom>
          <a:noFill/>
          <a:ln w="38100">
            <a:solidFill>
              <a:schemeClr val="hlink"/>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692275" name="Line 51">
            <a:extLst>
              <a:ext uri="{FF2B5EF4-FFF2-40B4-BE49-F238E27FC236}">
                <a16:creationId xmlns:a16="http://schemas.microsoft.com/office/drawing/2014/main" id="{9AC5F5AF-FFEB-4AA1-ADDC-8B02A4C47E55}"/>
              </a:ext>
            </a:extLst>
          </p:cNvPr>
          <p:cNvSpPr>
            <a:spLocks noChangeShapeType="1"/>
          </p:cNvSpPr>
          <p:nvPr/>
        </p:nvSpPr>
        <p:spPr bwMode="auto">
          <a:xfrm flipV="1">
            <a:off x="7092280" y="2706018"/>
            <a:ext cx="1015008" cy="362942"/>
          </a:xfrm>
          <a:prstGeom prst="line">
            <a:avLst/>
          </a:prstGeom>
          <a:noFill/>
          <a:ln w="38100">
            <a:solidFill>
              <a:schemeClr val="hlink"/>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p>
        </p:txBody>
      </p:sp>
      <p:sp>
        <p:nvSpPr>
          <p:cNvPr id="3" name="テキスト ボックス 2">
            <a:extLst>
              <a:ext uri="{FF2B5EF4-FFF2-40B4-BE49-F238E27FC236}">
                <a16:creationId xmlns:a16="http://schemas.microsoft.com/office/drawing/2014/main" id="{5100BCEC-14F3-45B7-AC6F-FFC42060836B}"/>
              </a:ext>
            </a:extLst>
          </p:cNvPr>
          <p:cNvSpPr txBox="1"/>
          <p:nvPr/>
        </p:nvSpPr>
        <p:spPr>
          <a:xfrm>
            <a:off x="899592" y="3501008"/>
            <a:ext cx="3453189" cy="1200329"/>
          </a:xfrm>
          <a:prstGeom prst="rect">
            <a:avLst/>
          </a:prstGeom>
          <a:noFill/>
        </p:spPr>
        <p:txBody>
          <a:bodyPr wrap="none" rtlCol="0">
            <a:spAutoFit/>
          </a:bodyPr>
          <a:lstStyle/>
          <a:p>
            <a:r>
              <a:rPr kumimoji="1" lang="ja-JP" altLang="en-US" dirty="0"/>
              <a:t>法線は</a:t>
            </a:r>
            <a:endParaRPr kumimoji="1" lang="en-US" altLang="ja-JP" dirty="0"/>
          </a:p>
          <a:p>
            <a:r>
              <a:rPr kumimoji="1" lang="en-US" altLang="ja-JP" dirty="0"/>
              <a:t>【</a:t>
            </a:r>
            <a:r>
              <a:rPr kumimoji="1" lang="ja-JP" altLang="en-US" dirty="0"/>
              <a:t>鏡面反射</a:t>
            </a:r>
            <a:r>
              <a:rPr kumimoji="1" lang="en-US" altLang="ja-JP" dirty="0"/>
              <a:t>】</a:t>
            </a:r>
            <a:r>
              <a:rPr kumimoji="1" lang="en-US" altLang="ja-JP" dirty="0" err="1"/>
              <a:t>I</a:t>
            </a:r>
            <a:r>
              <a:rPr kumimoji="1" lang="en-US" altLang="ja-JP" baseline="-25000" dirty="0" err="1"/>
              <a:t>min</a:t>
            </a:r>
            <a:r>
              <a:rPr kumimoji="1" lang="ja-JP" altLang="en-US" dirty="0"/>
              <a:t>が観測される角度</a:t>
            </a:r>
            <a:endParaRPr kumimoji="1" lang="en-US" altLang="ja-JP" dirty="0"/>
          </a:p>
          <a:p>
            <a:r>
              <a:rPr kumimoji="1" lang="en-US" altLang="ja-JP" dirty="0"/>
              <a:t>【</a:t>
            </a:r>
            <a:r>
              <a:rPr kumimoji="1" lang="ja-JP" altLang="en-US" dirty="0"/>
              <a:t>拡散反射</a:t>
            </a:r>
            <a:r>
              <a:rPr kumimoji="1" lang="en-US" altLang="ja-JP" dirty="0"/>
              <a:t>】I</a:t>
            </a:r>
            <a:r>
              <a:rPr kumimoji="1" lang="en-US" altLang="ja-JP" baseline="-25000" dirty="0"/>
              <a:t>max</a:t>
            </a:r>
            <a:r>
              <a:rPr kumimoji="1" lang="ja-JP" altLang="en-US" dirty="0"/>
              <a:t>が観測される角度</a:t>
            </a:r>
            <a:endParaRPr kumimoji="1" lang="en-US" altLang="ja-JP" dirty="0"/>
          </a:p>
          <a:p>
            <a:r>
              <a:rPr lang="en-US" altLang="ja-JP" dirty="0"/>
              <a:t>90°</a:t>
            </a:r>
            <a:r>
              <a:rPr lang="ja-JP" altLang="en-US" dirty="0"/>
              <a:t>の違い</a:t>
            </a:r>
            <a:endParaRPr kumimoji="1" lang="en-US" altLang="ja-JP"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D098F2FF-37C1-46F7-B754-8051DBACC0AB}"/>
                  </a:ext>
                </a:extLst>
              </p:cNvPr>
              <p:cNvSpPr txBox="1"/>
              <p:nvPr/>
            </p:nvSpPr>
            <p:spPr>
              <a:xfrm>
                <a:off x="971600" y="1340768"/>
                <a:ext cx="3303725" cy="568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𝑇</m:t>
                          </m:r>
                        </m:e>
                        <m:sub>
                          <m:r>
                            <a:rPr kumimoji="1" lang="en-US" altLang="ja-JP" b="0" i="1" smtClean="0">
                              <a:latin typeface="Cambria Math" panose="02040503050406030204" pitchFamily="18" charset="0"/>
                            </a:rPr>
                            <m:t>𝑝</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num>
                        <m:den>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cos</m:t>
                                  </m:r>
                                </m:e>
                                <m:sup>
                                  <m:r>
                                    <a:rPr kumimoji="1" lang="en-US" altLang="ja-JP" b="0" i="1"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4" name="テキスト ボックス 3">
                <a:extLst>
                  <a:ext uri="{FF2B5EF4-FFF2-40B4-BE49-F238E27FC236}">
                    <a16:creationId xmlns:a16="http://schemas.microsoft.com/office/drawing/2014/main" id="{D098F2FF-37C1-46F7-B754-8051DBACC0AB}"/>
                  </a:ext>
                </a:extLst>
              </p:cNvPr>
              <p:cNvSpPr txBox="1">
                <a:spLocks noRot="1" noChangeAspect="1" noMove="1" noResize="1" noEditPoints="1" noAdjustHandles="1" noChangeArrowheads="1" noChangeShapeType="1" noTextEdit="1"/>
              </p:cNvSpPr>
              <p:nvPr/>
            </p:nvSpPr>
            <p:spPr>
              <a:xfrm>
                <a:off x="971600" y="1340768"/>
                <a:ext cx="3303725" cy="568041"/>
              </a:xfrm>
              <a:prstGeom prst="rect">
                <a:avLst/>
              </a:prstGeom>
              <a:blipFill>
                <a:blip r:embed="rId2"/>
                <a:stretch>
                  <a:fillRect/>
                </a:stretch>
              </a:blipFill>
            </p:spPr>
            <p:txBody>
              <a:bodyPr/>
              <a:lstStyle/>
              <a:p>
                <a:r>
                  <a:rPr lang="ja-JP" altLang="en-US">
                    <a:noFill/>
                  </a:rPr>
                  <a:t> </a:t>
                </a:r>
              </a:p>
            </p:txBody>
          </p:sp>
        </mc:Fallback>
      </mc:AlternateContent>
      <p:grpSp>
        <p:nvGrpSpPr>
          <p:cNvPr id="47" name="Group 1169">
            <a:extLst>
              <a:ext uri="{FF2B5EF4-FFF2-40B4-BE49-F238E27FC236}">
                <a16:creationId xmlns:a16="http://schemas.microsoft.com/office/drawing/2014/main" id="{B9781ABB-ADAF-4761-B610-5F9E3C63BD43}"/>
              </a:ext>
            </a:extLst>
          </p:cNvPr>
          <p:cNvGrpSpPr>
            <a:grpSpLocks/>
          </p:cNvGrpSpPr>
          <p:nvPr/>
        </p:nvGrpSpPr>
        <p:grpSpPr bwMode="auto">
          <a:xfrm>
            <a:off x="6372200" y="2636912"/>
            <a:ext cx="642938" cy="787400"/>
            <a:chOff x="1383" y="572"/>
            <a:chExt cx="545" cy="545"/>
          </a:xfrm>
        </p:grpSpPr>
        <p:sp>
          <p:nvSpPr>
            <p:cNvPr id="48" name="Oval 1170">
              <a:extLst>
                <a:ext uri="{FF2B5EF4-FFF2-40B4-BE49-F238E27FC236}">
                  <a16:creationId xmlns:a16="http://schemas.microsoft.com/office/drawing/2014/main" id="{182D74E7-1905-42EC-987C-6CDF2B4C7DED}"/>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Line 1171">
              <a:extLst>
                <a:ext uri="{FF2B5EF4-FFF2-40B4-BE49-F238E27FC236}">
                  <a16:creationId xmlns:a16="http://schemas.microsoft.com/office/drawing/2014/main" id="{719EC7F8-7BE1-4140-951B-2DE0C787C8DD}"/>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1172">
              <a:extLst>
                <a:ext uri="{FF2B5EF4-FFF2-40B4-BE49-F238E27FC236}">
                  <a16:creationId xmlns:a16="http://schemas.microsoft.com/office/drawing/2014/main" id="{D4A6E8BC-02C0-4777-A784-1727FBEC1AE0}"/>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1173">
              <a:extLst>
                <a:ext uri="{FF2B5EF4-FFF2-40B4-BE49-F238E27FC236}">
                  <a16:creationId xmlns:a16="http://schemas.microsoft.com/office/drawing/2014/main" id="{0CF75C63-F5C4-4EB5-B7D1-1D7D8F49CC84}"/>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1174">
              <a:extLst>
                <a:ext uri="{FF2B5EF4-FFF2-40B4-BE49-F238E27FC236}">
                  <a16:creationId xmlns:a16="http://schemas.microsoft.com/office/drawing/2014/main" id="{623D5A38-6339-4361-B206-0E90B258A0CF}"/>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E23AEB0A-854C-44FB-AE18-C48B1F7D2566}"/>
                  </a:ext>
                </a:extLst>
              </p:cNvPr>
              <p:cNvSpPr txBox="1"/>
              <p:nvPr/>
            </p:nvSpPr>
            <p:spPr>
              <a:xfrm>
                <a:off x="971600" y="2060848"/>
                <a:ext cx="1974708" cy="568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𝑇</m:t>
                          </m:r>
                        </m:e>
                        <m:sub>
                          <m:r>
                            <a:rPr kumimoji="1" lang="en-US" altLang="ja-JP" b="0" i="1" smtClean="0">
                              <a:latin typeface="Cambria Math" panose="02040503050406030204" pitchFamily="18" charset="0"/>
                            </a:rPr>
                            <m:t>𝑠</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num>
                        <m:den>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den>
                      </m:f>
                    </m:oMath>
                  </m:oMathPara>
                </a14:m>
                <a:endParaRPr kumimoji="1" lang="ja-JP" altLang="en-US" dirty="0"/>
              </a:p>
            </p:txBody>
          </p:sp>
        </mc:Choice>
        <mc:Fallback xmlns="">
          <p:sp>
            <p:nvSpPr>
              <p:cNvPr id="53" name="テキスト ボックス 52">
                <a:extLst>
                  <a:ext uri="{FF2B5EF4-FFF2-40B4-BE49-F238E27FC236}">
                    <a16:creationId xmlns:a16="http://schemas.microsoft.com/office/drawing/2014/main" id="{E23AEB0A-854C-44FB-AE18-C48B1F7D2566}"/>
                  </a:ext>
                </a:extLst>
              </p:cNvPr>
              <p:cNvSpPr txBox="1">
                <a:spLocks noRot="1" noChangeAspect="1" noMove="1" noResize="1" noEditPoints="1" noAdjustHandles="1" noChangeArrowheads="1" noChangeShapeType="1" noTextEdit="1"/>
              </p:cNvSpPr>
              <p:nvPr/>
            </p:nvSpPr>
            <p:spPr>
              <a:xfrm>
                <a:off x="971600" y="2060848"/>
                <a:ext cx="1974708" cy="568041"/>
              </a:xfrm>
              <a:prstGeom prst="rect">
                <a:avLst/>
              </a:prstGeom>
              <a:blipFill>
                <a:blip r:embed="rId3"/>
                <a:stretch>
                  <a:fillRect b="-1075"/>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5B9B819A-AD9F-4D85-B8B7-6D2A8B303F80}"/>
              </a:ext>
            </a:extLst>
          </p:cNvPr>
          <p:cNvSpPr txBox="1"/>
          <p:nvPr/>
        </p:nvSpPr>
        <p:spPr>
          <a:xfrm>
            <a:off x="6588224" y="1988840"/>
            <a:ext cx="389850" cy="369332"/>
          </a:xfrm>
          <a:prstGeom prst="rect">
            <a:avLst/>
          </a:prstGeom>
          <a:noFill/>
        </p:spPr>
        <p:txBody>
          <a:bodyPr wrap="none" rtlCol="0">
            <a:spAutoFit/>
          </a:bodyPr>
          <a:lstStyle/>
          <a:p>
            <a:r>
              <a:rPr kumimoji="1" lang="en-US" altLang="ja-JP" i="1" dirty="0" err="1">
                <a:latin typeface="Times New Roman" panose="02020603050405020304" pitchFamily="18" charset="0"/>
                <a:cs typeface="Times New Roman" panose="02020603050405020304" pitchFamily="18" charset="0"/>
              </a:rPr>
              <a:t>T</a:t>
            </a:r>
            <a:r>
              <a:rPr kumimoji="1" lang="en-US" altLang="ja-JP" i="1" baseline="-25000" dirty="0" err="1">
                <a:latin typeface="Times New Roman" panose="02020603050405020304" pitchFamily="18" charset="0"/>
                <a:cs typeface="Times New Roman" panose="02020603050405020304" pitchFamily="18" charset="0"/>
              </a:rPr>
              <a:t>p</a:t>
            </a:r>
            <a:endParaRPr kumimoji="1" lang="ja-JP" altLang="en-US" i="1" baseline="-25000" dirty="0">
              <a:latin typeface="Times New Roman" panose="02020603050405020304" pitchFamily="18" charset="0"/>
              <a:cs typeface="Times New Roman" panose="02020603050405020304" pitchFamily="18" charset="0"/>
            </a:endParaRPr>
          </a:p>
        </p:txBody>
      </p:sp>
      <p:sp>
        <p:nvSpPr>
          <p:cNvPr id="55" name="テキスト ボックス 54">
            <a:extLst>
              <a:ext uri="{FF2B5EF4-FFF2-40B4-BE49-F238E27FC236}">
                <a16:creationId xmlns:a16="http://schemas.microsoft.com/office/drawing/2014/main" id="{159B92E9-A30D-48BD-8940-67C481C2FBE9}"/>
              </a:ext>
            </a:extLst>
          </p:cNvPr>
          <p:cNvSpPr txBox="1"/>
          <p:nvPr/>
        </p:nvSpPr>
        <p:spPr>
          <a:xfrm>
            <a:off x="7452320" y="2924944"/>
            <a:ext cx="351058" cy="369332"/>
          </a:xfrm>
          <a:prstGeom prst="rect">
            <a:avLst/>
          </a:prstGeom>
          <a:noFill/>
        </p:spPr>
        <p:txBody>
          <a:bodyPr wrap="none" rtlCol="0">
            <a:spAutoFit/>
          </a:bodyPr>
          <a:lstStyle/>
          <a:p>
            <a:r>
              <a:rPr kumimoji="1" lang="en-US" altLang="ja-JP" i="1" dirty="0">
                <a:latin typeface="Times New Roman" panose="02020603050405020304" pitchFamily="18" charset="0"/>
                <a:cs typeface="Times New Roman" panose="02020603050405020304" pitchFamily="18" charset="0"/>
              </a:rPr>
              <a:t>T</a:t>
            </a:r>
            <a:r>
              <a:rPr kumimoji="1" lang="en-US" altLang="ja-JP" i="1" baseline="-25000" dirty="0">
                <a:latin typeface="Times New Roman" panose="02020603050405020304" pitchFamily="18" charset="0"/>
                <a:cs typeface="Times New Roman" panose="02020603050405020304" pitchFamily="18" charset="0"/>
              </a:rPr>
              <a:t>s</a:t>
            </a:r>
            <a:endParaRPr kumimoji="1" lang="ja-JP" altLang="en-US" i="1" baseline="-25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692275"/>
                                        </p:tgtEl>
                                        <p:attrNameLst>
                                          <p:attrName>style.visibility</p:attrName>
                                        </p:attrNameLst>
                                      </p:cBhvr>
                                      <p:to>
                                        <p:strVal val="visible"/>
                                      </p:to>
                                    </p:set>
                                    <p:animEffect transition="in" filter="wipe(left)">
                                      <p:cBhvr>
                                        <p:cTn id="7" dur="500"/>
                                        <p:tgtEl>
                                          <p:spTgt spid="69227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92274"/>
                                        </p:tgtEl>
                                        <p:attrNameLst>
                                          <p:attrName>style.visibility</p:attrName>
                                        </p:attrNameLst>
                                      </p:cBhvr>
                                      <p:to>
                                        <p:strVal val="visible"/>
                                      </p:to>
                                    </p:set>
                                    <p:animEffect transition="in" filter="wipe(left)">
                                      <p:cBhvr>
                                        <p:cTn id="11" dur="500"/>
                                        <p:tgtEl>
                                          <p:spTgt spid="69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円弧 123"/>
          <p:cNvSpPr/>
          <p:nvPr/>
        </p:nvSpPr>
        <p:spPr>
          <a:xfrm>
            <a:off x="4211960" y="2924944"/>
            <a:ext cx="288032" cy="504056"/>
          </a:xfrm>
          <a:prstGeom prst="arc">
            <a:avLst>
              <a:gd name="adj1" fmla="val 16219442"/>
              <a:gd name="adj2" fmla="val 1564661"/>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 name="直線矢印コネクタ 4"/>
          <p:cNvCxnSpPr/>
          <p:nvPr/>
        </p:nvCxnSpPr>
        <p:spPr>
          <a:xfrm flipH="1" flipV="1">
            <a:off x="3419872" y="2708920"/>
            <a:ext cx="222845" cy="11048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4354711" y="3126581"/>
            <a:ext cx="140494" cy="5239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4354711" y="2981325"/>
            <a:ext cx="90487" cy="197645"/>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860032" y="3429000"/>
            <a:ext cx="1185366" cy="238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139952" y="4149080"/>
            <a:ext cx="2880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4139952" y="3429000"/>
            <a:ext cx="720080"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6300192" y="3429000"/>
            <a:ext cx="720080" cy="72008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5580112" y="2936081"/>
            <a:ext cx="943" cy="85295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rot="1094683">
            <a:off x="2526175" y="2380858"/>
            <a:ext cx="793882" cy="337394"/>
            <a:chOff x="395536" y="2420888"/>
            <a:chExt cx="1186035" cy="504056"/>
          </a:xfrm>
          <a:solidFill>
            <a:schemeClr val="tx1">
              <a:lumMod val="50000"/>
              <a:lumOff val="50000"/>
            </a:schemeClr>
          </a:solidFill>
        </p:grpSpPr>
        <p:sp>
          <p:nvSpPr>
            <p:cNvPr id="17" name="直方体 16"/>
            <p:cNvSpPr/>
            <p:nvPr/>
          </p:nvSpPr>
          <p:spPr>
            <a:xfrm>
              <a:off x="395536" y="2420888"/>
              <a:ext cx="1008112" cy="504056"/>
            </a:xfrm>
            <a:prstGeom prst="cube">
              <a:avLst>
                <a:gd name="adj" fmla="val 29409"/>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柱 17"/>
            <p:cNvSpPr/>
            <p:nvPr/>
          </p:nvSpPr>
          <p:spPr>
            <a:xfrm rot="5400000">
              <a:off x="1312589" y="2536329"/>
              <a:ext cx="249932" cy="288032"/>
            </a:xfrm>
            <a:prstGeom prst="can">
              <a:avLst>
                <a:gd name="adj" fmla="val 34921"/>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9" name="直線コネクタ 18"/>
          <p:cNvCxnSpPr/>
          <p:nvPr/>
        </p:nvCxnSpPr>
        <p:spPr>
          <a:xfrm flipV="1">
            <a:off x="3851920" y="2276872"/>
            <a:ext cx="0" cy="64807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3491880" y="2492896"/>
            <a:ext cx="360040" cy="4320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円弧 23"/>
          <p:cNvSpPr/>
          <p:nvPr/>
        </p:nvSpPr>
        <p:spPr>
          <a:xfrm>
            <a:off x="3635896" y="2348880"/>
            <a:ext cx="432048" cy="432048"/>
          </a:xfrm>
          <a:prstGeom prst="arc">
            <a:avLst>
              <a:gd name="adj1" fmla="val 16200000"/>
              <a:gd name="adj2" fmla="val 21283755"/>
            </a:avLst>
          </a:prstGeom>
          <a:ln w="12700">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5" name="直線コネクタ 24"/>
          <p:cNvCxnSpPr/>
          <p:nvPr/>
        </p:nvCxnSpPr>
        <p:spPr>
          <a:xfrm flipV="1">
            <a:off x="3995936" y="1818089"/>
            <a:ext cx="0" cy="57606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円弧 32"/>
          <p:cNvSpPr/>
          <p:nvPr/>
        </p:nvSpPr>
        <p:spPr>
          <a:xfrm>
            <a:off x="3635896" y="2492896"/>
            <a:ext cx="432048" cy="864096"/>
          </a:xfrm>
          <a:prstGeom prst="arc">
            <a:avLst>
              <a:gd name="adj1" fmla="val 1643093"/>
              <a:gd name="adj2" fmla="val 1928876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4" name="直線矢印コネクタ 33"/>
          <p:cNvCxnSpPr/>
          <p:nvPr/>
        </p:nvCxnSpPr>
        <p:spPr>
          <a:xfrm flipV="1">
            <a:off x="3942755" y="2428876"/>
            <a:ext cx="195262" cy="33575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3852268" y="2767013"/>
            <a:ext cx="92868" cy="15716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フリーフォーム 35"/>
          <p:cNvSpPr/>
          <p:nvPr/>
        </p:nvSpPr>
        <p:spPr>
          <a:xfrm>
            <a:off x="5065960" y="2887925"/>
            <a:ext cx="1140694" cy="1058221"/>
          </a:xfrm>
          <a:custGeom>
            <a:avLst/>
            <a:gdLst>
              <a:gd name="connsiteX0" fmla="*/ 0 w 1028700"/>
              <a:gd name="connsiteY0" fmla="*/ 636985 h 1172766"/>
              <a:gd name="connsiteX1" fmla="*/ 504825 w 1028700"/>
              <a:gd name="connsiteY1" fmla="*/ 89297 h 1172766"/>
              <a:gd name="connsiteX2" fmla="*/ 1028700 w 1028700"/>
              <a:gd name="connsiteY2" fmla="*/ 1172766 h 1172766"/>
              <a:gd name="connsiteX0" fmla="*/ 0 w 1091357"/>
              <a:gd name="connsiteY0" fmla="*/ 833355 h 1133492"/>
              <a:gd name="connsiteX1" fmla="*/ 567482 w 1091357"/>
              <a:gd name="connsiteY1" fmla="*/ 50023 h 1133492"/>
              <a:gd name="connsiteX2" fmla="*/ 1091357 w 1091357"/>
              <a:gd name="connsiteY2" fmla="*/ 1133492 h 1133492"/>
              <a:gd name="connsiteX0" fmla="*/ 0 w 1202606"/>
              <a:gd name="connsiteY0" fmla="*/ 886648 h 1506542"/>
              <a:gd name="connsiteX1" fmla="*/ 567482 w 1202606"/>
              <a:gd name="connsiteY1" fmla="*/ 103316 h 1506542"/>
              <a:gd name="connsiteX2" fmla="*/ 1202606 w 1202606"/>
              <a:gd name="connsiteY2" fmla="*/ 1506542 h 1506542"/>
              <a:gd name="connsiteX0" fmla="*/ 0 w 1140694"/>
              <a:gd name="connsiteY0" fmla="*/ 1162476 h 1451376"/>
              <a:gd name="connsiteX1" fmla="*/ 505570 w 1140694"/>
              <a:gd name="connsiteY1" fmla="*/ 48150 h 1451376"/>
              <a:gd name="connsiteX2" fmla="*/ 1140694 w 1140694"/>
              <a:gd name="connsiteY2" fmla="*/ 1451376 h 1451376"/>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792935 h 1081835"/>
              <a:gd name="connsiteX1" fmla="*/ 515095 w 1140694"/>
              <a:gd name="connsiteY1" fmla="*/ 76278 h 1081835"/>
              <a:gd name="connsiteX2" fmla="*/ 1140694 w 1140694"/>
              <a:gd name="connsiteY2" fmla="*/ 1081835 h 1081835"/>
              <a:gd name="connsiteX0" fmla="*/ 0 w 1140694"/>
              <a:gd name="connsiteY0" fmla="*/ 769321 h 1058221"/>
              <a:gd name="connsiteX1" fmla="*/ 515095 w 1140694"/>
              <a:gd name="connsiteY1" fmla="*/ 52664 h 1058221"/>
              <a:gd name="connsiteX2" fmla="*/ 1140694 w 1140694"/>
              <a:gd name="connsiteY2" fmla="*/ 1058221 h 1058221"/>
              <a:gd name="connsiteX0" fmla="*/ 0 w 1140694"/>
              <a:gd name="connsiteY0" fmla="*/ 769321 h 1058221"/>
              <a:gd name="connsiteX1" fmla="*/ 515095 w 1140694"/>
              <a:gd name="connsiteY1" fmla="*/ 52664 h 1058221"/>
              <a:gd name="connsiteX2" fmla="*/ 1140694 w 1140694"/>
              <a:gd name="connsiteY2" fmla="*/ 1058221 h 1058221"/>
            </a:gdLst>
            <a:ahLst/>
            <a:cxnLst>
              <a:cxn ang="0">
                <a:pos x="connsiteX0" y="connsiteY0"/>
              </a:cxn>
              <a:cxn ang="0">
                <a:pos x="connsiteX1" y="connsiteY1"/>
              </a:cxn>
              <a:cxn ang="0">
                <a:pos x="connsiteX2" y="connsiteY2"/>
              </a:cxn>
            </a:cxnLst>
            <a:rect l="l" t="t" r="r" b="b"/>
            <a:pathLst>
              <a:path w="1140694" h="1058221">
                <a:moveTo>
                  <a:pt x="0" y="769321"/>
                </a:moveTo>
                <a:cubicBezTo>
                  <a:pt x="81409" y="445396"/>
                  <a:pt x="252524" y="0"/>
                  <a:pt x="515095" y="52664"/>
                </a:cubicBezTo>
                <a:cubicBezTo>
                  <a:pt x="842728" y="156799"/>
                  <a:pt x="1028676" y="549229"/>
                  <a:pt x="1140694" y="1058221"/>
                </a:cubicBezTo>
              </a:path>
            </a:pathLst>
          </a:cu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a:off x="4354711" y="2926556"/>
            <a:ext cx="0" cy="50244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flipV="1">
            <a:off x="5061942" y="3657600"/>
            <a:ext cx="518170" cy="13144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580112" y="3789040"/>
            <a:ext cx="622449" cy="156691"/>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5580112" y="3357563"/>
            <a:ext cx="427186" cy="43147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flipV="1">
            <a:off x="5197673" y="3276600"/>
            <a:ext cx="382439" cy="51244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5580112" y="3657600"/>
            <a:ext cx="551011" cy="131440"/>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5580112" y="3090863"/>
            <a:ext cx="241449" cy="69817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H="1" flipV="1">
            <a:off x="5345311" y="3033713"/>
            <a:ext cx="234801" cy="75532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flipV="1">
            <a:off x="5119092" y="3471863"/>
            <a:ext cx="461020" cy="317177"/>
          </a:xfrm>
          <a:prstGeom prst="straightConnector1">
            <a:avLst/>
          </a:prstGeom>
          <a:ln w="12700">
            <a:solidFill>
              <a:schemeClr val="tx1"/>
            </a:solidFill>
            <a:prstDash val="sysDot"/>
            <a:tailEnd type="triangle" w="sm" len="sm"/>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3778448" y="2521744"/>
            <a:ext cx="2382" cy="802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3707012" y="2607469"/>
            <a:ext cx="2380" cy="635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3851920" y="2924944"/>
            <a:ext cx="238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3923706" y="2962275"/>
            <a:ext cx="2380" cy="3738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923705" y="2516981"/>
            <a:ext cx="1" cy="250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a:off x="3995142" y="2996952"/>
            <a:ext cx="794" cy="2534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995142" y="2597944"/>
            <a:ext cx="0" cy="176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a:off x="4266605" y="3181350"/>
            <a:ext cx="88108" cy="18573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4216598" y="3178969"/>
            <a:ext cx="138113" cy="4762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H="1" flipV="1">
            <a:off x="4240411" y="3043238"/>
            <a:ext cx="111920" cy="135731"/>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4354711" y="3178969"/>
            <a:ext cx="116681" cy="147637"/>
          </a:xfrm>
          <a:prstGeom prst="straightConnector1">
            <a:avLst/>
          </a:prstGeom>
          <a:ln w="12700">
            <a:solidFill>
              <a:schemeClr val="tx1"/>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4353917" y="3178175"/>
            <a:ext cx="1226195" cy="6108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flipV="1">
            <a:off x="4218980" y="3109913"/>
            <a:ext cx="134938" cy="6826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flipV="1">
            <a:off x="3851920" y="2924945"/>
            <a:ext cx="364678" cy="1849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3642717" y="2822575"/>
            <a:ext cx="209203" cy="10236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419872" y="2708920"/>
            <a:ext cx="235545" cy="279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3655417" y="2733675"/>
            <a:ext cx="196850" cy="2222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3854648" y="2752725"/>
            <a:ext cx="1726407" cy="1881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36" idx="2"/>
          </p:cNvCxnSpPr>
          <p:nvPr/>
        </p:nvCxnSpPr>
        <p:spPr>
          <a:xfrm>
            <a:off x="6206654" y="3946146"/>
            <a:ext cx="813618" cy="20293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4716016" y="3573016"/>
            <a:ext cx="350689" cy="8220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2339752" y="1844824"/>
            <a:ext cx="907621" cy="461665"/>
          </a:xfrm>
          <a:prstGeom prst="rect">
            <a:avLst/>
          </a:prstGeom>
          <a:noFill/>
        </p:spPr>
        <p:txBody>
          <a:bodyPr wrap="none" rtlCol="0">
            <a:spAutoFit/>
          </a:bodyPr>
          <a:lstStyle/>
          <a:p>
            <a:r>
              <a:rPr lang="ja-JP" altLang="en-US" sz="2400" dirty="0">
                <a:latin typeface="Arial" panose="020B0604020202020204" pitchFamily="34" charset="0"/>
                <a:cs typeface="Arial" panose="020B0604020202020204" pitchFamily="34" charset="0"/>
              </a:rPr>
              <a:t>カメラ</a:t>
            </a:r>
            <a:endParaRPr kumimoji="1" lang="ja-JP" altLang="en-US" sz="2400" dirty="0">
              <a:latin typeface="Arial" panose="020B0604020202020204" pitchFamily="34" charset="0"/>
              <a:cs typeface="Arial" panose="020B0604020202020204" pitchFamily="34" charset="0"/>
            </a:endParaRPr>
          </a:p>
        </p:txBody>
      </p:sp>
      <p:sp>
        <p:nvSpPr>
          <p:cNvPr id="86" name="テキスト ボックス 85"/>
          <p:cNvSpPr txBox="1"/>
          <p:nvPr/>
        </p:nvSpPr>
        <p:spPr>
          <a:xfrm>
            <a:off x="4716016" y="1340768"/>
            <a:ext cx="344966" cy="461665"/>
          </a:xfrm>
          <a:prstGeom prst="rect">
            <a:avLst/>
          </a:prstGeom>
          <a:noFill/>
        </p:spPr>
        <p:txBody>
          <a:bodyPr wrap="none" rtlCol="0">
            <a:spAutoFit/>
          </a:bodyPr>
          <a:lstStyle/>
          <a:p>
            <a:r>
              <a:rPr kumimoji="1" lang="en-US" altLang="ja-JP" sz="2400" i="1">
                <a:latin typeface="Symbol" pitchFamily="18" charset="2"/>
              </a:rPr>
              <a:t>f</a:t>
            </a:r>
            <a:endParaRPr kumimoji="1" lang="ja-JP" altLang="en-US" sz="2400" baseline="-25000" dirty="0"/>
          </a:p>
        </p:txBody>
      </p:sp>
      <p:sp>
        <p:nvSpPr>
          <p:cNvPr id="87" name="テキスト ボックス 86"/>
          <p:cNvSpPr txBox="1"/>
          <p:nvPr/>
        </p:nvSpPr>
        <p:spPr>
          <a:xfrm>
            <a:off x="2722427" y="1348860"/>
            <a:ext cx="1107996" cy="461665"/>
          </a:xfrm>
          <a:prstGeom prst="rect">
            <a:avLst/>
          </a:prstGeom>
          <a:noFill/>
        </p:spPr>
        <p:txBody>
          <a:bodyPr wrap="none" rtlCol="0">
            <a:spAutoFit/>
          </a:bodyPr>
          <a:lstStyle/>
          <a:p>
            <a:r>
              <a:rPr kumimoji="1" lang="ja-JP" altLang="en-US" sz="2400" dirty="0">
                <a:latin typeface="Arial" panose="020B0604020202020204" pitchFamily="34" charset="0"/>
                <a:cs typeface="Arial" panose="020B0604020202020204" pitchFamily="34" charset="0"/>
              </a:rPr>
              <a:t>方位角</a:t>
            </a:r>
          </a:p>
        </p:txBody>
      </p:sp>
      <p:sp>
        <p:nvSpPr>
          <p:cNvPr id="88" name="テキスト ボックス 87"/>
          <p:cNvSpPr txBox="1"/>
          <p:nvPr/>
        </p:nvSpPr>
        <p:spPr>
          <a:xfrm>
            <a:off x="4067944" y="1988840"/>
            <a:ext cx="320922" cy="461665"/>
          </a:xfrm>
          <a:prstGeom prst="rect">
            <a:avLst/>
          </a:prstGeom>
          <a:noFill/>
        </p:spPr>
        <p:txBody>
          <a:bodyPr wrap="none" rtlCol="0">
            <a:spAutoFit/>
          </a:bodyPr>
          <a:lstStyle/>
          <a:p>
            <a:r>
              <a:rPr kumimoji="1" lang="en-US" altLang="ja-JP" sz="2400" i="1"/>
              <a:t>x</a:t>
            </a:r>
            <a:endParaRPr kumimoji="1" lang="ja-JP" altLang="en-US" sz="2400" baseline="-25000" dirty="0"/>
          </a:p>
        </p:txBody>
      </p:sp>
      <p:sp>
        <p:nvSpPr>
          <p:cNvPr id="89" name="テキスト ボックス 88"/>
          <p:cNvSpPr txBox="1"/>
          <p:nvPr/>
        </p:nvSpPr>
        <p:spPr>
          <a:xfrm>
            <a:off x="3275856" y="2132856"/>
            <a:ext cx="320922" cy="461665"/>
          </a:xfrm>
          <a:prstGeom prst="rect">
            <a:avLst/>
          </a:prstGeom>
          <a:noFill/>
        </p:spPr>
        <p:txBody>
          <a:bodyPr wrap="none" rtlCol="0">
            <a:spAutoFit/>
          </a:bodyPr>
          <a:lstStyle/>
          <a:p>
            <a:r>
              <a:rPr kumimoji="1" lang="en-US" altLang="ja-JP" sz="2400" i="1"/>
              <a:t>y</a:t>
            </a:r>
            <a:endParaRPr kumimoji="1" lang="ja-JP" altLang="en-US" sz="2400" baseline="-25000" dirty="0"/>
          </a:p>
        </p:txBody>
      </p:sp>
      <p:sp>
        <p:nvSpPr>
          <p:cNvPr id="90" name="テキスト ボックス 89"/>
          <p:cNvSpPr txBox="1"/>
          <p:nvPr/>
        </p:nvSpPr>
        <p:spPr>
          <a:xfrm>
            <a:off x="2471547" y="3011495"/>
            <a:ext cx="1107996" cy="461665"/>
          </a:xfrm>
          <a:prstGeom prst="rect">
            <a:avLst/>
          </a:prstGeom>
          <a:noFill/>
        </p:spPr>
        <p:txBody>
          <a:bodyPr wrap="none" rtlCol="0">
            <a:spAutoFit/>
          </a:bodyPr>
          <a:lstStyle/>
          <a:p>
            <a:pPr algn="ctr"/>
            <a:r>
              <a:rPr kumimoji="1" lang="ja-JP" altLang="en-US" sz="2400" dirty="0">
                <a:latin typeface="Arial" panose="020B0604020202020204" pitchFamily="34" charset="0"/>
                <a:cs typeface="Arial" panose="020B0604020202020204" pitchFamily="34" charset="0"/>
              </a:rPr>
              <a:t>偏光板</a:t>
            </a:r>
            <a:endParaRPr kumimoji="1" lang="ja-JP" altLang="en-US" sz="2400" i="1" dirty="0">
              <a:latin typeface="Arial" panose="020B0604020202020204" pitchFamily="34" charset="0"/>
              <a:cs typeface="Arial" panose="020B0604020202020204" pitchFamily="34" charset="0"/>
            </a:endParaRPr>
          </a:p>
        </p:txBody>
      </p:sp>
      <p:sp>
        <p:nvSpPr>
          <p:cNvPr id="91" name="テキスト ボックス 90"/>
          <p:cNvSpPr txBox="1"/>
          <p:nvPr/>
        </p:nvSpPr>
        <p:spPr>
          <a:xfrm>
            <a:off x="5436096" y="2492896"/>
            <a:ext cx="356188"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94" name="右中かっこ 93"/>
          <p:cNvSpPr/>
          <p:nvPr/>
        </p:nvSpPr>
        <p:spPr>
          <a:xfrm rot="5400000">
            <a:off x="5580112" y="3717032"/>
            <a:ext cx="144016" cy="1152128"/>
          </a:xfrm>
          <a:prstGeom prst="rightBrace">
            <a:avLst>
              <a:gd name="adj1" fmla="val 52833"/>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テキスト ボックス 94"/>
          <p:cNvSpPr txBox="1"/>
          <p:nvPr/>
        </p:nvSpPr>
        <p:spPr>
          <a:xfrm>
            <a:off x="4634276" y="4348100"/>
            <a:ext cx="1723549" cy="461665"/>
          </a:xfrm>
          <a:prstGeom prst="rect">
            <a:avLst/>
          </a:prstGeom>
          <a:noFill/>
        </p:spPr>
        <p:txBody>
          <a:bodyPr wrap="none" rtlCol="0">
            <a:spAutoFit/>
          </a:bodyPr>
          <a:lstStyle/>
          <a:p>
            <a:r>
              <a:rPr lang="ja-JP" altLang="en-US" sz="2400" dirty="0">
                <a:latin typeface="Arial" panose="020B0604020202020204" pitchFamily="34" charset="0"/>
                <a:cs typeface="Arial" panose="020B0604020202020204" pitchFamily="34" charset="0"/>
              </a:rPr>
              <a:t>法線の制約</a:t>
            </a:r>
            <a:endParaRPr kumimoji="1" lang="ja-JP" altLang="en-US" sz="2400" dirty="0">
              <a:latin typeface="Arial" panose="020B0604020202020204" pitchFamily="34" charset="0"/>
              <a:cs typeface="Arial" panose="020B0604020202020204" pitchFamily="34" charset="0"/>
            </a:endParaRPr>
          </a:p>
        </p:txBody>
      </p:sp>
      <p:sp>
        <p:nvSpPr>
          <p:cNvPr id="98" name="テキスト ボックス 97"/>
          <p:cNvSpPr txBox="1"/>
          <p:nvPr/>
        </p:nvSpPr>
        <p:spPr>
          <a:xfrm>
            <a:off x="2813506" y="3750300"/>
            <a:ext cx="1415772" cy="461665"/>
          </a:xfrm>
          <a:prstGeom prst="rect">
            <a:avLst/>
          </a:prstGeom>
          <a:noFill/>
        </p:spPr>
        <p:txBody>
          <a:bodyPr wrap="none" rtlCol="0">
            <a:spAutoFit/>
          </a:bodyPr>
          <a:lstStyle/>
          <a:p>
            <a:pPr algn="ctr"/>
            <a:r>
              <a:rPr kumimoji="1" lang="ja-JP" altLang="en-US" sz="2400" dirty="0">
                <a:latin typeface="Arial" panose="020B0604020202020204" pitchFamily="34" charset="0"/>
                <a:cs typeface="Arial" panose="020B0604020202020204" pitchFamily="34" charset="0"/>
              </a:rPr>
              <a:t>部分偏光</a:t>
            </a:r>
            <a:endParaRPr kumimoji="1" lang="ja-JP" altLang="en-US" sz="2400" i="1" dirty="0">
              <a:latin typeface="Arial" panose="020B0604020202020204" pitchFamily="34" charset="0"/>
              <a:cs typeface="Arial" panose="020B0604020202020204" pitchFamily="34" charset="0"/>
            </a:endParaRPr>
          </a:p>
        </p:txBody>
      </p:sp>
      <p:sp>
        <p:nvSpPr>
          <p:cNvPr id="99" name="テキスト ボックス 98"/>
          <p:cNvSpPr txBox="1"/>
          <p:nvPr/>
        </p:nvSpPr>
        <p:spPr>
          <a:xfrm>
            <a:off x="4744676" y="1725196"/>
            <a:ext cx="1107996" cy="461665"/>
          </a:xfrm>
          <a:prstGeom prst="rect">
            <a:avLst/>
          </a:prstGeom>
          <a:noFill/>
        </p:spPr>
        <p:txBody>
          <a:bodyPr wrap="none" rtlCol="0">
            <a:spAutoFit/>
          </a:bodyPr>
          <a:lstStyle/>
          <a:p>
            <a:pPr algn="ctr"/>
            <a:r>
              <a:rPr kumimoji="1" lang="ja-JP" altLang="en-US" sz="2400" dirty="0">
                <a:latin typeface="Arial" panose="020B0604020202020204" pitchFamily="34" charset="0"/>
                <a:cs typeface="Arial" panose="020B0604020202020204" pitchFamily="34" charset="0"/>
              </a:rPr>
              <a:t>反射面</a:t>
            </a:r>
            <a:endParaRPr kumimoji="1" lang="ja-JP" altLang="en-US" sz="2400" i="1" dirty="0">
              <a:latin typeface="Arial" panose="020B0604020202020204" pitchFamily="34" charset="0"/>
              <a:cs typeface="Arial" panose="020B0604020202020204" pitchFamily="34" charset="0"/>
            </a:endParaRPr>
          </a:p>
        </p:txBody>
      </p:sp>
      <p:cxnSp>
        <p:nvCxnSpPr>
          <p:cNvPr id="100" name="直線コネクタ 99"/>
          <p:cNvCxnSpPr/>
          <p:nvPr/>
        </p:nvCxnSpPr>
        <p:spPr>
          <a:xfrm>
            <a:off x="6045398" y="3429000"/>
            <a:ext cx="254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円弧 122"/>
          <p:cNvSpPr/>
          <p:nvPr/>
        </p:nvSpPr>
        <p:spPr>
          <a:xfrm>
            <a:off x="4211960" y="2924944"/>
            <a:ext cx="288032" cy="504056"/>
          </a:xfrm>
          <a:prstGeom prst="arc">
            <a:avLst>
              <a:gd name="adj1" fmla="val 1534983"/>
              <a:gd name="adj2" fmla="val 1621787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27" name="直線コネクタ 126"/>
          <p:cNvCxnSpPr/>
          <p:nvPr/>
        </p:nvCxnSpPr>
        <p:spPr>
          <a:xfrm flipV="1">
            <a:off x="4865092" y="2524760"/>
            <a:ext cx="424180" cy="33528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V="1">
            <a:off x="3539212" y="3401060"/>
            <a:ext cx="744220" cy="4191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41E5F1C6-0ED1-44E0-820A-6A944A84CC76}"/>
              </a:ext>
            </a:extLst>
          </p:cNvPr>
          <p:cNvSpPr>
            <a:spLocks noGrp="1"/>
          </p:cNvSpPr>
          <p:nvPr>
            <p:ph type="title"/>
          </p:nvPr>
        </p:nvSpPr>
        <p:spPr/>
        <p:txBody>
          <a:bodyPr/>
          <a:lstStyle/>
          <a:p>
            <a:r>
              <a:rPr kumimoji="1" lang="ja-JP" altLang="en-US" dirty="0"/>
              <a:t>法線の制約</a:t>
            </a:r>
          </a:p>
        </p:txBody>
      </p:sp>
    </p:spTree>
    <p:extLst>
      <p:ext uri="{BB962C8B-B14F-4D97-AF65-F5344CB8AC3E}">
        <p14:creationId xmlns:p14="http://schemas.microsoft.com/office/powerpoint/2010/main" val="1195130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noGrp="1"/>
          </p:cNvGraphicFramePr>
          <p:nvPr>
            <p:extLst>
              <p:ext uri="{D42A27DB-BD31-4B8C-83A1-F6EECF244321}">
                <p14:modId xmlns:p14="http://schemas.microsoft.com/office/powerpoint/2010/main" val="1770863558"/>
              </p:ext>
            </p:extLst>
          </p:nvPr>
        </p:nvGraphicFramePr>
        <p:xfrm>
          <a:off x="3851920" y="548680"/>
          <a:ext cx="504056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5796136" y="4725144"/>
            <a:ext cx="1061509" cy="369332"/>
          </a:xfrm>
          <a:prstGeom prst="rect">
            <a:avLst/>
          </a:prstGeom>
          <a:noFill/>
        </p:spPr>
        <p:txBody>
          <a:bodyPr wrap="none" rtlCol="0">
            <a:spAutoFit/>
          </a:bodyPr>
          <a:lstStyle/>
          <a:p>
            <a:r>
              <a:rPr kumimoji="1" lang="ja-JP" altLang="en-US" dirty="0">
                <a:latin typeface="Arial" panose="020B0604020202020204" pitchFamily="34" charset="0"/>
                <a:cs typeface="Arial" panose="020B0604020202020204" pitchFamily="34" charset="0"/>
              </a:rPr>
              <a:t>反射角</a:t>
            </a:r>
            <a:r>
              <a:rPr kumimoji="1" lang="en-US" altLang="ja-JP" dirty="0">
                <a:latin typeface="Arial" panose="020B0604020202020204" pitchFamily="34" charset="0"/>
                <a:cs typeface="Arial" panose="020B0604020202020204" pitchFamily="34" charset="0"/>
              </a:rPr>
              <a:t> </a:t>
            </a:r>
            <a:r>
              <a:rPr kumimoji="1" lang="en-US" altLang="ja-JP" i="1" dirty="0">
                <a:latin typeface="Symbol" panose="05050102010706020507" pitchFamily="18" charset="2"/>
                <a:cs typeface="Arial" panose="020B0604020202020204" pitchFamily="34" charset="0"/>
              </a:rPr>
              <a:t>q</a:t>
            </a:r>
            <a:endParaRPr kumimoji="1" lang="ja-JP" altLang="en-US" i="1" dirty="0">
              <a:latin typeface="Symbol" panose="05050102010706020507" pitchFamily="18" charset="2"/>
              <a:cs typeface="Arial" panose="020B0604020202020204" pitchFamily="34" charset="0"/>
            </a:endParaRPr>
          </a:p>
        </p:txBody>
      </p:sp>
      <p:sp>
        <p:nvSpPr>
          <p:cNvPr id="4" name="テキスト ボックス 3"/>
          <p:cNvSpPr txBox="1"/>
          <p:nvPr/>
        </p:nvSpPr>
        <p:spPr>
          <a:xfrm>
            <a:off x="8460432" y="4725144"/>
            <a:ext cx="534121"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90</a:t>
            </a:r>
            <a:r>
              <a:rPr kumimoji="1" lang="en-US" altLang="ja-JP" dirty="0">
                <a:latin typeface="Arial" panose="020B0604020202020204" pitchFamily="34" charset="0"/>
                <a:cs typeface="Arial" panose="020B0604020202020204" pitchFamily="34" charset="0"/>
                <a:sym typeface="Symbol" panose="05050102010706020507" pitchFamily="18" charset="2"/>
              </a:rPr>
              <a:t></a:t>
            </a:r>
            <a:endParaRPr kumimoji="1" lang="ja-JP" altLang="en-US" i="1" dirty="0">
              <a:latin typeface="Symbol" panose="05050102010706020507" pitchFamily="18" charset="2"/>
              <a:cs typeface="Arial" panose="020B0604020202020204" pitchFamily="34" charset="0"/>
            </a:endParaRPr>
          </a:p>
        </p:txBody>
      </p:sp>
      <p:sp>
        <p:nvSpPr>
          <p:cNvPr id="6" name="テキスト ボックス 5"/>
          <p:cNvSpPr txBox="1"/>
          <p:nvPr/>
        </p:nvSpPr>
        <p:spPr>
          <a:xfrm>
            <a:off x="3707904" y="4653136"/>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i="1" dirty="0">
              <a:latin typeface="Symbol" panose="05050102010706020507" pitchFamily="18" charset="2"/>
              <a:cs typeface="Arial" panose="020B0604020202020204" pitchFamily="34" charset="0"/>
            </a:endParaRPr>
          </a:p>
        </p:txBody>
      </p:sp>
      <p:sp>
        <p:nvSpPr>
          <p:cNvPr id="7" name="テキスト ボックス 6"/>
          <p:cNvSpPr txBox="1"/>
          <p:nvPr/>
        </p:nvSpPr>
        <p:spPr>
          <a:xfrm>
            <a:off x="3707904" y="476672"/>
            <a:ext cx="312906"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a:t>
            </a:r>
            <a:endParaRPr kumimoji="1" lang="ja-JP" altLang="en-US" i="1" dirty="0">
              <a:latin typeface="Symbol" panose="05050102010706020507" pitchFamily="18" charset="2"/>
              <a:cs typeface="Arial" panose="020B0604020202020204" pitchFamily="34" charset="0"/>
            </a:endParaRPr>
          </a:p>
        </p:txBody>
      </p:sp>
      <p:sp>
        <p:nvSpPr>
          <p:cNvPr id="8" name="テキスト ボックス 7"/>
          <p:cNvSpPr txBox="1"/>
          <p:nvPr/>
        </p:nvSpPr>
        <p:spPr>
          <a:xfrm>
            <a:off x="3059832" y="2420888"/>
            <a:ext cx="877163" cy="369332"/>
          </a:xfrm>
          <a:prstGeom prst="rect">
            <a:avLst/>
          </a:prstGeom>
          <a:noFill/>
        </p:spPr>
        <p:txBody>
          <a:bodyPr wrap="none" rtlCol="0">
            <a:spAutoFit/>
          </a:bodyPr>
          <a:lstStyle/>
          <a:p>
            <a:r>
              <a:rPr kumimoji="1" lang="ja-JP" altLang="en-US" dirty="0">
                <a:latin typeface="Arial" panose="020B0604020202020204" pitchFamily="34" charset="0"/>
                <a:cs typeface="Arial" panose="020B0604020202020204" pitchFamily="34" charset="0"/>
              </a:rPr>
              <a:t>偏光度</a:t>
            </a:r>
            <a:endParaRPr kumimoji="1" lang="ja-JP" altLang="en-US" i="1" dirty="0">
              <a:latin typeface="Symbol" panose="05050102010706020507" pitchFamily="18" charset="2"/>
              <a:cs typeface="Arial" panose="020B0604020202020204" pitchFamily="34" charset="0"/>
            </a:endParaRPr>
          </a:p>
        </p:txBody>
      </p:sp>
      <p:sp>
        <p:nvSpPr>
          <p:cNvPr id="9" name="テキスト ボックス 8"/>
          <p:cNvSpPr txBox="1"/>
          <p:nvPr/>
        </p:nvSpPr>
        <p:spPr>
          <a:xfrm>
            <a:off x="3347864" y="2708920"/>
            <a:ext cx="311304" cy="369332"/>
          </a:xfrm>
          <a:prstGeom prst="rect">
            <a:avLst/>
          </a:prstGeom>
          <a:noFill/>
        </p:spPr>
        <p:txBody>
          <a:bodyPr wrap="none" rtlCol="0">
            <a:spAutoFit/>
          </a:bodyPr>
          <a:lstStyle/>
          <a:p>
            <a:r>
              <a:rPr kumimoji="1" lang="en-US" altLang="ja-JP" i="1" dirty="0">
                <a:latin typeface="Symbol" panose="05050102010706020507" pitchFamily="18" charset="2"/>
                <a:cs typeface="Arial" panose="020B0604020202020204" pitchFamily="34" charset="0"/>
              </a:rPr>
              <a:t>r</a:t>
            </a:r>
            <a:endParaRPr kumimoji="1" lang="ja-JP" altLang="en-US" i="1" dirty="0">
              <a:latin typeface="Symbol" panose="05050102010706020507" pitchFamily="18" charset="2"/>
              <a:cs typeface="Arial" panose="020B0604020202020204" pitchFamily="34" charset="0"/>
            </a:endParaRPr>
          </a:p>
        </p:txBody>
      </p:sp>
      <p:sp>
        <p:nvSpPr>
          <p:cNvPr id="10" name="テキスト ボックス 9">
            <a:extLst>
              <a:ext uri="{FF2B5EF4-FFF2-40B4-BE49-F238E27FC236}">
                <a16:creationId xmlns:a16="http://schemas.microsoft.com/office/drawing/2014/main" id="{D5DE2A04-2FAC-4308-A1BD-20DAFF6ECE13}"/>
              </a:ext>
            </a:extLst>
          </p:cNvPr>
          <p:cNvSpPr txBox="1"/>
          <p:nvPr/>
        </p:nvSpPr>
        <p:spPr>
          <a:xfrm>
            <a:off x="611560" y="3933056"/>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8CDA004A-4E56-4C7C-8FEA-40E0A46DAB4E}"/>
                  </a:ext>
                </a:extLst>
              </p:cNvPr>
              <p:cNvSpPr txBox="1"/>
              <p:nvPr/>
            </p:nvSpPr>
            <p:spPr>
              <a:xfrm>
                <a:off x="395536" y="2276872"/>
                <a:ext cx="2259016"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0"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1−</m:t>
                          </m:r>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cos</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b="0" i="1" smtClean="0">
                                          <a:latin typeface="Cambria Math" panose="02040503050406030204" pitchFamily="18" charset="0"/>
                                        </a:rPr>
                                        <m:t>2</m:t>
                                      </m:r>
                                    </m:sub>
                                  </m:sSub>
                                </m:e>
                              </m:d>
                            </m:e>
                          </m:func>
                        </m:num>
                        <m:den>
                          <m:r>
                            <a:rPr lang="en-US" altLang="ja-JP" i="1">
                              <a:latin typeface="Cambria Math" panose="02040503050406030204" pitchFamily="18" charset="0"/>
                            </a:rPr>
                            <m:t>1</m:t>
                          </m:r>
                          <m:r>
                            <a:rPr lang="en-US" altLang="ja-JP" b="0" i="1" smtClean="0">
                              <a:latin typeface="Cambria Math" panose="02040503050406030204" pitchFamily="18" charset="0"/>
                            </a:rPr>
                            <m:t>+</m:t>
                          </m:r>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11" name="テキスト ボックス 10">
                <a:extLst>
                  <a:ext uri="{FF2B5EF4-FFF2-40B4-BE49-F238E27FC236}">
                    <a16:creationId xmlns:a16="http://schemas.microsoft.com/office/drawing/2014/main" id="{8CDA004A-4E56-4C7C-8FEA-40E0A46DAB4E}"/>
                  </a:ext>
                </a:extLst>
              </p:cNvPr>
              <p:cNvSpPr txBox="1">
                <a:spLocks noRot="1" noChangeAspect="1" noMove="1" noResize="1" noEditPoints="1" noAdjustHandles="1" noChangeArrowheads="1" noChangeShapeType="1" noTextEdit="1"/>
              </p:cNvSpPr>
              <p:nvPr/>
            </p:nvSpPr>
            <p:spPr>
              <a:xfrm>
                <a:off x="395536" y="2276872"/>
                <a:ext cx="2259016" cy="60112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B907BF74-5240-4F91-9EA0-7866FE9A62CF}"/>
                  </a:ext>
                </a:extLst>
              </p:cNvPr>
              <p:cNvSpPr txBox="1"/>
              <p:nvPr/>
            </p:nvSpPr>
            <p:spPr>
              <a:xfrm>
                <a:off x="539552" y="4365104"/>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B907BF74-5240-4F91-9EA0-7866FE9A62CF}"/>
                  </a:ext>
                </a:extLst>
              </p:cNvPr>
              <p:cNvSpPr txBox="1">
                <a:spLocks noRot="1" noChangeAspect="1" noMove="1" noResize="1" noEditPoints="1" noAdjustHandles="1" noChangeArrowheads="1" noChangeShapeType="1" noTextEdit="1"/>
              </p:cNvSpPr>
              <p:nvPr/>
            </p:nvSpPr>
            <p:spPr>
              <a:xfrm>
                <a:off x="539552" y="4365104"/>
                <a:ext cx="1720022" cy="276999"/>
              </a:xfrm>
              <a:prstGeom prst="rect">
                <a:avLst/>
              </a:prstGeom>
              <a:blipFill>
                <a:blip r:embed="rId4"/>
                <a:stretch>
                  <a:fillRect l="-709" b="-20000"/>
                </a:stretch>
              </a:blipFill>
            </p:spPr>
            <p:txBody>
              <a:bodyPr/>
              <a:lstStyle/>
              <a:p>
                <a:r>
                  <a:rPr lang="ja-JP" altLang="en-US">
                    <a:noFill/>
                  </a:rPr>
                  <a:t> </a:t>
                </a:r>
              </a:p>
            </p:txBody>
          </p:sp>
        </mc:Fallback>
      </mc:AlternateContent>
      <p:sp>
        <p:nvSpPr>
          <p:cNvPr id="5" name="タイトル 4">
            <a:extLst>
              <a:ext uri="{FF2B5EF4-FFF2-40B4-BE49-F238E27FC236}">
                <a16:creationId xmlns:a16="http://schemas.microsoft.com/office/drawing/2014/main" id="{A26534C8-6CA9-4619-9A56-A97AAA5049F4}"/>
              </a:ext>
            </a:extLst>
          </p:cNvPr>
          <p:cNvSpPr>
            <a:spLocks noGrp="1"/>
          </p:cNvSpPr>
          <p:nvPr>
            <p:ph type="title"/>
          </p:nvPr>
        </p:nvSpPr>
        <p:spPr/>
        <p:txBody>
          <a:bodyPr/>
          <a:lstStyle/>
          <a:p>
            <a:r>
              <a:rPr kumimoji="1" lang="ja-JP" altLang="en-US" dirty="0"/>
              <a:t>拡散反射の偏光度</a:t>
            </a: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E5F9C66-AB0F-4DF0-8853-326A689A3001}"/>
                  </a:ext>
                </a:extLst>
              </p:cNvPr>
              <p:cNvSpPr txBox="1"/>
              <p:nvPr/>
            </p:nvSpPr>
            <p:spPr>
              <a:xfrm>
                <a:off x="395536" y="1484784"/>
                <a:ext cx="2595839" cy="609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max</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min</m:t>
                              </m:r>
                            </m:sub>
                          </m:sSub>
                        </m:den>
                      </m:f>
                      <m:r>
                        <a:rPr kumimoji="1" lang="en-US" altLang="ja-JP" b="0" i="1" smtClean="0">
                          <a:latin typeface="Cambria Math" panose="02040503050406030204" pitchFamily="18" charset="0"/>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p</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s</m:t>
                              </m:r>
                            </m:sub>
                          </m:sSub>
                        </m:num>
                        <m:den>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p</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𝑇</m:t>
                              </m:r>
                            </m:e>
                            <m:sub>
                              <m:r>
                                <m:rPr>
                                  <m:sty m:val="p"/>
                                </m:rPr>
                                <a:rPr lang="en-US" altLang="ja-JP" b="0" i="0" smtClean="0">
                                  <a:latin typeface="Cambria Math" panose="02040503050406030204" pitchFamily="18" charset="0"/>
                                </a:rPr>
                                <m:t>s</m:t>
                              </m:r>
                            </m:sub>
                          </m:sSub>
                        </m:den>
                      </m:f>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9E5F9C66-AB0F-4DF0-8853-326A689A3001}"/>
                  </a:ext>
                </a:extLst>
              </p:cNvPr>
              <p:cNvSpPr txBox="1">
                <a:spLocks noRot="1" noChangeAspect="1" noMove="1" noResize="1" noEditPoints="1" noAdjustHandles="1" noChangeArrowheads="1" noChangeShapeType="1" noTextEdit="1"/>
              </p:cNvSpPr>
              <p:nvPr/>
            </p:nvSpPr>
            <p:spPr>
              <a:xfrm>
                <a:off x="395536" y="1484784"/>
                <a:ext cx="2595839" cy="609398"/>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1074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1331640" y="2915652"/>
            <a:ext cx="2160240" cy="2088232"/>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7" name="角丸四角形 46"/>
          <p:cNvSpPr/>
          <p:nvPr/>
        </p:nvSpPr>
        <p:spPr bwMode="auto">
          <a:xfrm>
            <a:off x="4067944" y="2915652"/>
            <a:ext cx="3456384" cy="2088232"/>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625666" name="Rectangle 2"/>
          <p:cNvSpPr>
            <a:spLocks noGrp="1" noChangeArrowheads="1"/>
          </p:cNvSpPr>
          <p:nvPr>
            <p:ph type="title"/>
          </p:nvPr>
        </p:nvSpPr>
        <p:spPr/>
        <p:txBody>
          <a:bodyPr/>
          <a:lstStyle/>
          <a:p>
            <a:r>
              <a:rPr lang="ja-JP" altLang="en-US" dirty="0"/>
              <a:t>偏光とは？</a:t>
            </a:r>
          </a:p>
        </p:txBody>
      </p:sp>
      <p:sp>
        <p:nvSpPr>
          <p:cNvPr id="625670" name="Line 6"/>
          <p:cNvSpPr>
            <a:spLocks noChangeShapeType="1"/>
          </p:cNvSpPr>
          <p:nvPr/>
        </p:nvSpPr>
        <p:spPr bwMode="auto">
          <a:xfrm>
            <a:off x="2163763" y="3574266"/>
            <a:ext cx="1077912" cy="0"/>
          </a:xfrm>
          <a:prstGeom prst="line">
            <a:avLst/>
          </a:prstGeom>
          <a:noFill/>
          <a:ln w="38100">
            <a:solidFill>
              <a:srgbClr val="FFCC00"/>
            </a:solidFill>
            <a:round/>
            <a:headEnd/>
            <a:tailEnd type="stealth" w="med" len="med"/>
          </a:ln>
          <a:effectLst/>
        </p:spPr>
        <p:txBody>
          <a:bodyPr/>
          <a:lstStyle/>
          <a:p>
            <a:endParaRPr lang="ja-JP" altLang="en-US"/>
          </a:p>
        </p:txBody>
      </p:sp>
      <p:grpSp>
        <p:nvGrpSpPr>
          <p:cNvPr id="2" name="Group 7"/>
          <p:cNvGrpSpPr>
            <a:grpSpLocks/>
          </p:cNvGrpSpPr>
          <p:nvPr/>
        </p:nvGrpSpPr>
        <p:grpSpPr bwMode="auto">
          <a:xfrm>
            <a:off x="1752600" y="3339316"/>
            <a:ext cx="358775" cy="411163"/>
            <a:chOff x="567" y="3612"/>
            <a:chExt cx="317" cy="362"/>
          </a:xfrm>
        </p:grpSpPr>
        <p:sp>
          <p:nvSpPr>
            <p:cNvPr id="625672" name="Oval 8"/>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a:effectLst/>
          </p:spPr>
          <p:txBody>
            <a:bodyPr wrap="none" anchor="ctr"/>
            <a:lstStyle/>
            <a:p>
              <a:endParaRPr lang="ja-JP" altLang="en-US"/>
            </a:p>
          </p:txBody>
        </p:sp>
        <p:sp>
          <p:nvSpPr>
            <p:cNvPr id="625673" name="Line 9"/>
            <p:cNvSpPr>
              <a:spLocks noChangeShapeType="1"/>
            </p:cNvSpPr>
            <p:nvPr/>
          </p:nvSpPr>
          <p:spPr bwMode="auto">
            <a:xfrm flipV="1">
              <a:off x="748" y="3612"/>
              <a:ext cx="91" cy="90"/>
            </a:xfrm>
            <a:prstGeom prst="line">
              <a:avLst/>
            </a:prstGeom>
            <a:noFill/>
            <a:ln w="38100">
              <a:solidFill>
                <a:srgbClr val="FFCC00"/>
              </a:solidFill>
              <a:round/>
              <a:headEnd/>
              <a:tailEnd/>
            </a:ln>
            <a:effectLst/>
          </p:spPr>
          <p:txBody>
            <a:bodyPr/>
            <a:lstStyle/>
            <a:p>
              <a:endParaRPr lang="ja-JP" altLang="en-US"/>
            </a:p>
          </p:txBody>
        </p:sp>
        <p:sp>
          <p:nvSpPr>
            <p:cNvPr id="625674" name="Line 10"/>
            <p:cNvSpPr>
              <a:spLocks noChangeShapeType="1"/>
            </p:cNvSpPr>
            <p:nvPr/>
          </p:nvSpPr>
          <p:spPr bwMode="auto">
            <a:xfrm flipV="1">
              <a:off x="793" y="3702"/>
              <a:ext cx="91" cy="46"/>
            </a:xfrm>
            <a:prstGeom prst="line">
              <a:avLst/>
            </a:prstGeom>
            <a:noFill/>
            <a:ln w="38100">
              <a:solidFill>
                <a:srgbClr val="FFCC00"/>
              </a:solidFill>
              <a:round/>
              <a:headEnd/>
              <a:tailEnd/>
            </a:ln>
            <a:effectLst/>
          </p:spPr>
          <p:txBody>
            <a:bodyPr/>
            <a:lstStyle/>
            <a:p>
              <a:endParaRPr lang="ja-JP" altLang="en-US"/>
            </a:p>
          </p:txBody>
        </p:sp>
        <p:sp>
          <p:nvSpPr>
            <p:cNvPr id="625675" name="Line 11"/>
            <p:cNvSpPr>
              <a:spLocks noChangeShapeType="1"/>
            </p:cNvSpPr>
            <p:nvPr/>
          </p:nvSpPr>
          <p:spPr bwMode="auto">
            <a:xfrm>
              <a:off x="793" y="3793"/>
              <a:ext cx="91" cy="0"/>
            </a:xfrm>
            <a:prstGeom prst="line">
              <a:avLst/>
            </a:prstGeom>
            <a:noFill/>
            <a:ln w="38100">
              <a:solidFill>
                <a:srgbClr val="FFCC00"/>
              </a:solidFill>
              <a:round/>
              <a:headEnd/>
              <a:tailEnd/>
            </a:ln>
            <a:effectLst/>
          </p:spPr>
          <p:txBody>
            <a:bodyPr/>
            <a:lstStyle/>
            <a:p>
              <a:endParaRPr lang="ja-JP" altLang="en-US"/>
            </a:p>
          </p:txBody>
        </p:sp>
        <p:sp>
          <p:nvSpPr>
            <p:cNvPr id="625676" name="Line 12"/>
            <p:cNvSpPr>
              <a:spLocks noChangeShapeType="1"/>
            </p:cNvSpPr>
            <p:nvPr/>
          </p:nvSpPr>
          <p:spPr bwMode="auto">
            <a:xfrm>
              <a:off x="793" y="3838"/>
              <a:ext cx="91" cy="46"/>
            </a:xfrm>
            <a:prstGeom prst="line">
              <a:avLst/>
            </a:prstGeom>
            <a:noFill/>
            <a:ln w="38100">
              <a:solidFill>
                <a:srgbClr val="FFCC00"/>
              </a:solidFill>
              <a:round/>
              <a:headEnd/>
              <a:tailEnd/>
            </a:ln>
            <a:effectLst/>
          </p:spPr>
          <p:txBody>
            <a:bodyPr/>
            <a:lstStyle/>
            <a:p>
              <a:endParaRPr lang="ja-JP" altLang="en-US"/>
            </a:p>
          </p:txBody>
        </p:sp>
        <p:sp>
          <p:nvSpPr>
            <p:cNvPr id="625677" name="Line 13"/>
            <p:cNvSpPr>
              <a:spLocks noChangeShapeType="1"/>
            </p:cNvSpPr>
            <p:nvPr/>
          </p:nvSpPr>
          <p:spPr bwMode="auto">
            <a:xfrm>
              <a:off x="748" y="3884"/>
              <a:ext cx="91" cy="90"/>
            </a:xfrm>
            <a:prstGeom prst="line">
              <a:avLst/>
            </a:prstGeom>
            <a:noFill/>
            <a:ln w="38100">
              <a:solidFill>
                <a:srgbClr val="FFCC00"/>
              </a:solidFill>
              <a:round/>
              <a:headEnd/>
              <a:tailEnd/>
            </a:ln>
            <a:effectLst/>
          </p:spPr>
          <p:txBody>
            <a:bodyPr/>
            <a:lstStyle/>
            <a:p>
              <a:endParaRPr lang="ja-JP" altLang="en-US"/>
            </a:p>
          </p:txBody>
        </p:sp>
      </p:grpSp>
      <p:grpSp>
        <p:nvGrpSpPr>
          <p:cNvPr id="3" name="Group 17"/>
          <p:cNvGrpSpPr>
            <a:grpSpLocks/>
          </p:cNvGrpSpPr>
          <p:nvPr/>
        </p:nvGrpSpPr>
        <p:grpSpPr bwMode="auto">
          <a:xfrm>
            <a:off x="2141538" y="3323441"/>
            <a:ext cx="1008062" cy="503238"/>
            <a:chOff x="96" y="528"/>
            <a:chExt cx="5712" cy="1008"/>
          </a:xfrm>
        </p:grpSpPr>
        <p:sp>
          <p:nvSpPr>
            <p:cNvPr id="625682" name="Freeform 18"/>
            <p:cNvSpPr>
              <a:spLocks/>
            </p:cNvSpPr>
            <p:nvPr/>
          </p:nvSpPr>
          <p:spPr bwMode="auto">
            <a:xfrm>
              <a:off x="96" y="528"/>
              <a:ext cx="5664" cy="100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25683" name="Freeform 19"/>
            <p:cNvSpPr>
              <a:spLocks/>
            </p:cNvSpPr>
            <p:nvPr/>
          </p:nvSpPr>
          <p:spPr bwMode="auto">
            <a:xfrm>
              <a:off x="96" y="720"/>
              <a:ext cx="5712" cy="546"/>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grpSp>
        <p:nvGrpSpPr>
          <p:cNvPr id="4" name="Group 21"/>
          <p:cNvGrpSpPr>
            <a:grpSpLocks/>
          </p:cNvGrpSpPr>
          <p:nvPr/>
        </p:nvGrpSpPr>
        <p:grpSpPr bwMode="auto">
          <a:xfrm>
            <a:off x="5675313" y="3244066"/>
            <a:ext cx="338137" cy="677863"/>
            <a:chOff x="2222" y="2424"/>
            <a:chExt cx="213" cy="427"/>
          </a:xfrm>
        </p:grpSpPr>
        <p:sp>
          <p:nvSpPr>
            <p:cNvPr id="625686" name="Oval 22"/>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a:effectLst/>
          </p:spPr>
          <p:txBody>
            <a:bodyPr wrap="none" anchor="ctr"/>
            <a:lstStyle/>
            <a:p>
              <a:endParaRPr lang="ja-JP" altLang="en-US"/>
            </a:p>
          </p:txBody>
        </p:sp>
        <p:sp>
          <p:nvSpPr>
            <p:cNvPr id="625687" name="Line 23"/>
            <p:cNvSpPr>
              <a:spLocks noChangeShapeType="1"/>
            </p:cNvSpPr>
            <p:nvPr/>
          </p:nvSpPr>
          <p:spPr bwMode="auto">
            <a:xfrm>
              <a:off x="2315" y="2424"/>
              <a:ext cx="0" cy="427"/>
            </a:xfrm>
            <a:prstGeom prst="line">
              <a:avLst/>
            </a:prstGeom>
            <a:noFill/>
            <a:ln w="19050">
              <a:solidFill>
                <a:srgbClr val="800080"/>
              </a:solidFill>
              <a:round/>
              <a:headEnd/>
              <a:tailEnd/>
            </a:ln>
            <a:effectLst/>
          </p:spPr>
          <p:txBody>
            <a:bodyPr/>
            <a:lstStyle/>
            <a:p>
              <a:endParaRPr lang="ja-JP" altLang="en-US"/>
            </a:p>
          </p:txBody>
        </p:sp>
        <p:sp>
          <p:nvSpPr>
            <p:cNvPr id="625688" name="Line 24"/>
            <p:cNvSpPr>
              <a:spLocks noChangeShapeType="1"/>
            </p:cNvSpPr>
            <p:nvPr/>
          </p:nvSpPr>
          <p:spPr bwMode="auto">
            <a:xfrm>
              <a:off x="2289" y="2451"/>
              <a:ext cx="0" cy="373"/>
            </a:xfrm>
            <a:prstGeom prst="line">
              <a:avLst/>
            </a:prstGeom>
            <a:noFill/>
            <a:ln w="19050">
              <a:solidFill>
                <a:srgbClr val="800080"/>
              </a:solidFill>
              <a:round/>
              <a:headEnd/>
              <a:tailEnd/>
            </a:ln>
            <a:effectLst/>
          </p:spPr>
          <p:txBody>
            <a:bodyPr/>
            <a:lstStyle/>
            <a:p>
              <a:endParaRPr lang="ja-JP" altLang="en-US"/>
            </a:p>
          </p:txBody>
        </p:sp>
        <p:sp>
          <p:nvSpPr>
            <p:cNvPr id="625689" name="Line 25"/>
            <p:cNvSpPr>
              <a:spLocks noChangeShapeType="1"/>
            </p:cNvSpPr>
            <p:nvPr/>
          </p:nvSpPr>
          <p:spPr bwMode="auto">
            <a:xfrm>
              <a:off x="2262" y="2477"/>
              <a:ext cx="0" cy="321"/>
            </a:xfrm>
            <a:prstGeom prst="line">
              <a:avLst/>
            </a:prstGeom>
            <a:noFill/>
            <a:ln w="19050">
              <a:solidFill>
                <a:srgbClr val="800080"/>
              </a:solidFill>
              <a:round/>
              <a:headEnd/>
              <a:tailEnd/>
            </a:ln>
            <a:effectLst/>
          </p:spPr>
          <p:txBody>
            <a:bodyPr/>
            <a:lstStyle/>
            <a:p>
              <a:endParaRPr lang="ja-JP" altLang="en-US"/>
            </a:p>
          </p:txBody>
        </p:sp>
        <p:sp>
          <p:nvSpPr>
            <p:cNvPr id="625690" name="Line 26"/>
            <p:cNvSpPr>
              <a:spLocks noChangeShapeType="1"/>
            </p:cNvSpPr>
            <p:nvPr/>
          </p:nvSpPr>
          <p:spPr bwMode="auto">
            <a:xfrm>
              <a:off x="2342" y="2424"/>
              <a:ext cx="0" cy="427"/>
            </a:xfrm>
            <a:prstGeom prst="line">
              <a:avLst/>
            </a:prstGeom>
            <a:noFill/>
            <a:ln w="19050">
              <a:solidFill>
                <a:srgbClr val="800080"/>
              </a:solidFill>
              <a:round/>
              <a:headEnd/>
              <a:tailEnd/>
            </a:ln>
            <a:effectLst/>
          </p:spPr>
          <p:txBody>
            <a:bodyPr/>
            <a:lstStyle/>
            <a:p>
              <a:endParaRPr lang="ja-JP" altLang="en-US"/>
            </a:p>
          </p:txBody>
        </p:sp>
        <p:sp>
          <p:nvSpPr>
            <p:cNvPr id="625691" name="Line 27"/>
            <p:cNvSpPr>
              <a:spLocks noChangeShapeType="1"/>
            </p:cNvSpPr>
            <p:nvPr/>
          </p:nvSpPr>
          <p:spPr bwMode="auto">
            <a:xfrm>
              <a:off x="2368" y="2451"/>
              <a:ext cx="0" cy="373"/>
            </a:xfrm>
            <a:prstGeom prst="line">
              <a:avLst/>
            </a:prstGeom>
            <a:noFill/>
            <a:ln w="19050">
              <a:solidFill>
                <a:srgbClr val="800080"/>
              </a:solidFill>
              <a:round/>
              <a:headEnd/>
              <a:tailEnd/>
            </a:ln>
            <a:effectLst/>
          </p:spPr>
          <p:txBody>
            <a:bodyPr/>
            <a:lstStyle/>
            <a:p>
              <a:endParaRPr lang="ja-JP" altLang="en-US"/>
            </a:p>
          </p:txBody>
        </p:sp>
        <p:sp>
          <p:nvSpPr>
            <p:cNvPr id="625692" name="Line 28"/>
            <p:cNvSpPr>
              <a:spLocks noChangeShapeType="1"/>
            </p:cNvSpPr>
            <p:nvPr/>
          </p:nvSpPr>
          <p:spPr bwMode="auto">
            <a:xfrm>
              <a:off x="2395" y="2477"/>
              <a:ext cx="0" cy="321"/>
            </a:xfrm>
            <a:prstGeom prst="line">
              <a:avLst/>
            </a:prstGeom>
            <a:noFill/>
            <a:ln w="19050">
              <a:solidFill>
                <a:srgbClr val="800080"/>
              </a:solidFill>
              <a:round/>
              <a:headEnd/>
              <a:tailEnd/>
            </a:ln>
            <a:effectLst/>
          </p:spPr>
          <p:txBody>
            <a:bodyPr/>
            <a:lstStyle/>
            <a:p>
              <a:endParaRPr lang="ja-JP" altLang="en-US"/>
            </a:p>
          </p:txBody>
        </p:sp>
      </p:grpSp>
      <p:sp>
        <p:nvSpPr>
          <p:cNvPr id="625693" name="Line 29"/>
          <p:cNvSpPr>
            <a:spLocks noChangeShapeType="1"/>
          </p:cNvSpPr>
          <p:nvPr/>
        </p:nvSpPr>
        <p:spPr bwMode="auto">
          <a:xfrm>
            <a:off x="4351338" y="3582204"/>
            <a:ext cx="1085850" cy="0"/>
          </a:xfrm>
          <a:prstGeom prst="line">
            <a:avLst/>
          </a:prstGeom>
          <a:noFill/>
          <a:ln w="38100">
            <a:solidFill>
              <a:srgbClr val="FFCC00"/>
            </a:solidFill>
            <a:round/>
            <a:headEnd/>
            <a:tailEnd type="stealth" w="med" len="med"/>
          </a:ln>
          <a:effectLst/>
        </p:spPr>
        <p:txBody>
          <a:bodyPr/>
          <a:lstStyle/>
          <a:p>
            <a:endParaRPr lang="ja-JP" altLang="en-US"/>
          </a:p>
        </p:txBody>
      </p:sp>
      <p:sp>
        <p:nvSpPr>
          <p:cNvPr id="625694" name="Line 30"/>
          <p:cNvSpPr>
            <a:spLocks noChangeShapeType="1"/>
          </p:cNvSpPr>
          <p:nvPr/>
        </p:nvSpPr>
        <p:spPr bwMode="auto">
          <a:xfrm>
            <a:off x="6218238" y="3582204"/>
            <a:ext cx="1085850" cy="0"/>
          </a:xfrm>
          <a:prstGeom prst="line">
            <a:avLst/>
          </a:prstGeom>
          <a:noFill/>
          <a:ln w="38100">
            <a:solidFill>
              <a:srgbClr val="FFCC00"/>
            </a:solidFill>
            <a:round/>
            <a:headEnd/>
            <a:tailEnd type="stealth" w="med" len="med"/>
          </a:ln>
          <a:effectLst/>
        </p:spPr>
        <p:txBody>
          <a:bodyPr/>
          <a:lstStyle/>
          <a:p>
            <a:endParaRPr lang="ja-JP" altLang="en-US"/>
          </a:p>
        </p:txBody>
      </p:sp>
      <p:grpSp>
        <p:nvGrpSpPr>
          <p:cNvPr id="5" name="Group 34"/>
          <p:cNvGrpSpPr>
            <a:grpSpLocks/>
          </p:cNvGrpSpPr>
          <p:nvPr/>
        </p:nvGrpSpPr>
        <p:grpSpPr bwMode="auto">
          <a:xfrm>
            <a:off x="4343400" y="3329791"/>
            <a:ext cx="1008063" cy="503238"/>
            <a:chOff x="96" y="528"/>
            <a:chExt cx="5712" cy="1008"/>
          </a:xfrm>
        </p:grpSpPr>
        <p:sp>
          <p:nvSpPr>
            <p:cNvPr id="625699" name="Freeform 35"/>
            <p:cNvSpPr>
              <a:spLocks/>
            </p:cNvSpPr>
            <p:nvPr/>
          </p:nvSpPr>
          <p:spPr bwMode="auto">
            <a:xfrm>
              <a:off x="96" y="528"/>
              <a:ext cx="5664" cy="100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25700" name="Freeform 36"/>
            <p:cNvSpPr>
              <a:spLocks/>
            </p:cNvSpPr>
            <p:nvPr/>
          </p:nvSpPr>
          <p:spPr bwMode="auto">
            <a:xfrm>
              <a:off x="96" y="720"/>
              <a:ext cx="5712" cy="546"/>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sp>
        <p:nvSpPr>
          <p:cNvPr id="625701" name="Freeform 37"/>
          <p:cNvSpPr>
            <a:spLocks/>
          </p:cNvSpPr>
          <p:nvPr/>
        </p:nvSpPr>
        <p:spPr bwMode="auto">
          <a:xfrm>
            <a:off x="6215063" y="3329791"/>
            <a:ext cx="1000125" cy="50323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 name="テキスト ボックス 5"/>
          <p:cNvSpPr txBox="1"/>
          <p:nvPr/>
        </p:nvSpPr>
        <p:spPr>
          <a:xfrm>
            <a:off x="1763688" y="869811"/>
            <a:ext cx="1723549" cy="461665"/>
          </a:xfrm>
          <a:prstGeom prst="rect">
            <a:avLst/>
          </a:prstGeom>
          <a:noFill/>
        </p:spPr>
        <p:txBody>
          <a:bodyPr wrap="none" rtlCol="0">
            <a:spAutoFit/>
          </a:bodyPr>
          <a:lstStyle/>
          <a:p>
            <a:r>
              <a:rPr kumimoji="1" lang="ja-JP" altLang="en-US" sz="2400" dirty="0"/>
              <a:t>光は電磁波</a:t>
            </a:r>
          </a:p>
        </p:txBody>
      </p:sp>
      <p:sp>
        <p:nvSpPr>
          <p:cNvPr id="7" name="右矢印 6"/>
          <p:cNvSpPr/>
          <p:nvPr/>
        </p:nvSpPr>
        <p:spPr bwMode="auto">
          <a:xfrm>
            <a:off x="3779912" y="827420"/>
            <a:ext cx="1728192" cy="576064"/>
          </a:xfrm>
          <a:prstGeom prst="rightArrow">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729406" y="899428"/>
            <a:ext cx="1362874" cy="461665"/>
          </a:xfrm>
          <a:prstGeom prst="rect">
            <a:avLst/>
          </a:prstGeom>
          <a:noFill/>
        </p:spPr>
        <p:txBody>
          <a:bodyPr wrap="none" rtlCol="0">
            <a:spAutoFit/>
          </a:bodyPr>
          <a:lstStyle/>
          <a:p>
            <a:r>
              <a:rPr kumimoji="1" lang="ja-JP" altLang="en-US" sz="2400" dirty="0"/>
              <a:t>振動する</a:t>
            </a:r>
          </a:p>
        </p:txBody>
      </p:sp>
      <p:sp>
        <p:nvSpPr>
          <p:cNvPr id="9" name="テキスト ボックス 8"/>
          <p:cNvSpPr txBox="1"/>
          <p:nvPr/>
        </p:nvSpPr>
        <p:spPr>
          <a:xfrm>
            <a:off x="1727062" y="1979548"/>
            <a:ext cx="3348994" cy="461665"/>
          </a:xfrm>
          <a:prstGeom prst="rect">
            <a:avLst/>
          </a:prstGeom>
          <a:noFill/>
        </p:spPr>
        <p:txBody>
          <a:bodyPr wrap="none" rtlCol="0">
            <a:spAutoFit/>
          </a:bodyPr>
          <a:lstStyle/>
          <a:p>
            <a:r>
              <a:rPr kumimoji="1" lang="ja-JP" altLang="en-US" sz="2400" dirty="0"/>
              <a:t>振動にかたよりのある光</a:t>
            </a:r>
          </a:p>
        </p:txBody>
      </p:sp>
      <p:sp>
        <p:nvSpPr>
          <p:cNvPr id="11" name="テキスト ボックス 10"/>
          <p:cNvSpPr txBox="1"/>
          <p:nvPr/>
        </p:nvSpPr>
        <p:spPr>
          <a:xfrm>
            <a:off x="6364069" y="1979548"/>
            <a:ext cx="800219" cy="461665"/>
          </a:xfrm>
          <a:prstGeom prst="rect">
            <a:avLst/>
          </a:prstGeom>
          <a:noFill/>
        </p:spPr>
        <p:txBody>
          <a:bodyPr wrap="none" rtlCol="0">
            <a:spAutoFit/>
          </a:bodyPr>
          <a:lstStyle/>
          <a:p>
            <a:r>
              <a:rPr kumimoji="1" lang="ja-JP" altLang="en-US" sz="2400" dirty="0"/>
              <a:t>偏光</a:t>
            </a:r>
          </a:p>
        </p:txBody>
      </p:sp>
      <p:sp>
        <p:nvSpPr>
          <p:cNvPr id="12" name="テキスト ボックス 11"/>
          <p:cNvSpPr txBox="1"/>
          <p:nvPr/>
        </p:nvSpPr>
        <p:spPr>
          <a:xfrm>
            <a:off x="5364088" y="4067780"/>
            <a:ext cx="877163" cy="369332"/>
          </a:xfrm>
          <a:prstGeom prst="rect">
            <a:avLst/>
          </a:prstGeom>
          <a:noFill/>
        </p:spPr>
        <p:txBody>
          <a:bodyPr wrap="none" rtlCol="0">
            <a:spAutoFit/>
          </a:bodyPr>
          <a:lstStyle/>
          <a:p>
            <a:r>
              <a:rPr kumimoji="1" lang="ja-JP" altLang="en-US" dirty="0"/>
              <a:t>偏光板</a:t>
            </a:r>
          </a:p>
        </p:txBody>
      </p:sp>
      <p:sp>
        <p:nvSpPr>
          <p:cNvPr id="13" name="テキスト ボックス 12"/>
          <p:cNvSpPr txBox="1"/>
          <p:nvPr/>
        </p:nvSpPr>
        <p:spPr>
          <a:xfrm>
            <a:off x="1547664" y="3779748"/>
            <a:ext cx="646331" cy="369332"/>
          </a:xfrm>
          <a:prstGeom prst="rect">
            <a:avLst/>
          </a:prstGeom>
          <a:noFill/>
        </p:spPr>
        <p:txBody>
          <a:bodyPr wrap="none" rtlCol="0">
            <a:spAutoFit/>
          </a:bodyPr>
          <a:lstStyle/>
          <a:p>
            <a:r>
              <a:rPr kumimoji="1" lang="ja-JP" altLang="en-US" dirty="0"/>
              <a:t>光源</a:t>
            </a:r>
          </a:p>
        </p:txBody>
      </p:sp>
      <p:sp>
        <p:nvSpPr>
          <p:cNvPr id="42" name="正方形/長方形 41"/>
          <p:cNvSpPr/>
          <p:nvPr/>
        </p:nvSpPr>
        <p:spPr bwMode="auto">
          <a:xfrm>
            <a:off x="5436096" y="2267580"/>
            <a:ext cx="576064" cy="144016"/>
          </a:xfrm>
          <a:prstGeom prst="rect">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3" name="正方形/長方形 42"/>
          <p:cNvSpPr/>
          <p:nvPr/>
        </p:nvSpPr>
        <p:spPr bwMode="auto">
          <a:xfrm>
            <a:off x="5436096" y="1979548"/>
            <a:ext cx="576064" cy="144016"/>
          </a:xfrm>
          <a:prstGeom prst="rect">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テキスト ボックス 13"/>
          <p:cNvSpPr txBox="1"/>
          <p:nvPr/>
        </p:nvSpPr>
        <p:spPr>
          <a:xfrm>
            <a:off x="1979712" y="4787860"/>
            <a:ext cx="877163" cy="369332"/>
          </a:xfrm>
          <a:prstGeom prst="rect">
            <a:avLst/>
          </a:prstGeom>
          <a:solidFill>
            <a:schemeClr val="bg1"/>
          </a:solidFill>
        </p:spPr>
        <p:txBody>
          <a:bodyPr wrap="none" rtlCol="0">
            <a:spAutoFit/>
          </a:bodyPr>
          <a:lstStyle/>
          <a:p>
            <a:r>
              <a:rPr kumimoji="1" lang="ja-JP" altLang="en-US" dirty="0"/>
              <a:t>非偏光</a:t>
            </a:r>
          </a:p>
        </p:txBody>
      </p:sp>
      <p:sp>
        <p:nvSpPr>
          <p:cNvPr id="15" name="テキスト ボックス 14"/>
          <p:cNvSpPr txBox="1"/>
          <p:nvPr/>
        </p:nvSpPr>
        <p:spPr>
          <a:xfrm>
            <a:off x="5508104" y="4787860"/>
            <a:ext cx="646331" cy="369332"/>
          </a:xfrm>
          <a:prstGeom prst="rect">
            <a:avLst/>
          </a:prstGeom>
          <a:solidFill>
            <a:schemeClr val="bg1"/>
          </a:solidFill>
        </p:spPr>
        <p:txBody>
          <a:bodyPr wrap="none" rtlCol="0">
            <a:spAutoFit/>
          </a:bodyPr>
          <a:lstStyle/>
          <a:p>
            <a:r>
              <a:rPr kumimoji="1" lang="ja-JP" altLang="en-US" dirty="0"/>
              <a:t>偏光</a:t>
            </a:r>
          </a:p>
        </p:txBody>
      </p:sp>
      <p:sp>
        <p:nvSpPr>
          <p:cNvPr id="17" name="正方形/長方形 16"/>
          <p:cNvSpPr/>
          <p:nvPr/>
        </p:nvSpPr>
        <p:spPr bwMode="auto">
          <a:xfrm>
            <a:off x="1331640" y="1691516"/>
            <a:ext cx="6192688" cy="1008112"/>
          </a:xfrm>
          <a:prstGeom prst="rect">
            <a:avLst/>
          </a:prstGeom>
          <a:noFill/>
          <a:ln w="381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49" name="正方形/長方形 48"/>
          <p:cNvSpPr/>
          <p:nvPr/>
        </p:nvSpPr>
        <p:spPr bwMode="auto">
          <a:xfrm>
            <a:off x="1331640" y="611396"/>
            <a:ext cx="6192688" cy="1008112"/>
          </a:xfrm>
          <a:prstGeom prst="rect">
            <a:avLst/>
          </a:prstGeom>
          <a:noFill/>
          <a:ln w="381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3221052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A1C7A3A-FB52-4646-9097-360E0682C9AD}"/>
              </a:ext>
            </a:extLst>
          </p:cNvPr>
          <p:cNvSpPr>
            <a:spLocks noGrp="1"/>
          </p:cNvSpPr>
          <p:nvPr>
            <p:ph type="title"/>
          </p:nvPr>
        </p:nvSpPr>
        <p:spPr/>
        <p:txBody>
          <a:bodyPr/>
          <a:lstStyle/>
          <a:p>
            <a:r>
              <a:rPr kumimoji="1" lang="ja-JP" altLang="en-US" dirty="0"/>
              <a:t>ガウス球による表現</a:t>
            </a:r>
          </a:p>
        </p:txBody>
      </p:sp>
      <p:sp>
        <p:nvSpPr>
          <p:cNvPr id="6" name="楕円 5">
            <a:extLst>
              <a:ext uri="{FF2B5EF4-FFF2-40B4-BE49-F238E27FC236}">
                <a16:creationId xmlns:a16="http://schemas.microsoft.com/office/drawing/2014/main" id="{789D3CB3-1A33-412D-AE40-6A4D5D3C04CA}"/>
              </a:ext>
            </a:extLst>
          </p:cNvPr>
          <p:cNvSpPr/>
          <p:nvPr/>
        </p:nvSpPr>
        <p:spPr>
          <a:xfrm>
            <a:off x="2411760" y="764704"/>
            <a:ext cx="4320480" cy="432048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B0493098-4B02-48D6-8EC6-838AA4670415}"/>
              </a:ext>
            </a:extLst>
          </p:cNvPr>
          <p:cNvSpPr/>
          <p:nvPr/>
        </p:nvSpPr>
        <p:spPr>
          <a:xfrm>
            <a:off x="2915816" y="1268760"/>
            <a:ext cx="3312368" cy="33123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FF323903-35A4-4BA7-BA0B-DD80E0486388}"/>
              </a:ext>
            </a:extLst>
          </p:cNvPr>
          <p:cNvCxnSpPr/>
          <p:nvPr/>
        </p:nvCxnSpPr>
        <p:spPr>
          <a:xfrm rot="-7200000">
            <a:off x="2411760" y="2926329"/>
            <a:ext cx="432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楕円 13">
            <a:extLst>
              <a:ext uri="{FF2B5EF4-FFF2-40B4-BE49-F238E27FC236}">
                <a16:creationId xmlns:a16="http://schemas.microsoft.com/office/drawing/2014/main" id="{EE51E4AE-C0A0-4453-B9EF-F91ADB7FEC0E}"/>
              </a:ext>
            </a:extLst>
          </p:cNvPr>
          <p:cNvSpPr/>
          <p:nvPr/>
        </p:nvSpPr>
        <p:spPr>
          <a:xfrm>
            <a:off x="3707904" y="1456212"/>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88FCBFE5-64B1-4596-866D-D605DF475D84}"/>
              </a:ext>
            </a:extLst>
          </p:cNvPr>
          <p:cNvSpPr/>
          <p:nvPr/>
        </p:nvSpPr>
        <p:spPr>
          <a:xfrm>
            <a:off x="5366469" y="4327002"/>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8E6AD39-95B8-4613-B810-215FD18C02A4}"/>
              </a:ext>
            </a:extLst>
          </p:cNvPr>
          <p:cNvSpPr txBox="1"/>
          <p:nvPr/>
        </p:nvSpPr>
        <p:spPr>
          <a:xfrm>
            <a:off x="1295057" y="764704"/>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方位角</a:t>
            </a:r>
            <a:endParaRPr kumimoji="1" lang="en-US" altLang="ja-JP" dirty="0">
              <a:latin typeface="Arial" panose="020B0604020202020204" pitchFamily="34" charset="0"/>
              <a:cs typeface="Arial" panose="020B0604020202020204" pitchFamily="34" charset="0"/>
            </a:endParaRPr>
          </a:p>
          <a:p>
            <a:pPr algn="ctr"/>
            <a:r>
              <a:rPr lang="ja-JP" altLang="en-US" dirty="0">
                <a:latin typeface="Arial" panose="020B0604020202020204" pitchFamily="34" charset="0"/>
                <a:cs typeface="Arial" panose="020B0604020202020204" pitchFamily="34" charset="0"/>
              </a:rPr>
              <a:t>（拡散反射）</a:t>
            </a:r>
            <a:endParaRPr kumimoji="1" lang="ja-JP" altLang="en-US"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F827E5E0-3178-476F-B25D-DF8B7160C3ED}"/>
              </a:ext>
            </a:extLst>
          </p:cNvPr>
          <p:cNvSpPr txBox="1"/>
          <p:nvPr/>
        </p:nvSpPr>
        <p:spPr>
          <a:xfrm>
            <a:off x="1513163" y="4437112"/>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天頂角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（拡散反射）</a:t>
            </a:r>
          </a:p>
        </p:txBody>
      </p:sp>
      <p:cxnSp>
        <p:nvCxnSpPr>
          <p:cNvPr id="25" name="直線コネクタ 24">
            <a:extLst>
              <a:ext uri="{FF2B5EF4-FFF2-40B4-BE49-F238E27FC236}">
                <a16:creationId xmlns:a16="http://schemas.microsoft.com/office/drawing/2014/main" id="{7F7ED9DB-B4B3-475C-903C-611AA3AE3B1E}"/>
              </a:ext>
            </a:extLst>
          </p:cNvPr>
          <p:cNvCxnSpPr/>
          <p:nvPr/>
        </p:nvCxnSpPr>
        <p:spPr>
          <a:xfrm flipH="1">
            <a:off x="2771800" y="1052736"/>
            <a:ext cx="72008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EC28E53-C111-470D-8D58-478D12C43C7B}"/>
              </a:ext>
            </a:extLst>
          </p:cNvPr>
          <p:cNvCxnSpPr/>
          <p:nvPr/>
        </p:nvCxnSpPr>
        <p:spPr>
          <a:xfrm flipH="1">
            <a:off x="2915816" y="4173140"/>
            <a:ext cx="547575" cy="55200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054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B91715-DD01-4DBD-8E7D-74E36750581B}"/>
              </a:ext>
            </a:extLst>
          </p:cNvPr>
          <p:cNvSpPr>
            <a:spLocks noGrp="1"/>
          </p:cNvSpPr>
          <p:nvPr>
            <p:ph type="title"/>
          </p:nvPr>
        </p:nvSpPr>
        <p:spPr/>
        <p:txBody>
          <a:bodyPr/>
          <a:lstStyle/>
          <a:p>
            <a:r>
              <a:rPr kumimoji="1" lang="ja-JP" altLang="en-US" dirty="0"/>
              <a:t>法線推定結果</a:t>
            </a:r>
          </a:p>
        </p:txBody>
      </p:sp>
      <p:pic>
        <p:nvPicPr>
          <p:cNvPr id="4" name="Picture 323" descr="dinophoto">
            <a:extLst>
              <a:ext uri="{FF2B5EF4-FFF2-40B4-BE49-F238E27FC236}">
                <a16:creationId xmlns:a16="http://schemas.microsoft.com/office/drawing/2014/main" id="{DCAE552F-4AF7-4B62-AE94-8EEDB2DD3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169862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25" descr="shape1">
            <a:extLst>
              <a:ext uri="{FF2B5EF4-FFF2-40B4-BE49-F238E27FC236}">
                <a16:creationId xmlns:a16="http://schemas.microsoft.com/office/drawing/2014/main" id="{D5AD5BA0-CE76-4FFF-B034-7ABA42378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1694656"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570040A6-8E88-4959-8A54-5E1AF0C6E5D4}"/>
              </a:ext>
            </a:extLst>
          </p:cNvPr>
          <p:cNvPicPr>
            <a:picLocks noChangeAspect="1"/>
          </p:cNvPicPr>
          <p:nvPr/>
        </p:nvPicPr>
        <p:blipFill>
          <a:blip r:embed="rId4"/>
          <a:stretch>
            <a:fillRect/>
          </a:stretch>
        </p:blipFill>
        <p:spPr>
          <a:xfrm>
            <a:off x="4572000" y="1556792"/>
            <a:ext cx="2016224" cy="2890210"/>
          </a:xfrm>
          <a:prstGeom prst="rect">
            <a:avLst/>
          </a:prstGeom>
        </p:spPr>
      </p:pic>
      <p:pic>
        <p:nvPicPr>
          <p:cNvPr id="8" name="図 7">
            <a:extLst>
              <a:ext uri="{FF2B5EF4-FFF2-40B4-BE49-F238E27FC236}">
                <a16:creationId xmlns:a16="http://schemas.microsoft.com/office/drawing/2014/main" id="{6A63FE46-09C1-404E-9033-E671DA4D102B}"/>
              </a:ext>
            </a:extLst>
          </p:cNvPr>
          <p:cNvPicPr>
            <a:picLocks noChangeAspect="1"/>
          </p:cNvPicPr>
          <p:nvPr/>
        </p:nvPicPr>
        <p:blipFill>
          <a:blip r:embed="rId5"/>
          <a:stretch>
            <a:fillRect/>
          </a:stretch>
        </p:blipFill>
        <p:spPr>
          <a:xfrm>
            <a:off x="6660232" y="2060848"/>
            <a:ext cx="2160240" cy="2037499"/>
          </a:xfrm>
          <a:prstGeom prst="rect">
            <a:avLst/>
          </a:prstGeom>
        </p:spPr>
      </p:pic>
      <p:sp>
        <p:nvSpPr>
          <p:cNvPr id="3" name="矢印: 右 2">
            <a:extLst>
              <a:ext uri="{FF2B5EF4-FFF2-40B4-BE49-F238E27FC236}">
                <a16:creationId xmlns:a16="http://schemas.microsoft.com/office/drawing/2014/main" id="{8D095414-1B8E-4A9E-91A2-92BE5033B852}"/>
              </a:ext>
            </a:extLst>
          </p:cNvPr>
          <p:cNvSpPr/>
          <p:nvPr/>
        </p:nvSpPr>
        <p:spPr bwMode="auto">
          <a:xfrm>
            <a:off x="1691680" y="2708920"/>
            <a:ext cx="720080" cy="720080"/>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9" name="矢印: 右 8">
            <a:extLst>
              <a:ext uri="{FF2B5EF4-FFF2-40B4-BE49-F238E27FC236}">
                <a16:creationId xmlns:a16="http://schemas.microsoft.com/office/drawing/2014/main" id="{9A1DA861-2AD4-498C-B8FD-012C1F70F11E}"/>
              </a:ext>
            </a:extLst>
          </p:cNvPr>
          <p:cNvSpPr/>
          <p:nvPr/>
        </p:nvSpPr>
        <p:spPr bwMode="auto">
          <a:xfrm>
            <a:off x="6372200" y="2708920"/>
            <a:ext cx="720080" cy="720080"/>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313924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sz="quarter"/>
          </p:nvPr>
        </p:nvSpPr>
        <p:spPr/>
        <p:txBody>
          <a:bodyPr/>
          <a:lstStyle/>
          <a:p>
            <a:r>
              <a:rPr lang="ja-JP" altLang="en-US"/>
              <a:t>熱放射光</a:t>
            </a:r>
            <a:endParaRPr kumimoji="1" lang="ja-JP" altLang="en-US" dirty="0"/>
          </a:p>
        </p:txBody>
      </p:sp>
      <p:sp>
        <p:nvSpPr>
          <p:cNvPr id="7" name="サブタイトル 6"/>
          <p:cNvSpPr>
            <a:spLocks noGrp="1"/>
          </p:cNvSpPr>
          <p:nvPr>
            <p:ph type="subTitle" sz="quarter" idx="1"/>
          </p:nvPr>
        </p:nvSpPr>
        <p:spPr/>
        <p:txBody>
          <a:bodyPr>
            <a:normAutofit/>
          </a:bodyPr>
          <a:lstStyle/>
          <a:p>
            <a:pPr algn="l"/>
            <a:r>
              <a:rPr lang="en-US" altLang="ja-JP" dirty="0"/>
              <a:t>[Miyazaki, Saito, Sato, </a:t>
            </a:r>
            <a:r>
              <a:rPr lang="en-US" altLang="ja-JP" dirty="0" err="1"/>
              <a:t>Ikeuchi</a:t>
            </a:r>
            <a:r>
              <a:rPr lang="en-US" altLang="ja-JP" dirty="0"/>
              <a:t>, 2002]</a:t>
            </a:r>
          </a:p>
        </p:txBody>
      </p:sp>
    </p:spTree>
    <p:extLst>
      <p:ext uri="{BB962C8B-B14F-4D97-AF65-F5344CB8AC3E}">
        <p14:creationId xmlns:p14="http://schemas.microsoft.com/office/powerpoint/2010/main" val="1353354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at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20888"/>
            <a:ext cx="26955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p:cNvPicPr/>
          <p:nvPr/>
        </p:nvPicPr>
        <p:blipFill>
          <a:blip r:embed="rId3" cstate="print">
            <a:extLst>
              <a:ext uri="{28A0092B-C50C-407E-A947-70E740481C1C}">
                <a14:useLocalDpi xmlns:a14="http://schemas.microsoft.com/office/drawing/2010/main" val="0"/>
              </a:ext>
            </a:extLst>
          </a:blip>
          <a:stretch>
            <a:fillRect/>
          </a:stretch>
        </p:blipFill>
        <p:spPr>
          <a:xfrm>
            <a:off x="5364088" y="1916832"/>
            <a:ext cx="3552190" cy="2663825"/>
          </a:xfrm>
          <a:prstGeom prst="rect">
            <a:avLst/>
          </a:prstGeom>
        </p:spPr>
      </p:pic>
      <p:sp>
        <p:nvSpPr>
          <p:cNvPr id="2" name="タイトル 1"/>
          <p:cNvSpPr>
            <a:spLocks noGrp="1"/>
          </p:cNvSpPr>
          <p:nvPr>
            <p:ph type="title"/>
          </p:nvPr>
        </p:nvSpPr>
        <p:spPr/>
        <p:txBody>
          <a:bodyPr/>
          <a:lstStyle/>
          <a:p>
            <a:r>
              <a:rPr kumimoji="1" lang="ja-JP" altLang="en-US" dirty="0"/>
              <a:t>熱放射光の原理</a:t>
            </a:r>
          </a:p>
        </p:txBody>
      </p:sp>
      <p:pic>
        <p:nvPicPr>
          <p:cNvPr id="5" name="Picture 2" descr="C:\!work\2014-02\2014-02-28\2014-03-03コニカミノルタ\写真\hairdryer2.gif"/>
          <p:cNvPicPr>
            <a:picLocks noChangeAspect="1" noChangeArrowheads="1"/>
          </p:cNvPicPr>
          <p:nvPr/>
        </p:nvPicPr>
        <p:blipFill>
          <a:blip r:embed="rId4"/>
          <a:srcRect/>
          <a:stretch>
            <a:fillRect/>
          </a:stretch>
        </p:blipFill>
        <p:spPr bwMode="auto">
          <a:xfrm>
            <a:off x="2986458" y="620688"/>
            <a:ext cx="2305622" cy="1936421"/>
          </a:xfrm>
          <a:prstGeom prst="rect">
            <a:avLst/>
          </a:prstGeom>
          <a:noFill/>
        </p:spPr>
      </p:pic>
      <p:grpSp>
        <p:nvGrpSpPr>
          <p:cNvPr id="119" name="グループ化 118"/>
          <p:cNvGrpSpPr/>
          <p:nvPr/>
        </p:nvGrpSpPr>
        <p:grpSpPr>
          <a:xfrm rot="18334939">
            <a:off x="2168975" y="2538068"/>
            <a:ext cx="1106929" cy="214817"/>
            <a:chOff x="251520" y="831950"/>
            <a:chExt cx="2830319" cy="436810"/>
          </a:xfrm>
        </p:grpSpPr>
        <p:sp>
          <p:nvSpPr>
            <p:cNvPr id="112" name="円弧 111"/>
            <p:cNvSpPr/>
            <p:nvPr/>
          </p:nvSpPr>
          <p:spPr bwMode="auto">
            <a:xfrm>
              <a:off x="251520" y="908720"/>
              <a:ext cx="720080" cy="360040"/>
            </a:xfrm>
            <a:prstGeom prst="arc">
              <a:avLst>
                <a:gd name="adj1" fmla="val 11168132"/>
                <a:gd name="adj2" fmla="val 21220264"/>
              </a:avLst>
            </a:prstGeom>
            <a:noFill/>
            <a:ln w="38100" cap="flat" cmpd="sng" algn="ctr">
              <a:solidFill>
                <a:schemeClr val="accent6"/>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6" name="円弧 115"/>
            <p:cNvSpPr/>
            <p:nvPr/>
          </p:nvSpPr>
          <p:spPr bwMode="auto">
            <a:xfrm flipV="1">
              <a:off x="954933"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7" name="円弧 116"/>
            <p:cNvSpPr/>
            <p:nvPr/>
          </p:nvSpPr>
          <p:spPr bwMode="auto">
            <a:xfrm>
              <a:off x="1658346" y="90872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8" name="円弧 117"/>
            <p:cNvSpPr/>
            <p:nvPr/>
          </p:nvSpPr>
          <p:spPr bwMode="auto">
            <a:xfrm flipV="1">
              <a:off x="2361759"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20" name="グループ化 119"/>
          <p:cNvGrpSpPr/>
          <p:nvPr/>
        </p:nvGrpSpPr>
        <p:grpSpPr>
          <a:xfrm rot="18334939">
            <a:off x="2024959" y="2322044"/>
            <a:ext cx="1106929" cy="214817"/>
            <a:chOff x="251520" y="831950"/>
            <a:chExt cx="2830319" cy="436810"/>
          </a:xfrm>
        </p:grpSpPr>
        <p:sp>
          <p:nvSpPr>
            <p:cNvPr id="121" name="円弧 120"/>
            <p:cNvSpPr/>
            <p:nvPr/>
          </p:nvSpPr>
          <p:spPr bwMode="auto">
            <a:xfrm>
              <a:off x="251520" y="908720"/>
              <a:ext cx="720080" cy="360040"/>
            </a:xfrm>
            <a:prstGeom prst="arc">
              <a:avLst>
                <a:gd name="adj1" fmla="val 11168132"/>
                <a:gd name="adj2" fmla="val 21220264"/>
              </a:avLst>
            </a:prstGeom>
            <a:noFill/>
            <a:ln w="38100" cap="flat" cmpd="sng" algn="ctr">
              <a:solidFill>
                <a:schemeClr val="accent6"/>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2" name="円弧 121"/>
            <p:cNvSpPr/>
            <p:nvPr/>
          </p:nvSpPr>
          <p:spPr bwMode="auto">
            <a:xfrm flipV="1">
              <a:off x="954933"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3" name="円弧 122"/>
            <p:cNvSpPr/>
            <p:nvPr/>
          </p:nvSpPr>
          <p:spPr bwMode="auto">
            <a:xfrm>
              <a:off x="1658346" y="90872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4" name="円弧 123"/>
            <p:cNvSpPr/>
            <p:nvPr/>
          </p:nvSpPr>
          <p:spPr bwMode="auto">
            <a:xfrm flipV="1">
              <a:off x="2361759"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25" name="グループ化 124"/>
          <p:cNvGrpSpPr/>
          <p:nvPr/>
        </p:nvGrpSpPr>
        <p:grpSpPr>
          <a:xfrm rot="18334939">
            <a:off x="2385000" y="2736963"/>
            <a:ext cx="1106929" cy="214817"/>
            <a:chOff x="251520" y="831950"/>
            <a:chExt cx="2830319" cy="436810"/>
          </a:xfrm>
        </p:grpSpPr>
        <p:sp>
          <p:nvSpPr>
            <p:cNvPr id="126" name="円弧 125"/>
            <p:cNvSpPr/>
            <p:nvPr/>
          </p:nvSpPr>
          <p:spPr bwMode="auto">
            <a:xfrm>
              <a:off x="251520" y="908720"/>
              <a:ext cx="720080" cy="360040"/>
            </a:xfrm>
            <a:prstGeom prst="arc">
              <a:avLst>
                <a:gd name="adj1" fmla="val 11168132"/>
                <a:gd name="adj2" fmla="val 21220264"/>
              </a:avLst>
            </a:prstGeom>
            <a:noFill/>
            <a:ln w="38100" cap="flat" cmpd="sng" algn="ctr">
              <a:solidFill>
                <a:schemeClr val="accent6"/>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7" name="円弧 126"/>
            <p:cNvSpPr/>
            <p:nvPr/>
          </p:nvSpPr>
          <p:spPr bwMode="auto">
            <a:xfrm flipV="1">
              <a:off x="954933"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8" name="円弧 127"/>
            <p:cNvSpPr/>
            <p:nvPr/>
          </p:nvSpPr>
          <p:spPr bwMode="auto">
            <a:xfrm>
              <a:off x="1658346" y="90872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29" name="円弧 128"/>
            <p:cNvSpPr/>
            <p:nvPr/>
          </p:nvSpPr>
          <p:spPr bwMode="auto">
            <a:xfrm flipV="1">
              <a:off x="2361759" y="831950"/>
              <a:ext cx="720080" cy="360040"/>
            </a:xfrm>
            <a:prstGeom prst="arc">
              <a:avLst>
                <a:gd name="adj1" fmla="val 11168132"/>
                <a:gd name="adj2" fmla="val 21220264"/>
              </a:avLst>
            </a:prstGeom>
            <a:no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cxnSp>
        <p:nvCxnSpPr>
          <p:cNvPr id="131" name="直線矢印コネクタ 130"/>
          <p:cNvCxnSpPr/>
          <p:nvPr/>
        </p:nvCxnSpPr>
        <p:spPr bwMode="auto">
          <a:xfrm flipV="1">
            <a:off x="2627784" y="3356992"/>
            <a:ext cx="3888432" cy="36004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3" name="テキスト ボックス 2"/>
          <p:cNvSpPr txBox="1"/>
          <p:nvPr/>
        </p:nvSpPr>
        <p:spPr>
          <a:xfrm>
            <a:off x="1619672" y="692696"/>
            <a:ext cx="1842171" cy="369332"/>
          </a:xfrm>
          <a:prstGeom prst="rect">
            <a:avLst/>
          </a:prstGeom>
          <a:noFill/>
        </p:spPr>
        <p:txBody>
          <a:bodyPr wrap="none" rtlCol="0">
            <a:spAutoFit/>
          </a:bodyPr>
          <a:lstStyle/>
          <a:p>
            <a:r>
              <a:rPr kumimoji="1" lang="ja-JP" altLang="en-US"/>
              <a:t>ドライヤーで加熱</a:t>
            </a:r>
          </a:p>
        </p:txBody>
      </p:sp>
      <p:sp>
        <p:nvSpPr>
          <p:cNvPr id="4" name="テキスト ボックス 3"/>
          <p:cNvSpPr txBox="1"/>
          <p:nvPr/>
        </p:nvSpPr>
        <p:spPr>
          <a:xfrm>
            <a:off x="251520" y="4509120"/>
            <a:ext cx="2459328" cy="369332"/>
          </a:xfrm>
          <a:prstGeom prst="rect">
            <a:avLst/>
          </a:prstGeom>
          <a:noFill/>
        </p:spPr>
        <p:txBody>
          <a:bodyPr wrap="none" rtlCol="0">
            <a:spAutoFit/>
          </a:bodyPr>
          <a:lstStyle/>
          <a:p>
            <a:r>
              <a:rPr kumimoji="1" lang="ja-JP" altLang="en-US" dirty="0"/>
              <a:t>物体が熱放射光を出射</a:t>
            </a:r>
          </a:p>
        </p:txBody>
      </p:sp>
      <p:sp>
        <p:nvSpPr>
          <p:cNvPr id="7" name="テキスト ボックス 6"/>
          <p:cNvSpPr txBox="1"/>
          <p:nvPr/>
        </p:nvSpPr>
        <p:spPr>
          <a:xfrm>
            <a:off x="5436096" y="4653136"/>
            <a:ext cx="3443571" cy="369332"/>
          </a:xfrm>
          <a:prstGeom prst="rect">
            <a:avLst/>
          </a:prstGeom>
          <a:noFill/>
        </p:spPr>
        <p:txBody>
          <a:bodyPr wrap="none" rtlCol="0">
            <a:spAutoFit/>
          </a:bodyPr>
          <a:lstStyle/>
          <a:p>
            <a:r>
              <a:rPr kumimoji="1" lang="ja-JP" altLang="en-US"/>
              <a:t>遠赤外線カメラと遠赤外線偏光板</a:t>
            </a:r>
          </a:p>
        </p:txBody>
      </p:sp>
    </p:spTree>
    <p:extLst>
      <p:ext uri="{BB962C8B-B14F-4D97-AF65-F5344CB8AC3E}">
        <p14:creationId xmlns:p14="http://schemas.microsoft.com/office/powerpoint/2010/main" val="4072677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AFA0F8AE-D7EE-413C-A74F-FCAE0B67F93B}"/>
              </a:ext>
            </a:extLst>
          </p:cNvPr>
          <p:cNvGraphicFramePr>
            <a:graphicFrameLocks noGrp="1"/>
          </p:cNvGraphicFramePr>
          <p:nvPr>
            <p:extLst>
              <p:ext uri="{D42A27DB-BD31-4B8C-83A1-F6EECF244321}">
                <p14:modId xmlns:p14="http://schemas.microsoft.com/office/powerpoint/2010/main" val="3341778498"/>
              </p:ext>
            </p:extLst>
          </p:nvPr>
        </p:nvGraphicFramePr>
        <p:xfrm>
          <a:off x="4572000" y="1268760"/>
          <a:ext cx="4320481"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23" name="タイトル 22">
            <a:extLst>
              <a:ext uri="{FF2B5EF4-FFF2-40B4-BE49-F238E27FC236}">
                <a16:creationId xmlns:a16="http://schemas.microsoft.com/office/drawing/2014/main" id="{ABD4FA6C-0841-4EFD-A900-EA93CF9A3B3F}"/>
              </a:ext>
            </a:extLst>
          </p:cNvPr>
          <p:cNvSpPr>
            <a:spLocks noGrp="1"/>
          </p:cNvSpPr>
          <p:nvPr>
            <p:ph type="title"/>
          </p:nvPr>
        </p:nvSpPr>
        <p:spPr/>
        <p:txBody>
          <a:bodyPr/>
          <a:lstStyle/>
          <a:p>
            <a:r>
              <a:rPr kumimoji="1" lang="ja-JP" altLang="en-US" dirty="0"/>
              <a:t>熱放射光の偏光</a:t>
            </a:r>
          </a:p>
        </p:txBody>
      </p:sp>
      <p:grpSp>
        <p:nvGrpSpPr>
          <p:cNvPr id="22" name="グループ化 21">
            <a:extLst>
              <a:ext uri="{FF2B5EF4-FFF2-40B4-BE49-F238E27FC236}">
                <a16:creationId xmlns:a16="http://schemas.microsoft.com/office/drawing/2014/main" id="{BCD8C09A-D204-4480-8FDB-8B134295524B}"/>
              </a:ext>
            </a:extLst>
          </p:cNvPr>
          <p:cNvGrpSpPr/>
          <p:nvPr/>
        </p:nvGrpSpPr>
        <p:grpSpPr>
          <a:xfrm>
            <a:off x="251520" y="1340768"/>
            <a:ext cx="4320480" cy="2167741"/>
            <a:chOff x="1828800" y="2581275"/>
            <a:chExt cx="5486400" cy="2752725"/>
          </a:xfrm>
        </p:grpSpPr>
        <p:sp>
          <p:nvSpPr>
            <p:cNvPr id="4" name="Line 1141">
              <a:extLst>
                <a:ext uri="{FF2B5EF4-FFF2-40B4-BE49-F238E27FC236}">
                  <a16:creationId xmlns:a16="http://schemas.microsoft.com/office/drawing/2014/main" id="{0A857347-E8C7-4A6F-9493-437E7E3E9B9F}"/>
                </a:ext>
              </a:extLst>
            </p:cNvPr>
            <p:cNvSpPr>
              <a:spLocks noChangeShapeType="1"/>
            </p:cNvSpPr>
            <p:nvPr/>
          </p:nvSpPr>
          <p:spPr bwMode="auto">
            <a:xfrm>
              <a:off x="1828800" y="3962400"/>
              <a:ext cx="5486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1142">
              <a:extLst>
                <a:ext uri="{FF2B5EF4-FFF2-40B4-BE49-F238E27FC236}">
                  <a16:creationId xmlns:a16="http://schemas.microsoft.com/office/drawing/2014/main" id="{0CE5FB80-E49C-4F75-937A-DB69377336D3}"/>
                </a:ext>
              </a:extLst>
            </p:cNvPr>
            <p:cNvSpPr>
              <a:spLocks noChangeShapeType="1"/>
            </p:cNvSpPr>
            <p:nvPr/>
          </p:nvSpPr>
          <p:spPr bwMode="auto">
            <a:xfrm flipV="1">
              <a:off x="4572000" y="2590800"/>
              <a:ext cx="0" cy="2743200"/>
            </a:xfrm>
            <a:prstGeom prst="line">
              <a:avLst/>
            </a:prstGeom>
            <a:noFill/>
            <a:ln w="381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1144">
              <a:extLst>
                <a:ext uri="{FF2B5EF4-FFF2-40B4-BE49-F238E27FC236}">
                  <a16:creationId xmlns:a16="http://schemas.microsoft.com/office/drawing/2014/main" id="{61DA7519-98B3-4868-BF25-19D6102A96FD}"/>
                </a:ext>
              </a:extLst>
            </p:cNvPr>
            <p:cNvSpPr>
              <a:spLocks noChangeShapeType="1"/>
            </p:cNvSpPr>
            <p:nvPr/>
          </p:nvSpPr>
          <p:spPr bwMode="auto">
            <a:xfrm flipV="1">
              <a:off x="4572000" y="2590800"/>
              <a:ext cx="27432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145">
              <a:extLst>
                <a:ext uri="{FF2B5EF4-FFF2-40B4-BE49-F238E27FC236}">
                  <a16:creationId xmlns:a16="http://schemas.microsoft.com/office/drawing/2014/main" id="{F63A36BE-55A4-46C2-A22F-106F807BEAFF}"/>
                </a:ext>
              </a:extLst>
            </p:cNvPr>
            <p:cNvSpPr>
              <a:spLocks noChangeShapeType="1"/>
            </p:cNvSpPr>
            <p:nvPr/>
          </p:nvSpPr>
          <p:spPr bwMode="auto">
            <a:xfrm flipV="1">
              <a:off x="3200400" y="3962400"/>
              <a:ext cx="1371600" cy="1371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Freeform 1147">
              <a:extLst>
                <a:ext uri="{FF2B5EF4-FFF2-40B4-BE49-F238E27FC236}">
                  <a16:creationId xmlns:a16="http://schemas.microsoft.com/office/drawing/2014/main" id="{3ED0DD18-029E-46D6-A1EE-55E5B7D06112}"/>
                </a:ext>
              </a:extLst>
            </p:cNvPr>
            <p:cNvSpPr>
              <a:spLocks/>
            </p:cNvSpPr>
            <p:nvPr/>
          </p:nvSpPr>
          <p:spPr bwMode="auto">
            <a:xfrm flipH="1">
              <a:off x="4572000" y="3505200"/>
              <a:ext cx="533400" cy="1778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Freeform 1148">
              <a:extLst>
                <a:ext uri="{FF2B5EF4-FFF2-40B4-BE49-F238E27FC236}">
                  <a16:creationId xmlns:a16="http://schemas.microsoft.com/office/drawing/2014/main" id="{EC082560-AB29-4CED-9BCB-B85A8C62EC80}"/>
                </a:ext>
              </a:extLst>
            </p:cNvPr>
            <p:cNvSpPr>
              <a:spLocks/>
            </p:cNvSpPr>
            <p:nvPr/>
          </p:nvSpPr>
          <p:spPr bwMode="auto">
            <a:xfrm flipV="1">
              <a:off x="4267200" y="4267200"/>
              <a:ext cx="304800" cy="76200"/>
            </a:xfrm>
            <a:custGeom>
              <a:avLst/>
              <a:gdLst>
                <a:gd name="T0" fmla="*/ 0 w 336"/>
                <a:gd name="T1" fmla="*/ 112 h 112"/>
                <a:gd name="T2" fmla="*/ 192 w 336"/>
                <a:gd name="T3" fmla="*/ 16 h 112"/>
                <a:gd name="T4" fmla="*/ 336 w 336"/>
                <a:gd name="T5" fmla="*/ 16 h 112"/>
              </a:gdLst>
              <a:ahLst/>
              <a:cxnLst>
                <a:cxn ang="0">
                  <a:pos x="T0" y="T1"/>
                </a:cxn>
                <a:cxn ang="0">
                  <a:pos x="T2" y="T3"/>
                </a:cxn>
                <a:cxn ang="0">
                  <a:pos x="T4" y="T5"/>
                </a:cxn>
              </a:cxnLst>
              <a:rect l="0" t="0" r="r" b="b"/>
              <a:pathLst>
                <a:path w="336" h="112">
                  <a:moveTo>
                    <a:pt x="0" y="112"/>
                  </a:moveTo>
                  <a:cubicBezTo>
                    <a:pt x="68" y="72"/>
                    <a:pt x="136" y="32"/>
                    <a:pt x="192" y="16"/>
                  </a:cubicBezTo>
                  <a:cubicBezTo>
                    <a:pt x="248" y="0"/>
                    <a:pt x="292" y="8"/>
                    <a:pt x="336"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0" name="Group 1163">
              <a:extLst>
                <a:ext uri="{FF2B5EF4-FFF2-40B4-BE49-F238E27FC236}">
                  <a16:creationId xmlns:a16="http://schemas.microsoft.com/office/drawing/2014/main" id="{AFAA088C-2871-4B41-A632-2B9AB1DF532F}"/>
                </a:ext>
              </a:extLst>
            </p:cNvPr>
            <p:cNvGrpSpPr>
              <a:grpSpLocks/>
            </p:cNvGrpSpPr>
            <p:nvPr/>
          </p:nvGrpSpPr>
          <p:grpSpPr bwMode="auto">
            <a:xfrm>
              <a:off x="3222625" y="4446588"/>
              <a:ext cx="863600" cy="857250"/>
              <a:chOff x="1383" y="572"/>
              <a:chExt cx="545" cy="545"/>
            </a:xfrm>
          </p:grpSpPr>
          <p:sp>
            <p:nvSpPr>
              <p:cNvPr id="11" name="Oval 1164">
                <a:extLst>
                  <a:ext uri="{FF2B5EF4-FFF2-40B4-BE49-F238E27FC236}">
                    <a16:creationId xmlns:a16="http://schemas.microsoft.com/office/drawing/2014/main" id="{55129DB5-ACA0-41FD-93BB-404A3CDB6C91}"/>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Line 1165">
                <a:extLst>
                  <a:ext uri="{FF2B5EF4-FFF2-40B4-BE49-F238E27FC236}">
                    <a16:creationId xmlns:a16="http://schemas.microsoft.com/office/drawing/2014/main" id="{C2622679-8E41-44CF-A09B-850A9CFCB06E}"/>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166">
                <a:extLst>
                  <a:ext uri="{FF2B5EF4-FFF2-40B4-BE49-F238E27FC236}">
                    <a16:creationId xmlns:a16="http://schemas.microsoft.com/office/drawing/2014/main" id="{7F0693EE-4E5A-4B8E-94AC-2DBBD6F966EE}"/>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167">
                <a:extLst>
                  <a:ext uri="{FF2B5EF4-FFF2-40B4-BE49-F238E27FC236}">
                    <a16:creationId xmlns:a16="http://schemas.microsoft.com/office/drawing/2014/main" id="{D3CF60E4-BF1E-45DB-8841-198F1BA10670}"/>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168">
                <a:extLst>
                  <a:ext uri="{FF2B5EF4-FFF2-40B4-BE49-F238E27FC236}">
                    <a16:creationId xmlns:a16="http://schemas.microsoft.com/office/drawing/2014/main" id="{8616D3F1-9EDF-4412-AB88-BA3E7A5FAEF8}"/>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 name="Group 1169">
              <a:extLst>
                <a:ext uri="{FF2B5EF4-FFF2-40B4-BE49-F238E27FC236}">
                  <a16:creationId xmlns:a16="http://schemas.microsoft.com/office/drawing/2014/main" id="{61463ECF-09F3-44B8-9517-92F792F1D35E}"/>
                </a:ext>
              </a:extLst>
            </p:cNvPr>
            <p:cNvGrpSpPr>
              <a:grpSpLocks/>
            </p:cNvGrpSpPr>
            <p:nvPr/>
          </p:nvGrpSpPr>
          <p:grpSpPr bwMode="auto">
            <a:xfrm rot="9159229">
              <a:off x="6219825" y="2581275"/>
              <a:ext cx="642938" cy="787400"/>
              <a:chOff x="1383" y="572"/>
              <a:chExt cx="545" cy="545"/>
            </a:xfrm>
          </p:grpSpPr>
          <p:sp>
            <p:nvSpPr>
              <p:cNvPr id="17" name="Oval 1170">
                <a:extLst>
                  <a:ext uri="{FF2B5EF4-FFF2-40B4-BE49-F238E27FC236}">
                    <a16:creationId xmlns:a16="http://schemas.microsoft.com/office/drawing/2014/main" id="{0E73AF41-EEBB-4F7D-81B1-BB75AFF058E9}"/>
                  </a:ext>
                </a:extLst>
              </p:cNvPr>
              <p:cNvSpPr>
                <a:spLocks noChangeArrowheads="1"/>
              </p:cNvSpPr>
              <p:nvPr/>
            </p:nvSpPr>
            <p:spPr bwMode="auto">
              <a:xfrm>
                <a:off x="1383" y="572"/>
                <a:ext cx="544" cy="544"/>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1171">
                <a:extLst>
                  <a:ext uri="{FF2B5EF4-FFF2-40B4-BE49-F238E27FC236}">
                    <a16:creationId xmlns:a16="http://schemas.microsoft.com/office/drawing/2014/main" id="{41A8F4B2-3F9B-4397-AC96-BCCA6562FD6A}"/>
                  </a:ext>
                </a:extLst>
              </p:cNvPr>
              <p:cNvSpPr>
                <a:spLocks noChangeShapeType="1"/>
              </p:cNvSpPr>
              <p:nvPr/>
            </p:nvSpPr>
            <p:spPr bwMode="auto">
              <a:xfrm>
                <a:off x="1655"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1172">
                <a:extLst>
                  <a:ext uri="{FF2B5EF4-FFF2-40B4-BE49-F238E27FC236}">
                    <a16:creationId xmlns:a16="http://schemas.microsoft.com/office/drawing/2014/main" id="{B0EAD4F7-6A43-4DF0-83D6-CB2D6DB3EC81}"/>
                  </a:ext>
                </a:extLst>
              </p:cNvPr>
              <p:cNvSpPr>
                <a:spLocks noChangeShapeType="1"/>
              </p:cNvSpPr>
              <p:nvPr/>
            </p:nvSpPr>
            <p:spPr bwMode="auto">
              <a:xfrm rot="-5400000">
                <a:off x="1656" y="572"/>
                <a:ext cx="0" cy="545"/>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1173">
                <a:extLst>
                  <a:ext uri="{FF2B5EF4-FFF2-40B4-BE49-F238E27FC236}">
                    <a16:creationId xmlns:a16="http://schemas.microsoft.com/office/drawing/2014/main" id="{66EB9B11-A328-483B-BE0F-A360F9CC03F2}"/>
                  </a:ext>
                </a:extLst>
              </p:cNvPr>
              <p:cNvSpPr>
                <a:spLocks noChangeShapeType="1"/>
              </p:cNvSpPr>
              <p:nvPr/>
            </p:nvSpPr>
            <p:spPr bwMode="auto">
              <a:xfrm rot="5400000"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1174">
                <a:extLst>
                  <a:ext uri="{FF2B5EF4-FFF2-40B4-BE49-F238E27FC236}">
                    <a16:creationId xmlns:a16="http://schemas.microsoft.com/office/drawing/2014/main" id="{EAE0895B-52B7-4CCB-B6D6-AB80838A89BF}"/>
                  </a:ext>
                </a:extLst>
              </p:cNvPr>
              <p:cNvSpPr>
                <a:spLocks noChangeShapeType="1"/>
              </p:cNvSpPr>
              <p:nvPr/>
            </p:nvSpPr>
            <p:spPr bwMode="auto">
              <a:xfrm rot="-5400000" flipH="1" flipV="1">
                <a:off x="1474" y="663"/>
                <a:ext cx="363" cy="363"/>
              </a:xfrm>
              <a:prstGeom prst="line">
                <a:avLst/>
              </a:prstGeom>
              <a:noFill/>
              <a:ln w="19050">
                <a:solidFill>
                  <a:srgbClr val="000000"/>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4" name="テキスト ボックス 23">
            <a:extLst>
              <a:ext uri="{FF2B5EF4-FFF2-40B4-BE49-F238E27FC236}">
                <a16:creationId xmlns:a16="http://schemas.microsoft.com/office/drawing/2014/main" id="{219D85BF-8FFB-4C60-B738-016F67F9347B}"/>
              </a:ext>
            </a:extLst>
          </p:cNvPr>
          <p:cNvSpPr txBox="1"/>
          <p:nvPr/>
        </p:nvSpPr>
        <p:spPr>
          <a:xfrm>
            <a:off x="1187624" y="2420888"/>
            <a:ext cx="877163" cy="369332"/>
          </a:xfrm>
          <a:prstGeom prst="rect">
            <a:avLst/>
          </a:prstGeom>
          <a:noFill/>
        </p:spPr>
        <p:txBody>
          <a:bodyPr wrap="none" rtlCol="0">
            <a:spAutoFit/>
          </a:bodyPr>
          <a:lstStyle/>
          <a:p>
            <a:r>
              <a:rPr kumimoji="1" lang="ja-JP" altLang="en-US" dirty="0"/>
              <a:t>非偏光</a:t>
            </a:r>
          </a:p>
        </p:txBody>
      </p:sp>
      <p:sp>
        <p:nvSpPr>
          <p:cNvPr id="25" name="テキスト ボックス 24">
            <a:extLst>
              <a:ext uri="{FF2B5EF4-FFF2-40B4-BE49-F238E27FC236}">
                <a16:creationId xmlns:a16="http://schemas.microsoft.com/office/drawing/2014/main" id="{CD2DE691-A414-465B-A59F-C30ECA97DB4F}"/>
              </a:ext>
            </a:extLst>
          </p:cNvPr>
          <p:cNvSpPr txBox="1"/>
          <p:nvPr/>
        </p:nvSpPr>
        <p:spPr>
          <a:xfrm>
            <a:off x="3419872" y="1916832"/>
            <a:ext cx="1107996" cy="369332"/>
          </a:xfrm>
          <a:prstGeom prst="rect">
            <a:avLst/>
          </a:prstGeom>
          <a:noFill/>
        </p:spPr>
        <p:txBody>
          <a:bodyPr wrap="none" rtlCol="0">
            <a:spAutoFit/>
          </a:bodyPr>
          <a:lstStyle/>
          <a:p>
            <a:r>
              <a:rPr kumimoji="1" lang="ja-JP" altLang="en-US" dirty="0"/>
              <a:t>部分偏光</a:t>
            </a:r>
          </a:p>
        </p:txBody>
      </p:sp>
      <p:sp>
        <p:nvSpPr>
          <p:cNvPr id="30" name="テキスト ボックス 29">
            <a:extLst>
              <a:ext uri="{FF2B5EF4-FFF2-40B4-BE49-F238E27FC236}">
                <a16:creationId xmlns:a16="http://schemas.microsoft.com/office/drawing/2014/main" id="{8D257B5E-EA04-4FE7-AB7D-BCDA3036F5D5}"/>
              </a:ext>
            </a:extLst>
          </p:cNvPr>
          <p:cNvSpPr txBox="1"/>
          <p:nvPr/>
        </p:nvSpPr>
        <p:spPr>
          <a:xfrm>
            <a:off x="2411760" y="1628800"/>
            <a:ext cx="877163" cy="369332"/>
          </a:xfrm>
          <a:prstGeom prst="rect">
            <a:avLst/>
          </a:prstGeom>
          <a:noFill/>
        </p:spPr>
        <p:txBody>
          <a:bodyPr wrap="none" rtlCol="0">
            <a:spAutoFit/>
          </a:bodyPr>
          <a:lstStyle/>
          <a:p>
            <a:r>
              <a:rPr kumimoji="1" lang="ja-JP" altLang="en-US" dirty="0"/>
              <a:t>出射角</a:t>
            </a:r>
          </a:p>
        </p:txBody>
      </p:sp>
      <p:sp>
        <p:nvSpPr>
          <p:cNvPr id="31" name="テキスト ボックス 30">
            <a:extLst>
              <a:ext uri="{FF2B5EF4-FFF2-40B4-BE49-F238E27FC236}">
                <a16:creationId xmlns:a16="http://schemas.microsoft.com/office/drawing/2014/main" id="{12A463AB-7936-47E7-8235-772D2F23A7A5}"/>
              </a:ext>
            </a:extLst>
          </p:cNvPr>
          <p:cNvSpPr txBox="1"/>
          <p:nvPr/>
        </p:nvSpPr>
        <p:spPr>
          <a:xfrm>
            <a:off x="2051720" y="980728"/>
            <a:ext cx="646331" cy="369332"/>
          </a:xfrm>
          <a:prstGeom prst="rect">
            <a:avLst/>
          </a:prstGeom>
          <a:noFill/>
        </p:spPr>
        <p:txBody>
          <a:bodyPr wrap="none" rtlCol="0">
            <a:spAutoFit/>
          </a:bodyPr>
          <a:lstStyle/>
          <a:p>
            <a:r>
              <a:rPr kumimoji="1" lang="ja-JP" altLang="en-US" dirty="0"/>
              <a:t>法線</a:t>
            </a:r>
          </a:p>
        </p:txBody>
      </p:sp>
      <p:sp>
        <p:nvSpPr>
          <p:cNvPr id="32" name="テキスト ボックス 31">
            <a:extLst>
              <a:ext uri="{FF2B5EF4-FFF2-40B4-BE49-F238E27FC236}">
                <a16:creationId xmlns:a16="http://schemas.microsoft.com/office/drawing/2014/main" id="{FFF5150B-0DE0-4A2B-ADBC-FB546BF527A2}"/>
              </a:ext>
            </a:extLst>
          </p:cNvPr>
          <p:cNvSpPr txBox="1"/>
          <p:nvPr/>
        </p:nvSpPr>
        <p:spPr>
          <a:xfrm>
            <a:off x="251520" y="2060848"/>
            <a:ext cx="646331" cy="369332"/>
          </a:xfrm>
          <a:prstGeom prst="rect">
            <a:avLst/>
          </a:prstGeom>
          <a:noFill/>
        </p:spPr>
        <p:txBody>
          <a:bodyPr wrap="none" rtlCol="0">
            <a:spAutoFit/>
          </a:bodyPr>
          <a:lstStyle/>
          <a:p>
            <a:r>
              <a:rPr kumimoji="1" lang="ja-JP" altLang="en-US" dirty="0"/>
              <a:t>空気</a:t>
            </a:r>
          </a:p>
        </p:txBody>
      </p:sp>
      <p:sp>
        <p:nvSpPr>
          <p:cNvPr id="33" name="テキスト ボックス 32">
            <a:extLst>
              <a:ext uri="{FF2B5EF4-FFF2-40B4-BE49-F238E27FC236}">
                <a16:creationId xmlns:a16="http://schemas.microsoft.com/office/drawing/2014/main" id="{CFF9A2D6-59D0-42BD-BC54-2A3DBF3C571E}"/>
              </a:ext>
            </a:extLst>
          </p:cNvPr>
          <p:cNvSpPr txBox="1"/>
          <p:nvPr/>
        </p:nvSpPr>
        <p:spPr>
          <a:xfrm>
            <a:off x="251520" y="2420888"/>
            <a:ext cx="646331" cy="369332"/>
          </a:xfrm>
          <a:prstGeom prst="rect">
            <a:avLst/>
          </a:prstGeom>
          <a:noFill/>
        </p:spPr>
        <p:txBody>
          <a:bodyPr wrap="none" rtlCol="0">
            <a:spAutoFit/>
          </a:bodyPr>
          <a:lstStyle/>
          <a:p>
            <a:r>
              <a:rPr kumimoji="1" lang="ja-JP" altLang="en-US" dirty="0"/>
              <a:t>物体</a:t>
            </a:r>
          </a:p>
        </p:txBody>
      </p:sp>
      <p:sp>
        <p:nvSpPr>
          <p:cNvPr id="34" name="テキスト ボックス 33">
            <a:extLst>
              <a:ext uri="{FF2B5EF4-FFF2-40B4-BE49-F238E27FC236}">
                <a16:creationId xmlns:a16="http://schemas.microsoft.com/office/drawing/2014/main" id="{8F1CB542-D446-4AA6-98C8-22A52CDC32F5}"/>
              </a:ext>
            </a:extLst>
          </p:cNvPr>
          <p:cNvSpPr txBox="1"/>
          <p:nvPr/>
        </p:nvSpPr>
        <p:spPr>
          <a:xfrm>
            <a:off x="3995936" y="908720"/>
            <a:ext cx="1107996" cy="369332"/>
          </a:xfrm>
          <a:prstGeom prst="rect">
            <a:avLst/>
          </a:prstGeom>
          <a:noFill/>
        </p:spPr>
        <p:txBody>
          <a:bodyPr wrap="none" rtlCol="0">
            <a:spAutoFit/>
          </a:bodyPr>
          <a:lstStyle/>
          <a:p>
            <a:r>
              <a:rPr kumimoji="1" lang="ja-JP" altLang="en-US" dirty="0"/>
              <a:t>熱放射光</a:t>
            </a:r>
          </a:p>
        </p:txBody>
      </p:sp>
      <p:sp>
        <p:nvSpPr>
          <p:cNvPr id="35" name="テキスト ボックス 34">
            <a:extLst>
              <a:ext uri="{FF2B5EF4-FFF2-40B4-BE49-F238E27FC236}">
                <a16:creationId xmlns:a16="http://schemas.microsoft.com/office/drawing/2014/main" id="{E5DE6748-CB28-4018-AC29-5BD3B1BB8575}"/>
              </a:ext>
            </a:extLst>
          </p:cNvPr>
          <p:cNvSpPr txBox="1"/>
          <p:nvPr/>
        </p:nvSpPr>
        <p:spPr>
          <a:xfrm>
            <a:off x="539552" y="3501008"/>
            <a:ext cx="1936749" cy="369332"/>
          </a:xfrm>
          <a:prstGeom prst="rect">
            <a:avLst/>
          </a:prstGeom>
          <a:noFill/>
        </p:spPr>
        <p:txBody>
          <a:bodyPr wrap="none" rtlCol="0">
            <a:spAutoFit/>
          </a:bodyPr>
          <a:lstStyle/>
          <a:p>
            <a:r>
              <a:rPr kumimoji="1" lang="ja-JP" altLang="en-US" dirty="0"/>
              <a:t>内部で発生した光</a:t>
            </a:r>
          </a:p>
        </p:txBody>
      </p:sp>
      <p:sp>
        <p:nvSpPr>
          <p:cNvPr id="2" name="テキスト ボックス 1">
            <a:extLst>
              <a:ext uri="{FF2B5EF4-FFF2-40B4-BE49-F238E27FC236}">
                <a16:creationId xmlns:a16="http://schemas.microsoft.com/office/drawing/2014/main" id="{17A36B6F-A110-49CA-BDDD-C2A6E5B2F286}"/>
              </a:ext>
            </a:extLst>
          </p:cNvPr>
          <p:cNvSpPr txBox="1"/>
          <p:nvPr/>
        </p:nvSpPr>
        <p:spPr>
          <a:xfrm>
            <a:off x="4283968" y="3573016"/>
            <a:ext cx="461665" cy="784830"/>
          </a:xfrm>
          <a:prstGeom prst="rect">
            <a:avLst/>
          </a:prstGeom>
          <a:noFill/>
        </p:spPr>
        <p:txBody>
          <a:bodyPr vert="eaVert" wrap="none" rtlCol="0">
            <a:spAutoFit/>
          </a:bodyPr>
          <a:lstStyle/>
          <a:p>
            <a:r>
              <a:rPr kumimoji="1" lang="ja-JP" altLang="en-US" dirty="0"/>
              <a:t>偏光度</a:t>
            </a:r>
          </a:p>
        </p:txBody>
      </p:sp>
      <p:sp>
        <p:nvSpPr>
          <p:cNvPr id="3" name="テキスト ボックス 2">
            <a:extLst>
              <a:ext uri="{FF2B5EF4-FFF2-40B4-BE49-F238E27FC236}">
                <a16:creationId xmlns:a16="http://schemas.microsoft.com/office/drawing/2014/main" id="{75DCE8DB-81BD-45AF-AC3F-11898A437389}"/>
              </a:ext>
            </a:extLst>
          </p:cNvPr>
          <p:cNvSpPr txBox="1"/>
          <p:nvPr/>
        </p:nvSpPr>
        <p:spPr>
          <a:xfrm>
            <a:off x="7740352" y="4725144"/>
            <a:ext cx="877163" cy="369332"/>
          </a:xfrm>
          <a:prstGeom prst="rect">
            <a:avLst/>
          </a:prstGeom>
          <a:noFill/>
        </p:spPr>
        <p:txBody>
          <a:bodyPr wrap="none" rtlCol="0">
            <a:spAutoFit/>
          </a:bodyPr>
          <a:lstStyle/>
          <a:p>
            <a:r>
              <a:rPr kumimoji="1" lang="ja-JP" altLang="en-US" dirty="0"/>
              <a:t>出射角</a:t>
            </a:r>
          </a:p>
        </p:txBody>
      </p:sp>
      <p:cxnSp>
        <p:nvCxnSpPr>
          <p:cNvPr id="37" name="直線コネクタ 36">
            <a:extLst>
              <a:ext uri="{FF2B5EF4-FFF2-40B4-BE49-F238E27FC236}">
                <a16:creationId xmlns:a16="http://schemas.microsoft.com/office/drawing/2014/main" id="{C1B09BE0-A28D-4E1D-B15F-5A5595EBEB3C}"/>
              </a:ext>
            </a:extLst>
          </p:cNvPr>
          <p:cNvCxnSpPr>
            <a:cxnSpLocks/>
          </p:cNvCxnSpPr>
          <p:nvPr/>
        </p:nvCxnSpPr>
        <p:spPr bwMode="auto">
          <a:xfrm>
            <a:off x="4716016" y="4005064"/>
            <a:ext cx="4032448" cy="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38" name="直線コネクタ 37">
            <a:extLst>
              <a:ext uri="{FF2B5EF4-FFF2-40B4-BE49-F238E27FC236}">
                <a16:creationId xmlns:a16="http://schemas.microsoft.com/office/drawing/2014/main" id="{D35F29BF-860B-487D-B542-AE0AC154B54A}"/>
              </a:ext>
            </a:extLst>
          </p:cNvPr>
          <p:cNvCxnSpPr>
            <a:cxnSpLocks/>
          </p:cNvCxnSpPr>
          <p:nvPr/>
        </p:nvCxnSpPr>
        <p:spPr bwMode="auto">
          <a:xfrm>
            <a:off x="8172400" y="1412776"/>
            <a:ext cx="0" cy="3312368"/>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Tree>
    <p:extLst>
      <p:ext uri="{BB962C8B-B14F-4D97-AF65-F5344CB8AC3E}">
        <p14:creationId xmlns:p14="http://schemas.microsoft.com/office/powerpoint/2010/main" val="4156522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330" name="Rectangle 58"/>
          <p:cNvSpPr>
            <a:spLocks noChangeArrowheads="1"/>
          </p:cNvSpPr>
          <p:nvPr/>
        </p:nvSpPr>
        <p:spPr bwMode="auto">
          <a:xfrm>
            <a:off x="2971800" y="1516063"/>
            <a:ext cx="8820150" cy="720725"/>
          </a:xfrm>
          <a:prstGeom prst="rect">
            <a:avLst/>
          </a:prstGeom>
          <a:noFill/>
          <a:ln w="9525">
            <a:noFill/>
            <a:miter lim="800000"/>
            <a:headEnd/>
            <a:tailEnd/>
          </a:ln>
          <a:effectLst/>
        </p:spPr>
        <p:txBody>
          <a:bodyPr anchor="ctr"/>
          <a:lstStyle/>
          <a:p>
            <a:r>
              <a:rPr lang="ja-JP" altLang="en-US" sz="3200" b="1">
                <a:solidFill>
                  <a:schemeClr val="bg1"/>
                </a:solidFill>
              </a:rPr>
              <a:t>実験結果</a:t>
            </a:r>
          </a:p>
        </p:txBody>
      </p:sp>
      <p:pic>
        <p:nvPicPr>
          <p:cNvPr id="566331" name="Picture 59" descr="shellfish-image"/>
          <p:cNvPicPr>
            <a:picLocks noChangeAspect="1" noChangeArrowheads="1"/>
          </p:cNvPicPr>
          <p:nvPr/>
        </p:nvPicPr>
        <p:blipFill>
          <a:blip r:embed="rId2"/>
          <a:srcRect/>
          <a:stretch>
            <a:fillRect/>
          </a:stretch>
        </p:blipFill>
        <p:spPr bwMode="auto">
          <a:xfrm>
            <a:off x="683568" y="1700808"/>
            <a:ext cx="3048000" cy="2286000"/>
          </a:xfrm>
          <a:prstGeom prst="rect">
            <a:avLst/>
          </a:prstGeom>
          <a:noFill/>
        </p:spPr>
      </p:pic>
      <p:pic>
        <p:nvPicPr>
          <p:cNvPr id="566332" name="Picture 60" descr="ir-visible"/>
          <p:cNvPicPr>
            <a:picLocks noChangeAspect="1" noChangeArrowheads="1"/>
          </p:cNvPicPr>
          <p:nvPr/>
        </p:nvPicPr>
        <p:blipFill>
          <a:blip r:embed="rId3"/>
          <a:srcRect/>
          <a:stretch>
            <a:fillRect/>
          </a:stretch>
        </p:blipFill>
        <p:spPr bwMode="auto">
          <a:xfrm>
            <a:off x="5724128" y="1628800"/>
            <a:ext cx="2743200" cy="2571750"/>
          </a:xfrm>
          <a:prstGeom prst="rect">
            <a:avLst/>
          </a:prstGeom>
          <a:noFill/>
        </p:spPr>
      </p:pic>
      <p:sp>
        <p:nvSpPr>
          <p:cNvPr id="566333" name="AutoShape 61"/>
          <p:cNvSpPr>
            <a:spLocks noChangeArrowheads="1"/>
          </p:cNvSpPr>
          <p:nvPr/>
        </p:nvSpPr>
        <p:spPr bwMode="auto">
          <a:xfrm>
            <a:off x="4139282" y="2493566"/>
            <a:ext cx="1296988" cy="863600"/>
          </a:xfrm>
          <a:prstGeom prst="rightArrow">
            <a:avLst>
              <a:gd name="adj1" fmla="val 50000"/>
              <a:gd name="adj2" fmla="val 37546"/>
            </a:avLst>
          </a:prstGeom>
          <a:solidFill>
            <a:schemeClr val="accent1"/>
          </a:solidFill>
          <a:ln w="12700" algn="ctr">
            <a:solidFill>
              <a:schemeClr val="tx1"/>
            </a:solidFill>
            <a:miter lim="800000"/>
            <a:headEnd/>
            <a:tailEnd/>
          </a:ln>
          <a:effectLst/>
        </p:spPr>
        <p:txBody>
          <a:bodyPr lIns="90000" tIns="46800" rIns="90000" bIns="46800" anchor="ctr">
            <a:spAutoFit/>
          </a:bodyPr>
          <a:lstStyle/>
          <a:p>
            <a:endParaRPr lang="ja-JP" altLang="en-US"/>
          </a:p>
        </p:txBody>
      </p:sp>
      <p:sp>
        <p:nvSpPr>
          <p:cNvPr id="566349" name="Rectangle 77"/>
          <p:cNvSpPr>
            <a:spLocks noGrp="1" noChangeArrowheads="1"/>
          </p:cNvSpPr>
          <p:nvPr>
            <p:ph type="title"/>
          </p:nvPr>
        </p:nvSpPr>
        <p:spPr/>
        <p:txBody>
          <a:bodyPr/>
          <a:lstStyle/>
          <a:p>
            <a:r>
              <a:rPr lang="ja-JP" altLang="en-US"/>
              <a:t>法線計測結果</a:t>
            </a:r>
          </a:p>
        </p:txBody>
      </p:sp>
    </p:spTree>
    <p:extLst>
      <p:ext uri="{BB962C8B-B14F-4D97-AF65-F5344CB8AC3E}">
        <p14:creationId xmlns:p14="http://schemas.microsoft.com/office/powerpoint/2010/main" val="747435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FAAC5-3A05-46FE-8176-2578E78DDF14}"/>
              </a:ext>
            </a:extLst>
          </p:cNvPr>
          <p:cNvSpPr>
            <a:spLocks noGrp="1"/>
          </p:cNvSpPr>
          <p:nvPr>
            <p:ph type="ctrTitle" sz="quarter"/>
          </p:nvPr>
        </p:nvSpPr>
        <p:spPr/>
        <p:txBody>
          <a:bodyPr/>
          <a:lstStyle/>
          <a:p>
            <a:r>
              <a:rPr kumimoji="1" lang="ja-JP" altLang="en-US" dirty="0"/>
              <a:t>鏡面反射の偏光度</a:t>
            </a:r>
          </a:p>
        </p:txBody>
      </p:sp>
      <p:sp>
        <p:nvSpPr>
          <p:cNvPr id="3" name="字幕 2">
            <a:extLst>
              <a:ext uri="{FF2B5EF4-FFF2-40B4-BE49-F238E27FC236}">
                <a16:creationId xmlns:a16="http://schemas.microsoft.com/office/drawing/2014/main" id="{4F618973-07DB-4157-9735-9FA37A19399F}"/>
              </a:ext>
            </a:extLst>
          </p:cNvPr>
          <p:cNvSpPr>
            <a:spLocks noGrp="1"/>
          </p:cNvSpPr>
          <p:nvPr>
            <p:ph type="subTitle" sz="quarter" idx="1"/>
          </p:nvPr>
        </p:nvSpPr>
        <p:spPr/>
        <p:txBody>
          <a:bodyPr>
            <a:normAutofit fontScale="92500" lnSpcReduction="10000"/>
          </a:bodyPr>
          <a:lstStyle/>
          <a:p>
            <a:r>
              <a:rPr lang="en-US" altLang="ja-JP" dirty="0"/>
              <a:t>[Miyazaki, </a:t>
            </a:r>
            <a:r>
              <a:rPr lang="en-US" altLang="ja-JP" dirty="0" err="1"/>
              <a:t>Kagesawa</a:t>
            </a:r>
            <a:r>
              <a:rPr lang="en-US" altLang="ja-JP" dirty="0"/>
              <a:t>, </a:t>
            </a:r>
            <a:r>
              <a:rPr lang="en-US" altLang="ja-JP" dirty="0" err="1"/>
              <a:t>Ikeuchi</a:t>
            </a:r>
            <a:r>
              <a:rPr lang="en-US" altLang="ja-JP" dirty="0"/>
              <a:t>, 2004]</a:t>
            </a:r>
          </a:p>
          <a:p>
            <a:r>
              <a:rPr lang="en-US" altLang="ja-JP" dirty="0"/>
              <a:t>[Huynh, Robles-Kelly, Hancock, 2013]</a:t>
            </a:r>
          </a:p>
          <a:p>
            <a:r>
              <a:rPr lang="en-US" altLang="ja-JP" dirty="0"/>
              <a:t>[Kobayashi, Morimoto, Sato, </a:t>
            </a:r>
            <a:r>
              <a:rPr lang="en-US" altLang="ja-JP" dirty="0" err="1"/>
              <a:t>Mukaigawa</a:t>
            </a:r>
            <a:r>
              <a:rPr lang="en-US" altLang="ja-JP" dirty="0"/>
              <a:t>, </a:t>
            </a:r>
            <a:r>
              <a:rPr lang="en-US" altLang="ja-JP" dirty="0" err="1"/>
              <a:t>Tomono</a:t>
            </a:r>
            <a:r>
              <a:rPr lang="en-US" altLang="ja-JP" dirty="0"/>
              <a:t>, </a:t>
            </a:r>
            <a:r>
              <a:rPr lang="en-US" altLang="ja-JP" dirty="0" err="1"/>
              <a:t>Ikeuchi</a:t>
            </a:r>
            <a:r>
              <a:rPr lang="en-US" altLang="ja-JP" dirty="0"/>
              <a:t>, 2021]</a:t>
            </a:r>
            <a:endParaRPr kumimoji="1" lang="ja-JP" altLang="en-US" dirty="0"/>
          </a:p>
        </p:txBody>
      </p:sp>
    </p:spTree>
    <p:extLst>
      <p:ext uri="{BB962C8B-B14F-4D97-AF65-F5344CB8AC3E}">
        <p14:creationId xmlns:p14="http://schemas.microsoft.com/office/powerpoint/2010/main" val="412433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3"/>
          <p:cNvSpPr>
            <a:spLocks noChangeArrowheads="1"/>
          </p:cNvSpPr>
          <p:nvPr/>
        </p:nvSpPr>
        <p:spPr bwMode="auto">
          <a:xfrm>
            <a:off x="3506788" y="693143"/>
            <a:ext cx="5122862" cy="3600450"/>
          </a:xfrm>
          <a:prstGeom prst="rect">
            <a:avLst/>
          </a:prstGeom>
          <a:noFill/>
          <a:ln w="38100">
            <a:solidFill>
              <a:schemeClr val="tx1"/>
            </a:solidFill>
            <a:miter lim="800000"/>
            <a:headEnd/>
            <a:tailEnd/>
          </a:ln>
        </p:spPr>
        <p:txBody>
          <a:bodyPr/>
          <a:lstStyle/>
          <a:p>
            <a:endParaRPr lang="ja-JP" altLang="en-US"/>
          </a:p>
        </p:txBody>
      </p:sp>
      <p:sp>
        <p:nvSpPr>
          <p:cNvPr id="649220" name="Freeform 4"/>
          <p:cNvSpPr>
            <a:spLocks/>
          </p:cNvSpPr>
          <p:nvPr/>
        </p:nvSpPr>
        <p:spPr bwMode="auto">
          <a:xfrm>
            <a:off x="3506788" y="705843"/>
            <a:ext cx="5105400" cy="3433762"/>
          </a:xfrm>
          <a:custGeom>
            <a:avLst/>
            <a:gdLst/>
            <a:ahLst/>
            <a:cxnLst>
              <a:cxn ang="0">
                <a:pos x="4" y="291"/>
              </a:cxn>
              <a:cxn ang="0">
                <a:pos x="8" y="291"/>
              </a:cxn>
              <a:cxn ang="0">
                <a:pos x="13" y="291"/>
              </a:cxn>
              <a:cxn ang="0">
                <a:pos x="18" y="291"/>
              </a:cxn>
              <a:cxn ang="0">
                <a:pos x="23" y="291"/>
              </a:cxn>
              <a:cxn ang="0">
                <a:pos x="28" y="291"/>
              </a:cxn>
              <a:cxn ang="0">
                <a:pos x="33" y="291"/>
              </a:cxn>
              <a:cxn ang="0">
                <a:pos x="37" y="291"/>
              </a:cxn>
              <a:cxn ang="0">
                <a:pos x="42" y="290"/>
              </a:cxn>
              <a:cxn ang="0">
                <a:pos x="47" y="290"/>
              </a:cxn>
              <a:cxn ang="0">
                <a:pos x="52" y="290"/>
              </a:cxn>
              <a:cxn ang="0">
                <a:pos x="57" y="290"/>
              </a:cxn>
              <a:cxn ang="0">
                <a:pos x="61" y="290"/>
              </a:cxn>
              <a:cxn ang="0">
                <a:pos x="66" y="289"/>
              </a:cxn>
              <a:cxn ang="0">
                <a:pos x="71" y="289"/>
              </a:cxn>
              <a:cxn ang="0">
                <a:pos x="76" y="289"/>
              </a:cxn>
              <a:cxn ang="0">
                <a:pos x="80" y="288"/>
              </a:cxn>
              <a:cxn ang="0">
                <a:pos x="85" y="288"/>
              </a:cxn>
              <a:cxn ang="0">
                <a:pos x="90" y="287"/>
              </a:cxn>
              <a:cxn ang="0">
                <a:pos x="95" y="287"/>
              </a:cxn>
              <a:cxn ang="0">
                <a:pos x="100" y="286"/>
              </a:cxn>
              <a:cxn ang="0">
                <a:pos x="104" y="285"/>
              </a:cxn>
              <a:cxn ang="0">
                <a:pos x="109" y="285"/>
              </a:cxn>
              <a:cxn ang="0">
                <a:pos x="114" y="284"/>
              </a:cxn>
              <a:cxn ang="0">
                <a:pos x="119" y="283"/>
              </a:cxn>
              <a:cxn ang="0">
                <a:pos x="124" y="282"/>
              </a:cxn>
              <a:cxn ang="0">
                <a:pos x="128" y="281"/>
              </a:cxn>
              <a:cxn ang="0">
                <a:pos x="133" y="280"/>
              </a:cxn>
              <a:cxn ang="0">
                <a:pos x="138" y="279"/>
              </a:cxn>
              <a:cxn ang="0">
                <a:pos x="143" y="278"/>
              </a:cxn>
              <a:cxn ang="0">
                <a:pos x="148" y="277"/>
              </a:cxn>
              <a:cxn ang="0">
                <a:pos x="152" y="275"/>
              </a:cxn>
              <a:cxn ang="0">
                <a:pos x="157" y="274"/>
              </a:cxn>
              <a:cxn ang="0">
                <a:pos x="162" y="272"/>
              </a:cxn>
              <a:cxn ang="0">
                <a:pos x="167" y="270"/>
              </a:cxn>
              <a:cxn ang="0">
                <a:pos x="172" y="268"/>
              </a:cxn>
              <a:cxn ang="0">
                <a:pos x="176" y="266"/>
              </a:cxn>
              <a:cxn ang="0">
                <a:pos x="181" y="264"/>
              </a:cxn>
              <a:cxn ang="0">
                <a:pos x="186" y="261"/>
              </a:cxn>
              <a:cxn ang="0">
                <a:pos x="191" y="258"/>
              </a:cxn>
              <a:cxn ang="0">
                <a:pos x="196" y="255"/>
              </a:cxn>
              <a:cxn ang="0">
                <a:pos x="200" y="251"/>
              </a:cxn>
              <a:cxn ang="0">
                <a:pos x="205" y="248"/>
              </a:cxn>
              <a:cxn ang="0">
                <a:pos x="210" y="244"/>
              </a:cxn>
              <a:cxn ang="0">
                <a:pos x="215" y="239"/>
              </a:cxn>
              <a:cxn ang="0">
                <a:pos x="220" y="234"/>
              </a:cxn>
              <a:cxn ang="0">
                <a:pos x="224" y="229"/>
              </a:cxn>
              <a:cxn ang="0">
                <a:pos x="229" y="223"/>
              </a:cxn>
              <a:cxn ang="0">
                <a:pos x="234" y="216"/>
              </a:cxn>
              <a:cxn ang="0">
                <a:pos x="239" y="209"/>
              </a:cxn>
              <a:cxn ang="0">
                <a:pos x="244" y="201"/>
              </a:cxn>
              <a:cxn ang="0">
                <a:pos x="248" y="192"/>
              </a:cxn>
              <a:cxn ang="0">
                <a:pos x="253" y="182"/>
              </a:cxn>
              <a:cxn ang="0">
                <a:pos x="258" y="172"/>
              </a:cxn>
              <a:cxn ang="0">
                <a:pos x="263" y="160"/>
              </a:cxn>
              <a:cxn ang="0">
                <a:pos x="268" y="148"/>
              </a:cxn>
              <a:cxn ang="0">
                <a:pos x="272" y="134"/>
              </a:cxn>
              <a:cxn ang="0">
                <a:pos x="277" y="118"/>
              </a:cxn>
              <a:cxn ang="0">
                <a:pos x="282" y="101"/>
              </a:cxn>
              <a:cxn ang="0">
                <a:pos x="287" y="83"/>
              </a:cxn>
              <a:cxn ang="0">
                <a:pos x="292" y="63"/>
              </a:cxn>
              <a:cxn ang="0">
                <a:pos x="296" y="40"/>
              </a:cxn>
              <a:cxn ang="0">
                <a:pos x="301" y="16"/>
              </a:cxn>
            </a:cxnLst>
            <a:rect l="0" t="0" r="r" b="b"/>
            <a:pathLst>
              <a:path w="304" h="291">
                <a:moveTo>
                  <a:pt x="0" y="291"/>
                </a:moveTo>
                <a:lnTo>
                  <a:pt x="0" y="291"/>
                </a:lnTo>
                <a:lnTo>
                  <a:pt x="1" y="291"/>
                </a:lnTo>
                <a:lnTo>
                  <a:pt x="1" y="291"/>
                </a:lnTo>
                <a:lnTo>
                  <a:pt x="2" y="291"/>
                </a:lnTo>
                <a:lnTo>
                  <a:pt x="3" y="291"/>
                </a:lnTo>
                <a:lnTo>
                  <a:pt x="3" y="291"/>
                </a:lnTo>
                <a:lnTo>
                  <a:pt x="4" y="291"/>
                </a:lnTo>
                <a:lnTo>
                  <a:pt x="4" y="291"/>
                </a:lnTo>
                <a:lnTo>
                  <a:pt x="5" y="291"/>
                </a:lnTo>
                <a:lnTo>
                  <a:pt x="5" y="291"/>
                </a:lnTo>
                <a:lnTo>
                  <a:pt x="6" y="291"/>
                </a:lnTo>
                <a:lnTo>
                  <a:pt x="7" y="291"/>
                </a:lnTo>
                <a:lnTo>
                  <a:pt x="7" y="291"/>
                </a:lnTo>
                <a:lnTo>
                  <a:pt x="8" y="291"/>
                </a:lnTo>
                <a:lnTo>
                  <a:pt x="8" y="291"/>
                </a:lnTo>
                <a:lnTo>
                  <a:pt x="9" y="291"/>
                </a:lnTo>
                <a:lnTo>
                  <a:pt x="10" y="291"/>
                </a:lnTo>
                <a:lnTo>
                  <a:pt x="10" y="291"/>
                </a:lnTo>
                <a:lnTo>
                  <a:pt x="11" y="291"/>
                </a:lnTo>
                <a:lnTo>
                  <a:pt x="11" y="291"/>
                </a:lnTo>
                <a:lnTo>
                  <a:pt x="12" y="291"/>
                </a:lnTo>
                <a:lnTo>
                  <a:pt x="13" y="291"/>
                </a:lnTo>
                <a:lnTo>
                  <a:pt x="13" y="291"/>
                </a:lnTo>
                <a:lnTo>
                  <a:pt x="14" y="291"/>
                </a:lnTo>
                <a:lnTo>
                  <a:pt x="14" y="291"/>
                </a:lnTo>
                <a:lnTo>
                  <a:pt x="15" y="291"/>
                </a:lnTo>
                <a:lnTo>
                  <a:pt x="16" y="291"/>
                </a:lnTo>
                <a:lnTo>
                  <a:pt x="16" y="291"/>
                </a:lnTo>
                <a:lnTo>
                  <a:pt x="17" y="291"/>
                </a:lnTo>
                <a:lnTo>
                  <a:pt x="18" y="291"/>
                </a:lnTo>
                <a:lnTo>
                  <a:pt x="18" y="291"/>
                </a:lnTo>
                <a:lnTo>
                  <a:pt x="19" y="291"/>
                </a:lnTo>
                <a:lnTo>
                  <a:pt x="19" y="291"/>
                </a:lnTo>
                <a:lnTo>
                  <a:pt x="20" y="291"/>
                </a:lnTo>
                <a:lnTo>
                  <a:pt x="21" y="291"/>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0"/>
                </a:lnTo>
                <a:lnTo>
                  <a:pt x="43" y="290"/>
                </a:lnTo>
                <a:lnTo>
                  <a:pt x="43" y="290"/>
                </a:lnTo>
                <a:lnTo>
                  <a:pt x="44" y="290"/>
                </a:lnTo>
                <a:lnTo>
                  <a:pt x="45" y="290"/>
                </a:lnTo>
                <a:lnTo>
                  <a:pt x="45" y="290"/>
                </a:lnTo>
                <a:lnTo>
                  <a:pt x="46" y="290"/>
                </a:lnTo>
                <a:lnTo>
                  <a:pt x="46" y="290"/>
                </a:lnTo>
                <a:lnTo>
                  <a:pt x="47" y="290"/>
                </a:lnTo>
                <a:lnTo>
                  <a:pt x="48" y="290"/>
                </a:lnTo>
                <a:lnTo>
                  <a:pt x="48" y="290"/>
                </a:lnTo>
                <a:lnTo>
                  <a:pt x="49" y="290"/>
                </a:lnTo>
                <a:lnTo>
                  <a:pt x="49" y="290"/>
                </a:lnTo>
                <a:lnTo>
                  <a:pt x="50" y="290"/>
                </a:lnTo>
                <a:lnTo>
                  <a:pt x="51" y="290"/>
                </a:lnTo>
                <a:lnTo>
                  <a:pt x="51" y="290"/>
                </a:lnTo>
                <a:lnTo>
                  <a:pt x="52" y="290"/>
                </a:lnTo>
                <a:lnTo>
                  <a:pt x="52" y="290"/>
                </a:lnTo>
                <a:lnTo>
                  <a:pt x="53" y="290"/>
                </a:lnTo>
                <a:lnTo>
                  <a:pt x="54" y="290"/>
                </a:lnTo>
                <a:lnTo>
                  <a:pt x="54" y="290"/>
                </a:lnTo>
                <a:lnTo>
                  <a:pt x="55" y="290"/>
                </a:lnTo>
                <a:lnTo>
                  <a:pt x="55" y="290"/>
                </a:lnTo>
                <a:lnTo>
                  <a:pt x="56" y="290"/>
                </a:lnTo>
                <a:lnTo>
                  <a:pt x="57" y="290"/>
                </a:lnTo>
                <a:lnTo>
                  <a:pt x="57" y="290"/>
                </a:lnTo>
                <a:lnTo>
                  <a:pt x="58" y="290"/>
                </a:lnTo>
                <a:lnTo>
                  <a:pt x="58" y="290"/>
                </a:lnTo>
                <a:lnTo>
                  <a:pt x="59" y="290"/>
                </a:lnTo>
                <a:lnTo>
                  <a:pt x="60" y="290"/>
                </a:lnTo>
                <a:lnTo>
                  <a:pt x="60" y="290"/>
                </a:lnTo>
                <a:lnTo>
                  <a:pt x="61" y="290"/>
                </a:lnTo>
                <a:lnTo>
                  <a:pt x="61" y="290"/>
                </a:lnTo>
                <a:lnTo>
                  <a:pt x="62" y="289"/>
                </a:lnTo>
                <a:lnTo>
                  <a:pt x="63" y="289"/>
                </a:lnTo>
                <a:lnTo>
                  <a:pt x="63" y="289"/>
                </a:lnTo>
                <a:lnTo>
                  <a:pt x="64" y="289"/>
                </a:lnTo>
                <a:lnTo>
                  <a:pt x="64" y="289"/>
                </a:lnTo>
                <a:lnTo>
                  <a:pt x="65" y="289"/>
                </a:lnTo>
                <a:lnTo>
                  <a:pt x="66" y="289"/>
                </a:lnTo>
                <a:lnTo>
                  <a:pt x="66" y="289"/>
                </a:lnTo>
                <a:lnTo>
                  <a:pt x="67" y="289"/>
                </a:lnTo>
                <a:lnTo>
                  <a:pt x="67" y="289"/>
                </a:lnTo>
                <a:lnTo>
                  <a:pt x="68" y="289"/>
                </a:lnTo>
                <a:lnTo>
                  <a:pt x="69" y="289"/>
                </a:lnTo>
                <a:lnTo>
                  <a:pt x="69" y="289"/>
                </a:lnTo>
                <a:lnTo>
                  <a:pt x="70" y="289"/>
                </a:lnTo>
                <a:lnTo>
                  <a:pt x="70" y="289"/>
                </a:lnTo>
                <a:lnTo>
                  <a:pt x="71" y="289"/>
                </a:lnTo>
                <a:lnTo>
                  <a:pt x="72" y="289"/>
                </a:lnTo>
                <a:lnTo>
                  <a:pt x="72" y="289"/>
                </a:lnTo>
                <a:lnTo>
                  <a:pt x="73" y="289"/>
                </a:lnTo>
                <a:lnTo>
                  <a:pt x="73" y="289"/>
                </a:lnTo>
                <a:lnTo>
                  <a:pt x="74" y="289"/>
                </a:lnTo>
                <a:lnTo>
                  <a:pt x="75" y="289"/>
                </a:lnTo>
                <a:lnTo>
                  <a:pt x="75" y="289"/>
                </a:lnTo>
                <a:lnTo>
                  <a:pt x="76" y="289"/>
                </a:lnTo>
                <a:lnTo>
                  <a:pt x="76" y="288"/>
                </a:lnTo>
                <a:lnTo>
                  <a:pt x="77" y="288"/>
                </a:lnTo>
                <a:lnTo>
                  <a:pt x="77" y="288"/>
                </a:lnTo>
                <a:lnTo>
                  <a:pt x="78" y="288"/>
                </a:lnTo>
                <a:lnTo>
                  <a:pt x="79" y="288"/>
                </a:lnTo>
                <a:lnTo>
                  <a:pt x="79" y="288"/>
                </a:lnTo>
                <a:lnTo>
                  <a:pt x="80" y="288"/>
                </a:lnTo>
                <a:lnTo>
                  <a:pt x="80" y="288"/>
                </a:lnTo>
                <a:lnTo>
                  <a:pt x="81" y="288"/>
                </a:lnTo>
                <a:lnTo>
                  <a:pt x="82" y="288"/>
                </a:lnTo>
                <a:lnTo>
                  <a:pt x="82" y="288"/>
                </a:lnTo>
                <a:lnTo>
                  <a:pt x="83" y="288"/>
                </a:lnTo>
                <a:lnTo>
                  <a:pt x="83" y="288"/>
                </a:lnTo>
                <a:lnTo>
                  <a:pt x="84" y="288"/>
                </a:lnTo>
                <a:lnTo>
                  <a:pt x="85" y="288"/>
                </a:lnTo>
                <a:lnTo>
                  <a:pt x="85" y="288"/>
                </a:lnTo>
                <a:lnTo>
                  <a:pt x="86" y="288"/>
                </a:lnTo>
                <a:lnTo>
                  <a:pt x="86" y="288"/>
                </a:lnTo>
                <a:lnTo>
                  <a:pt x="87" y="287"/>
                </a:lnTo>
                <a:lnTo>
                  <a:pt x="88" y="287"/>
                </a:lnTo>
                <a:lnTo>
                  <a:pt x="88" y="287"/>
                </a:lnTo>
                <a:lnTo>
                  <a:pt x="89" y="287"/>
                </a:lnTo>
                <a:lnTo>
                  <a:pt x="89" y="287"/>
                </a:lnTo>
                <a:lnTo>
                  <a:pt x="90" y="287"/>
                </a:lnTo>
                <a:lnTo>
                  <a:pt x="91" y="287"/>
                </a:lnTo>
                <a:lnTo>
                  <a:pt x="91" y="287"/>
                </a:lnTo>
                <a:lnTo>
                  <a:pt x="92" y="287"/>
                </a:lnTo>
                <a:lnTo>
                  <a:pt x="92" y="287"/>
                </a:lnTo>
                <a:lnTo>
                  <a:pt x="93" y="287"/>
                </a:lnTo>
                <a:lnTo>
                  <a:pt x="94" y="287"/>
                </a:lnTo>
                <a:lnTo>
                  <a:pt x="94" y="287"/>
                </a:lnTo>
                <a:lnTo>
                  <a:pt x="95" y="287"/>
                </a:lnTo>
                <a:lnTo>
                  <a:pt x="95" y="287"/>
                </a:lnTo>
                <a:lnTo>
                  <a:pt x="96" y="286"/>
                </a:lnTo>
                <a:lnTo>
                  <a:pt x="97" y="286"/>
                </a:lnTo>
                <a:lnTo>
                  <a:pt x="97" y="286"/>
                </a:lnTo>
                <a:lnTo>
                  <a:pt x="98" y="286"/>
                </a:lnTo>
                <a:lnTo>
                  <a:pt x="98" y="286"/>
                </a:lnTo>
                <a:lnTo>
                  <a:pt x="99" y="286"/>
                </a:lnTo>
                <a:lnTo>
                  <a:pt x="100" y="286"/>
                </a:lnTo>
                <a:lnTo>
                  <a:pt x="100" y="286"/>
                </a:lnTo>
                <a:lnTo>
                  <a:pt x="101" y="286"/>
                </a:lnTo>
                <a:lnTo>
                  <a:pt x="101" y="286"/>
                </a:lnTo>
                <a:lnTo>
                  <a:pt x="102" y="286"/>
                </a:lnTo>
                <a:lnTo>
                  <a:pt x="103" y="286"/>
                </a:lnTo>
                <a:lnTo>
                  <a:pt x="103" y="286"/>
                </a:lnTo>
                <a:lnTo>
                  <a:pt x="104" y="286"/>
                </a:lnTo>
                <a:lnTo>
                  <a:pt x="104" y="285"/>
                </a:lnTo>
                <a:lnTo>
                  <a:pt x="105" y="285"/>
                </a:lnTo>
                <a:lnTo>
                  <a:pt x="106" y="285"/>
                </a:lnTo>
                <a:lnTo>
                  <a:pt x="106" y="285"/>
                </a:lnTo>
                <a:lnTo>
                  <a:pt x="107" y="285"/>
                </a:lnTo>
                <a:lnTo>
                  <a:pt x="107" y="285"/>
                </a:lnTo>
                <a:lnTo>
                  <a:pt x="108" y="285"/>
                </a:lnTo>
                <a:lnTo>
                  <a:pt x="109" y="285"/>
                </a:lnTo>
                <a:lnTo>
                  <a:pt x="109" y="285"/>
                </a:lnTo>
                <a:lnTo>
                  <a:pt x="110" y="285"/>
                </a:lnTo>
                <a:lnTo>
                  <a:pt x="110" y="285"/>
                </a:lnTo>
                <a:lnTo>
                  <a:pt x="111" y="284"/>
                </a:lnTo>
                <a:lnTo>
                  <a:pt x="112" y="284"/>
                </a:lnTo>
                <a:lnTo>
                  <a:pt x="112" y="284"/>
                </a:lnTo>
                <a:lnTo>
                  <a:pt x="113" y="284"/>
                </a:lnTo>
                <a:lnTo>
                  <a:pt x="113" y="284"/>
                </a:lnTo>
                <a:lnTo>
                  <a:pt x="114" y="284"/>
                </a:lnTo>
                <a:lnTo>
                  <a:pt x="115" y="284"/>
                </a:lnTo>
                <a:lnTo>
                  <a:pt x="115" y="284"/>
                </a:lnTo>
                <a:lnTo>
                  <a:pt x="116" y="284"/>
                </a:lnTo>
                <a:lnTo>
                  <a:pt x="116" y="284"/>
                </a:lnTo>
                <a:lnTo>
                  <a:pt x="117" y="284"/>
                </a:lnTo>
                <a:lnTo>
                  <a:pt x="118" y="283"/>
                </a:lnTo>
                <a:lnTo>
                  <a:pt x="118" y="283"/>
                </a:lnTo>
                <a:lnTo>
                  <a:pt x="119" y="283"/>
                </a:lnTo>
                <a:lnTo>
                  <a:pt x="119" y="283"/>
                </a:lnTo>
                <a:lnTo>
                  <a:pt x="120" y="283"/>
                </a:lnTo>
                <a:lnTo>
                  <a:pt x="121" y="283"/>
                </a:lnTo>
                <a:lnTo>
                  <a:pt x="121" y="283"/>
                </a:lnTo>
                <a:lnTo>
                  <a:pt x="122" y="283"/>
                </a:lnTo>
                <a:lnTo>
                  <a:pt x="122" y="283"/>
                </a:lnTo>
                <a:lnTo>
                  <a:pt x="123" y="282"/>
                </a:lnTo>
                <a:lnTo>
                  <a:pt x="124" y="282"/>
                </a:lnTo>
                <a:lnTo>
                  <a:pt x="124" y="282"/>
                </a:lnTo>
                <a:lnTo>
                  <a:pt x="125" y="282"/>
                </a:lnTo>
                <a:lnTo>
                  <a:pt x="125" y="282"/>
                </a:lnTo>
                <a:lnTo>
                  <a:pt x="126" y="282"/>
                </a:lnTo>
                <a:lnTo>
                  <a:pt x="127" y="282"/>
                </a:lnTo>
                <a:lnTo>
                  <a:pt x="127" y="282"/>
                </a:lnTo>
                <a:lnTo>
                  <a:pt x="128" y="282"/>
                </a:lnTo>
                <a:lnTo>
                  <a:pt x="128" y="281"/>
                </a:lnTo>
                <a:lnTo>
                  <a:pt x="129" y="281"/>
                </a:lnTo>
                <a:lnTo>
                  <a:pt x="130" y="281"/>
                </a:lnTo>
                <a:lnTo>
                  <a:pt x="130" y="281"/>
                </a:lnTo>
                <a:lnTo>
                  <a:pt x="131" y="281"/>
                </a:lnTo>
                <a:lnTo>
                  <a:pt x="131" y="281"/>
                </a:lnTo>
                <a:lnTo>
                  <a:pt x="132" y="281"/>
                </a:lnTo>
                <a:lnTo>
                  <a:pt x="133" y="280"/>
                </a:lnTo>
                <a:lnTo>
                  <a:pt x="133" y="280"/>
                </a:lnTo>
                <a:lnTo>
                  <a:pt x="134" y="280"/>
                </a:lnTo>
                <a:lnTo>
                  <a:pt x="134" y="280"/>
                </a:lnTo>
                <a:lnTo>
                  <a:pt x="135" y="280"/>
                </a:lnTo>
                <a:lnTo>
                  <a:pt x="136" y="280"/>
                </a:lnTo>
                <a:lnTo>
                  <a:pt x="136" y="280"/>
                </a:lnTo>
                <a:lnTo>
                  <a:pt x="137" y="280"/>
                </a:lnTo>
                <a:lnTo>
                  <a:pt x="137" y="279"/>
                </a:lnTo>
                <a:lnTo>
                  <a:pt x="138" y="279"/>
                </a:lnTo>
                <a:lnTo>
                  <a:pt x="139" y="279"/>
                </a:lnTo>
                <a:lnTo>
                  <a:pt x="139" y="279"/>
                </a:lnTo>
                <a:lnTo>
                  <a:pt x="140" y="279"/>
                </a:lnTo>
                <a:lnTo>
                  <a:pt x="140" y="279"/>
                </a:lnTo>
                <a:lnTo>
                  <a:pt x="141" y="279"/>
                </a:lnTo>
                <a:lnTo>
                  <a:pt x="142" y="278"/>
                </a:lnTo>
                <a:lnTo>
                  <a:pt x="142" y="278"/>
                </a:lnTo>
                <a:lnTo>
                  <a:pt x="143" y="278"/>
                </a:lnTo>
                <a:lnTo>
                  <a:pt x="143" y="278"/>
                </a:lnTo>
                <a:lnTo>
                  <a:pt x="144" y="278"/>
                </a:lnTo>
                <a:lnTo>
                  <a:pt x="145" y="278"/>
                </a:lnTo>
                <a:lnTo>
                  <a:pt x="145" y="277"/>
                </a:lnTo>
                <a:lnTo>
                  <a:pt x="146" y="277"/>
                </a:lnTo>
                <a:lnTo>
                  <a:pt x="146" y="277"/>
                </a:lnTo>
                <a:lnTo>
                  <a:pt x="147" y="277"/>
                </a:lnTo>
                <a:lnTo>
                  <a:pt x="148" y="277"/>
                </a:lnTo>
                <a:lnTo>
                  <a:pt x="148" y="277"/>
                </a:lnTo>
                <a:lnTo>
                  <a:pt x="149" y="276"/>
                </a:lnTo>
                <a:lnTo>
                  <a:pt x="149" y="276"/>
                </a:lnTo>
                <a:lnTo>
                  <a:pt x="150" y="276"/>
                </a:lnTo>
                <a:lnTo>
                  <a:pt x="151" y="276"/>
                </a:lnTo>
                <a:lnTo>
                  <a:pt x="151" y="276"/>
                </a:lnTo>
                <a:lnTo>
                  <a:pt x="152" y="275"/>
                </a:lnTo>
                <a:lnTo>
                  <a:pt x="152" y="275"/>
                </a:lnTo>
                <a:lnTo>
                  <a:pt x="153" y="275"/>
                </a:lnTo>
                <a:lnTo>
                  <a:pt x="154" y="275"/>
                </a:lnTo>
                <a:lnTo>
                  <a:pt x="154" y="275"/>
                </a:lnTo>
                <a:lnTo>
                  <a:pt x="155" y="275"/>
                </a:lnTo>
                <a:lnTo>
                  <a:pt x="155" y="274"/>
                </a:lnTo>
                <a:lnTo>
                  <a:pt x="156" y="274"/>
                </a:lnTo>
                <a:lnTo>
                  <a:pt x="157" y="274"/>
                </a:lnTo>
                <a:lnTo>
                  <a:pt x="157" y="274"/>
                </a:lnTo>
                <a:lnTo>
                  <a:pt x="158" y="274"/>
                </a:lnTo>
                <a:lnTo>
                  <a:pt x="158" y="273"/>
                </a:lnTo>
                <a:lnTo>
                  <a:pt x="159" y="273"/>
                </a:lnTo>
                <a:lnTo>
                  <a:pt x="160" y="273"/>
                </a:lnTo>
                <a:lnTo>
                  <a:pt x="160" y="273"/>
                </a:lnTo>
                <a:lnTo>
                  <a:pt x="161" y="272"/>
                </a:lnTo>
                <a:lnTo>
                  <a:pt x="161" y="272"/>
                </a:lnTo>
                <a:lnTo>
                  <a:pt x="162" y="272"/>
                </a:lnTo>
                <a:lnTo>
                  <a:pt x="163" y="272"/>
                </a:lnTo>
                <a:lnTo>
                  <a:pt x="163" y="272"/>
                </a:lnTo>
                <a:lnTo>
                  <a:pt x="164" y="271"/>
                </a:lnTo>
                <a:lnTo>
                  <a:pt x="164" y="271"/>
                </a:lnTo>
                <a:lnTo>
                  <a:pt x="165" y="271"/>
                </a:lnTo>
                <a:lnTo>
                  <a:pt x="166" y="271"/>
                </a:lnTo>
                <a:lnTo>
                  <a:pt x="166" y="270"/>
                </a:lnTo>
                <a:lnTo>
                  <a:pt x="167" y="270"/>
                </a:lnTo>
                <a:lnTo>
                  <a:pt x="167" y="270"/>
                </a:lnTo>
                <a:lnTo>
                  <a:pt x="168" y="270"/>
                </a:lnTo>
                <a:lnTo>
                  <a:pt x="169" y="269"/>
                </a:lnTo>
                <a:lnTo>
                  <a:pt x="169" y="269"/>
                </a:lnTo>
                <a:lnTo>
                  <a:pt x="170" y="269"/>
                </a:lnTo>
                <a:lnTo>
                  <a:pt x="170" y="269"/>
                </a:lnTo>
                <a:lnTo>
                  <a:pt x="171" y="268"/>
                </a:lnTo>
                <a:lnTo>
                  <a:pt x="172" y="268"/>
                </a:lnTo>
                <a:lnTo>
                  <a:pt x="172" y="268"/>
                </a:lnTo>
                <a:lnTo>
                  <a:pt x="173" y="268"/>
                </a:lnTo>
                <a:lnTo>
                  <a:pt x="173" y="267"/>
                </a:lnTo>
                <a:lnTo>
                  <a:pt x="174" y="267"/>
                </a:lnTo>
                <a:lnTo>
                  <a:pt x="175" y="267"/>
                </a:lnTo>
                <a:lnTo>
                  <a:pt x="175" y="267"/>
                </a:lnTo>
                <a:lnTo>
                  <a:pt x="176" y="266"/>
                </a:lnTo>
                <a:lnTo>
                  <a:pt x="176" y="266"/>
                </a:lnTo>
                <a:lnTo>
                  <a:pt x="177" y="266"/>
                </a:lnTo>
                <a:lnTo>
                  <a:pt x="178" y="265"/>
                </a:lnTo>
                <a:lnTo>
                  <a:pt x="178" y="265"/>
                </a:lnTo>
                <a:lnTo>
                  <a:pt x="179" y="265"/>
                </a:lnTo>
                <a:lnTo>
                  <a:pt x="179" y="264"/>
                </a:lnTo>
                <a:lnTo>
                  <a:pt x="180" y="264"/>
                </a:lnTo>
                <a:lnTo>
                  <a:pt x="181" y="264"/>
                </a:lnTo>
                <a:lnTo>
                  <a:pt x="181" y="264"/>
                </a:lnTo>
                <a:lnTo>
                  <a:pt x="182" y="263"/>
                </a:lnTo>
                <a:lnTo>
                  <a:pt x="182" y="263"/>
                </a:lnTo>
                <a:lnTo>
                  <a:pt x="183" y="263"/>
                </a:lnTo>
                <a:lnTo>
                  <a:pt x="184" y="262"/>
                </a:lnTo>
                <a:lnTo>
                  <a:pt x="184" y="262"/>
                </a:lnTo>
                <a:lnTo>
                  <a:pt x="185" y="262"/>
                </a:lnTo>
                <a:lnTo>
                  <a:pt x="185" y="261"/>
                </a:lnTo>
                <a:lnTo>
                  <a:pt x="186" y="261"/>
                </a:lnTo>
                <a:lnTo>
                  <a:pt x="187" y="261"/>
                </a:lnTo>
                <a:lnTo>
                  <a:pt x="187" y="260"/>
                </a:lnTo>
                <a:lnTo>
                  <a:pt x="188" y="260"/>
                </a:lnTo>
                <a:lnTo>
                  <a:pt x="188" y="259"/>
                </a:lnTo>
                <a:lnTo>
                  <a:pt x="189" y="259"/>
                </a:lnTo>
                <a:lnTo>
                  <a:pt x="190" y="259"/>
                </a:lnTo>
                <a:lnTo>
                  <a:pt x="190" y="258"/>
                </a:lnTo>
                <a:lnTo>
                  <a:pt x="191" y="258"/>
                </a:lnTo>
                <a:lnTo>
                  <a:pt x="191" y="258"/>
                </a:lnTo>
                <a:lnTo>
                  <a:pt x="192" y="257"/>
                </a:lnTo>
                <a:lnTo>
                  <a:pt x="193" y="257"/>
                </a:lnTo>
                <a:lnTo>
                  <a:pt x="193" y="256"/>
                </a:lnTo>
                <a:lnTo>
                  <a:pt x="194" y="256"/>
                </a:lnTo>
                <a:lnTo>
                  <a:pt x="194" y="256"/>
                </a:lnTo>
                <a:lnTo>
                  <a:pt x="195" y="255"/>
                </a:lnTo>
                <a:lnTo>
                  <a:pt x="196" y="255"/>
                </a:lnTo>
                <a:lnTo>
                  <a:pt x="196" y="254"/>
                </a:lnTo>
                <a:lnTo>
                  <a:pt x="197" y="254"/>
                </a:lnTo>
                <a:lnTo>
                  <a:pt x="197" y="254"/>
                </a:lnTo>
                <a:lnTo>
                  <a:pt x="198" y="253"/>
                </a:lnTo>
                <a:lnTo>
                  <a:pt x="199" y="253"/>
                </a:lnTo>
                <a:lnTo>
                  <a:pt x="199" y="252"/>
                </a:lnTo>
                <a:lnTo>
                  <a:pt x="200" y="252"/>
                </a:lnTo>
                <a:lnTo>
                  <a:pt x="200" y="251"/>
                </a:lnTo>
                <a:lnTo>
                  <a:pt x="201" y="251"/>
                </a:lnTo>
                <a:lnTo>
                  <a:pt x="202" y="251"/>
                </a:lnTo>
                <a:lnTo>
                  <a:pt x="202" y="250"/>
                </a:lnTo>
                <a:lnTo>
                  <a:pt x="203" y="250"/>
                </a:lnTo>
                <a:lnTo>
                  <a:pt x="203" y="249"/>
                </a:lnTo>
                <a:lnTo>
                  <a:pt x="204" y="249"/>
                </a:lnTo>
                <a:lnTo>
                  <a:pt x="205" y="248"/>
                </a:lnTo>
                <a:lnTo>
                  <a:pt x="205" y="248"/>
                </a:lnTo>
                <a:lnTo>
                  <a:pt x="206" y="247"/>
                </a:lnTo>
                <a:lnTo>
                  <a:pt x="206" y="247"/>
                </a:lnTo>
                <a:lnTo>
                  <a:pt x="207" y="246"/>
                </a:lnTo>
                <a:lnTo>
                  <a:pt x="208" y="246"/>
                </a:lnTo>
                <a:lnTo>
                  <a:pt x="208" y="245"/>
                </a:lnTo>
                <a:lnTo>
                  <a:pt x="209" y="245"/>
                </a:lnTo>
                <a:lnTo>
                  <a:pt x="209" y="244"/>
                </a:lnTo>
                <a:lnTo>
                  <a:pt x="210" y="244"/>
                </a:lnTo>
                <a:lnTo>
                  <a:pt x="211" y="243"/>
                </a:lnTo>
                <a:lnTo>
                  <a:pt x="211" y="242"/>
                </a:lnTo>
                <a:lnTo>
                  <a:pt x="212" y="242"/>
                </a:lnTo>
                <a:lnTo>
                  <a:pt x="212" y="241"/>
                </a:lnTo>
                <a:lnTo>
                  <a:pt x="213" y="241"/>
                </a:lnTo>
                <a:lnTo>
                  <a:pt x="214" y="240"/>
                </a:lnTo>
                <a:lnTo>
                  <a:pt x="214" y="240"/>
                </a:lnTo>
                <a:lnTo>
                  <a:pt x="215" y="239"/>
                </a:lnTo>
                <a:lnTo>
                  <a:pt x="215" y="238"/>
                </a:lnTo>
                <a:lnTo>
                  <a:pt x="216" y="238"/>
                </a:lnTo>
                <a:lnTo>
                  <a:pt x="217" y="237"/>
                </a:lnTo>
                <a:lnTo>
                  <a:pt x="217" y="237"/>
                </a:lnTo>
                <a:lnTo>
                  <a:pt x="218" y="236"/>
                </a:lnTo>
                <a:lnTo>
                  <a:pt x="218" y="235"/>
                </a:lnTo>
                <a:lnTo>
                  <a:pt x="219" y="235"/>
                </a:lnTo>
                <a:lnTo>
                  <a:pt x="220" y="234"/>
                </a:lnTo>
                <a:lnTo>
                  <a:pt x="220" y="233"/>
                </a:lnTo>
                <a:lnTo>
                  <a:pt x="221" y="233"/>
                </a:lnTo>
                <a:lnTo>
                  <a:pt x="221" y="232"/>
                </a:lnTo>
                <a:lnTo>
                  <a:pt x="222" y="231"/>
                </a:lnTo>
                <a:lnTo>
                  <a:pt x="223" y="231"/>
                </a:lnTo>
                <a:lnTo>
                  <a:pt x="223" y="230"/>
                </a:lnTo>
                <a:lnTo>
                  <a:pt x="224" y="229"/>
                </a:lnTo>
                <a:lnTo>
                  <a:pt x="224" y="229"/>
                </a:lnTo>
                <a:lnTo>
                  <a:pt x="225" y="228"/>
                </a:lnTo>
                <a:lnTo>
                  <a:pt x="226" y="227"/>
                </a:lnTo>
                <a:lnTo>
                  <a:pt x="226" y="226"/>
                </a:lnTo>
                <a:lnTo>
                  <a:pt x="227" y="226"/>
                </a:lnTo>
                <a:lnTo>
                  <a:pt x="227" y="225"/>
                </a:lnTo>
                <a:lnTo>
                  <a:pt x="228" y="224"/>
                </a:lnTo>
                <a:lnTo>
                  <a:pt x="229" y="223"/>
                </a:lnTo>
                <a:lnTo>
                  <a:pt x="229" y="223"/>
                </a:lnTo>
                <a:lnTo>
                  <a:pt x="230" y="222"/>
                </a:lnTo>
                <a:lnTo>
                  <a:pt x="230" y="221"/>
                </a:lnTo>
                <a:lnTo>
                  <a:pt x="231" y="220"/>
                </a:lnTo>
                <a:lnTo>
                  <a:pt x="232" y="219"/>
                </a:lnTo>
                <a:lnTo>
                  <a:pt x="232" y="219"/>
                </a:lnTo>
                <a:lnTo>
                  <a:pt x="233" y="218"/>
                </a:lnTo>
                <a:lnTo>
                  <a:pt x="233" y="217"/>
                </a:lnTo>
                <a:lnTo>
                  <a:pt x="234" y="216"/>
                </a:lnTo>
                <a:lnTo>
                  <a:pt x="235" y="215"/>
                </a:lnTo>
                <a:lnTo>
                  <a:pt x="235" y="214"/>
                </a:lnTo>
                <a:lnTo>
                  <a:pt x="236" y="213"/>
                </a:lnTo>
                <a:lnTo>
                  <a:pt x="236" y="212"/>
                </a:lnTo>
                <a:lnTo>
                  <a:pt x="237" y="212"/>
                </a:lnTo>
                <a:lnTo>
                  <a:pt x="238" y="211"/>
                </a:lnTo>
                <a:lnTo>
                  <a:pt x="238" y="210"/>
                </a:lnTo>
                <a:lnTo>
                  <a:pt x="239" y="209"/>
                </a:lnTo>
                <a:lnTo>
                  <a:pt x="239" y="208"/>
                </a:lnTo>
                <a:lnTo>
                  <a:pt x="240" y="207"/>
                </a:lnTo>
                <a:lnTo>
                  <a:pt x="241" y="206"/>
                </a:lnTo>
                <a:lnTo>
                  <a:pt x="241" y="205"/>
                </a:lnTo>
                <a:lnTo>
                  <a:pt x="242" y="204"/>
                </a:lnTo>
                <a:lnTo>
                  <a:pt x="242" y="203"/>
                </a:lnTo>
                <a:lnTo>
                  <a:pt x="243" y="202"/>
                </a:lnTo>
                <a:lnTo>
                  <a:pt x="244" y="201"/>
                </a:lnTo>
                <a:lnTo>
                  <a:pt x="244" y="200"/>
                </a:lnTo>
                <a:lnTo>
                  <a:pt x="245" y="199"/>
                </a:lnTo>
                <a:lnTo>
                  <a:pt x="245" y="198"/>
                </a:lnTo>
                <a:lnTo>
                  <a:pt x="246" y="197"/>
                </a:lnTo>
                <a:lnTo>
                  <a:pt x="247" y="195"/>
                </a:lnTo>
                <a:lnTo>
                  <a:pt x="247" y="194"/>
                </a:lnTo>
                <a:lnTo>
                  <a:pt x="248" y="193"/>
                </a:lnTo>
                <a:lnTo>
                  <a:pt x="248" y="192"/>
                </a:lnTo>
                <a:lnTo>
                  <a:pt x="249" y="191"/>
                </a:lnTo>
                <a:lnTo>
                  <a:pt x="250" y="190"/>
                </a:lnTo>
                <a:lnTo>
                  <a:pt x="250" y="189"/>
                </a:lnTo>
                <a:lnTo>
                  <a:pt x="251" y="187"/>
                </a:lnTo>
                <a:lnTo>
                  <a:pt x="251" y="186"/>
                </a:lnTo>
                <a:lnTo>
                  <a:pt x="252" y="185"/>
                </a:lnTo>
                <a:lnTo>
                  <a:pt x="253" y="184"/>
                </a:lnTo>
                <a:lnTo>
                  <a:pt x="253" y="182"/>
                </a:lnTo>
                <a:lnTo>
                  <a:pt x="254" y="181"/>
                </a:lnTo>
                <a:lnTo>
                  <a:pt x="254" y="180"/>
                </a:lnTo>
                <a:lnTo>
                  <a:pt x="255" y="179"/>
                </a:lnTo>
                <a:lnTo>
                  <a:pt x="256" y="177"/>
                </a:lnTo>
                <a:lnTo>
                  <a:pt x="256" y="176"/>
                </a:lnTo>
                <a:lnTo>
                  <a:pt x="257" y="175"/>
                </a:lnTo>
                <a:lnTo>
                  <a:pt x="257" y="173"/>
                </a:lnTo>
                <a:lnTo>
                  <a:pt x="258" y="172"/>
                </a:lnTo>
                <a:lnTo>
                  <a:pt x="259" y="171"/>
                </a:lnTo>
                <a:lnTo>
                  <a:pt x="259" y="169"/>
                </a:lnTo>
                <a:lnTo>
                  <a:pt x="260" y="168"/>
                </a:lnTo>
                <a:lnTo>
                  <a:pt x="260" y="166"/>
                </a:lnTo>
                <a:lnTo>
                  <a:pt x="261" y="165"/>
                </a:lnTo>
                <a:lnTo>
                  <a:pt x="262" y="163"/>
                </a:lnTo>
                <a:lnTo>
                  <a:pt x="262" y="162"/>
                </a:lnTo>
                <a:lnTo>
                  <a:pt x="263" y="160"/>
                </a:lnTo>
                <a:lnTo>
                  <a:pt x="263" y="159"/>
                </a:lnTo>
                <a:lnTo>
                  <a:pt x="264" y="157"/>
                </a:lnTo>
                <a:lnTo>
                  <a:pt x="265" y="156"/>
                </a:lnTo>
                <a:lnTo>
                  <a:pt x="265" y="154"/>
                </a:lnTo>
                <a:lnTo>
                  <a:pt x="266" y="152"/>
                </a:lnTo>
                <a:lnTo>
                  <a:pt x="266" y="151"/>
                </a:lnTo>
                <a:lnTo>
                  <a:pt x="267" y="149"/>
                </a:lnTo>
                <a:lnTo>
                  <a:pt x="268" y="148"/>
                </a:lnTo>
                <a:lnTo>
                  <a:pt x="268" y="146"/>
                </a:lnTo>
                <a:lnTo>
                  <a:pt x="269" y="144"/>
                </a:lnTo>
                <a:lnTo>
                  <a:pt x="269" y="142"/>
                </a:lnTo>
                <a:lnTo>
                  <a:pt x="270" y="141"/>
                </a:lnTo>
                <a:lnTo>
                  <a:pt x="271" y="139"/>
                </a:lnTo>
                <a:lnTo>
                  <a:pt x="271" y="137"/>
                </a:lnTo>
                <a:lnTo>
                  <a:pt x="272" y="135"/>
                </a:lnTo>
                <a:lnTo>
                  <a:pt x="272" y="134"/>
                </a:lnTo>
                <a:lnTo>
                  <a:pt x="273" y="132"/>
                </a:lnTo>
                <a:lnTo>
                  <a:pt x="274" y="130"/>
                </a:lnTo>
                <a:lnTo>
                  <a:pt x="274" y="128"/>
                </a:lnTo>
                <a:lnTo>
                  <a:pt x="275" y="126"/>
                </a:lnTo>
                <a:lnTo>
                  <a:pt x="275" y="124"/>
                </a:lnTo>
                <a:lnTo>
                  <a:pt x="276" y="122"/>
                </a:lnTo>
                <a:lnTo>
                  <a:pt x="277" y="120"/>
                </a:lnTo>
                <a:lnTo>
                  <a:pt x="277" y="118"/>
                </a:lnTo>
                <a:lnTo>
                  <a:pt x="278" y="116"/>
                </a:lnTo>
                <a:lnTo>
                  <a:pt x="278" y="114"/>
                </a:lnTo>
                <a:lnTo>
                  <a:pt x="279" y="112"/>
                </a:lnTo>
                <a:lnTo>
                  <a:pt x="280" y="110"/>
                </a:lnTo>
                <a:lnTo>
                  <a:pt x="280" y="108"/>
                </a:lnTo>
                <a:lnTo>
                  <a:pt x="281" y="106"/>
                </a:lnTo>
                <a:lnTo>
                  <a:pt x="281" y="104"/>
                </a:lnTo>
                <a:lnTo>
                  <a:pt x="282" y="101"/>
                </a:lnTo>
                <a:lnTo>
                  <a:pt x="283" y="99"/>
                </a:lnTo>
                <a:lnTo>
                  <a:pt x="283" y="97"/>
                </a:lnTo>
                <a:lnTo>
                  <a:pt x="284" y="95"/>
                </a:lnTo>
                <a:lnTo>
                  <a:pt x="284" y="92"/>
                </a:lnTo>
                <a:lnTo>
                  <a:pt x="285" y="90"/>
                </a:lnTo>
                <a:lnTo>
                  <a:pt x="286" y="88"/>
                </a:lnTo>
                <a:lnTo>
                  <a:pt x="286" y="85"/>
                </a:lnTo>
                <a:lnTo>
                  <a:pt x="287" y="83"/>
                </a:lnTo>
                <a:lnTo>
                  <a:pt x="287" y="80"/>
                </a:lnTo>
                <a:lnTo>
                  <a:pt x="288" y="78"/>
                </a:lnTo>
                <a:lnTo>
                  <a:pt x="289" y="75"/>
                </a:lnTo>
                <a:lnTo>
                  <a:pt x="289" y="73"/>
                </a:lnTo>
                <a:lnTo>
                  <a:pt x="290" y="70"/>
                </a:lnTo>
                <a:lnTo>
                  <a:pt x="290" y="68"/>
                </a:lnTo>
                <a:lnTo>
                  <a:pt x="291" y="65"/>
                </a:lnTo>
                <a:lnTo>
                  <a:pt x="292" y="63"/>
                </a:lnTo>
                <a:lnTo>
                  <a:pt x="292" y="60"/>
                </a:lnTo>
                <a:lnTo>
                  <a:pt x="293" y="57"/>
                </a:lnTo>
                <a:lnTo>
                  <a:pt x="293" y="54"/>
                </a:lnTo>
                <a:lnTo>
                  <a:pt x="294" y="52"/>
                </a:lnTo>
                <a:lnTo>
                  <a:pt x="295" y="49"/>
                </a:lnTo>
                <a:lnTo>
                  <a:pt x="295" y="46"/>
                </a:lnTo>
                <a:lnTo>
                  <a:pt x="296" y="43"/>
                </a:lnTo>
                <a:lnTo>
                  <a:pt x="296" y="40"/>
                </a:lnTo>
                <a:lnTo>
                  <a:pt x="297" y="37"/>
                </a:lnTo>
                <a:lnTo>
                  <a:pt x="298" y="34"/>
                </a:lnTo>
                <a:lnTo>
                  <a:pt x="298" y="31"/>
                </a:lnTo>
                <a:lnTo>
                  <a:pt x="299" y="28"/>
                </a:lnTo>
                <a:lnTo>
                  <a:pt x="299" y="25"/>
                </a:lnTo>
                <a:lnTo>
                  <a:pt x="300" y="22"/>
                </a:lnTo>
                <a:lnTo>
                  <a:pt x="301" y="19"/>
                </a:lnTo>
                <a:lnTo>
                  <a:pt x="301" y="16"/>
                </a:lnTo>
                <a:lnTo>
                  <a:pt x="302" y="13"/>
                </a:lnTo>
                <a:lnTo>
                  <a:pt x="303" y="10"/>
                </a:lnTo>
                <a:lnTo>
                  <a:pt x="303" y="6"/>
                </a:lnTo>
                <a:lnTo>
                  <a:pt x="304" y="3"/>
                </a:lnTo>
                <a:lnTo>
                  <a:pt x="304" y="0"/>
                </a:lnTo>
              </a:path>
            </a:pathLst>
          </a:custGeom>
          <a:noFill/>
          <a:ln w="38100" cmpd="sng">
            <a:solidFill>
              <a:srgbClr val="CCCC00"/>
            </a:solidFill>
            <a:prstDash val="solid"/>
            <a:round/>
            <a:headEnd/>
            <a:tailEnd/>
          </a:ln>
        </p:spPr>
        <p:txBody>
          <a:bodyPr/>
          <a:lstStyle/>
          <a:p>
            <a:endParaRPr lang="ja-JP" altLang="en-US"/>
          </a:p>
        </p:txBody>
      </p:sp>
      <p:sp>
        <p:nvSpPr>
          <p:cNvPr id="649221" name="Freeform 5"/>
          <p:cNvSpPr>
            <a:spLocks/>
          </p:cNvSpPr>
          <p:nvPr/>
        </p:nvSpPr>
        <p:spPr bwMode="auto">
          <a:xfrm>
            <a:off x="3506788" y="716955"/>
            <a:ext cx="5105400" cy="3565525"/>
          </a:xfrm>
          <a:custGeom>
            <a:avLst/>
            <a:gdLst/>
            <a:ahLst/>
            <a:cxnLst>
              <a:cxn ang="0">
                <a:pos x="4" y="290"/>
              </a:cxn>
              <a:cxn ang="0">
                <a:pos x="8" y="290"/>
              </a:cxn>
              <a:cxn ang="0">
                <a:pos x="13" y="290"/>
              </a:cxn>
              <a:cxn ang="0">
                <a:pos x="18" y="290"/>
              </a:cxn>
              <a:cxn ang="0">
                <a:pos x="23" y="291"/>
              </a:cxn>
              <a:cxn ang="0">
                <a:pos x="28" y="291"/>
              </a:cxn>
              <a:cxn ang="0">
                <a:pos x="33" y="291"/>
              </a:cxn>
              <a:cxn ang="0">
                <a:pos x="37" y="291"/>
              </a:cxn>
              <a:cxn ang="0">
                <a:pos x="42" y="291"/>
              </a:cxn>
              <a:cxn ang="0">
                <a:pos x="47" y="291"/>
              </a:cxn>
              <a:cxn ang="0">
                <a:pos x="52" y="291"/>
              </a:cxn>
              <a:cxn ang="0">
                <a:pos x="57" y="292"/>
              </a:cxn>
              <a:cxn ang="0">
                <a:pos x="61" y="292"/>
              </a:cxn>
              <a:cxn ang="0">
                <a:pos x="66" y="292"/>
              </a:cxn>
              <a:cxn ang="0">
                <a:pos x="71" y="293"/>
              </a:cxn>
              <a:cxn ang="0">
                <a:pos x="76" y="293"/>
              </a:cxn>
              <a:cxn ang="0">
                <a:pos x="80" y="293"/>
              </a:cxn>
              <a:cxn ang="0">
                <a:pos x="85" y="294"/>
              </a:cxn>
              <a:cxn ang="0">
                <a:pos x="90" y="294"/>
              </a:cxn>
              <a:cxn ang="0">
                <a:pos x="95" y="294"/>
              </a:cxn>
              <a:cxn ang="0">
                <a:pos x="100" y="295"/>
              </a:cxn>
              <a:cxn ang="0">
                <a:pos x="104" y="295"/>
              </a:cxn>
              <a:cxn ang="0">
                <a:pos x="109" y="296"/>
              </a:cxn>
              <a:cxn ang="0">
                <a:pos x="114" y="296"/>
              </a:cxn>
              <a:cxn ang="0">
                <a:pos x="119" y="296"/>
              </a:cxn>
              <a:cxn ang="0">
                <a:pos x="124" y="297"/>
              </a:cxn>
              <a:cxn ang="0">
                <a:pos x="128" y="297"/>
              </a:cxn>
              <a:cxn ang="0">
                <a:pos x="133" y="298"/>
              </a:cxn>
              <a:cxn ang="0">
                <a:pos x="138" y="298"/>
              </a:cxn>
              <a:cxn ang="0">
                <a:pos x="143" y="299"/>
              </a:cxn>
              <a:cxn ang="0">
                <a:pos x="148" y="299"/>
              </a:cxn>
              <a:cxn ang="0">
                <a:pos x="152" y="300"/>
              </a:cxn>
              <a:cxn ang="0">
                <a:pos x="157" y="300"/>
              </a:cxn>
              <a:cxn ang="0">
                <a:pos x="162" y="301"/>
              </a:cxn>
              <a:cxn ang="0">
                <a:pos x="167" y="301"/>
              </a:cxn>
              <a:cxn ang="0">
                <a:pos x="172" y="302"/>
              </a:cxn>
              <a:cxn ang="0">
                <a:pos x="176" y="302"/>
              </a:cxn>
              <a:cxn ang="0">
                <a:pos x="181" y="302"/>
              </a:cxn>
              <a:cxn ang="0">
                <a:pos x="186" y="302"/>
              </a:cxn>
              <a:cxn ang="0">
                <a:pos x="191" y="302"/>
              </a:cxn>
              <a:cxn ang="0">
                <a:pos x="196" y="302"/>
              </a:cxn>
              <a:cxn ang="0">
                <a:pos x="200" y="302"/>
              </a:cxn>
              <a:cxn ang="0">
                <a:pos x="205" y="302"/>
              </a:cxn>
              <a:cxn ang="0">
                <a:pos x="210" y="301"/>
              </a:cxn>
              <a:cxn ang="0">
                <a:pos x="215" y="300"/>
              </a:cxn>
              <a:cxn ang="0">
                <a:pos x="220" y="299"/>
              </a:cxn>
              <a:cxn ang="0">
                <a:pos x="224" y="297"/>
              </a:cxn>
              <a:cxn ang="0">
                <a:pos x="229" y="294"/>
              </a:cxn>
              <a:cxn ang="0">
                <a:pos x="234" y="291"/>
              </a:cxn>
              <a:cxn ang="0">
                <a:pos x="239" y="288"/>
              </a:cxn>
              <a:cxn ang="0">
                <a:pos x="244" y="283"/>
              </a:cxn>
              <a:cxn ang="0">
                <a:pos x="248" y="277"/>
              </a:cxn>
              <a:cxn ang="0">
                <a:pos x="253" y="271"/>
              </a:cxn>
              <a:cxn ang="0">
                <a:pos x="258" y="262"/>
              </a:cxn>
              <a:cxn ang="0">
                <a:pos x="263" y="252"/>
              </a:cxn>
              <a:cxn ang="0">
                <a:pos x="268" y="239"/>
              </a:cxn>
              <a:cxn ang="0">
                <a:pos x="272" y="224"/>
              </a:cxn>
              <a:cxn ang="0">
                <a:pos x="277" y="206"/>
              </a:cxn>
              <a:cxn ang="0">
                <a:pos x="282" y="183"/>
              </a:cxn>
              <a:cxn ang="0">
                <a:pos x="287" y="156"/>
              </a:cxn>
              <a:cxn ang="0">
                <a:pos x="292" y="123"/>
              </a:cxn>
              <a:cxn ang="0">
                <a:pos x="296" y="84"/>
              </a:cxn>
              <a:cxn ang="0">
                <a:pos x="301" y="35"/>
              </a:cxn>
            </a:cxnLst>
            <a:rect l="0" t="0" r="r" b="b"/>
            <a:pathLst>
              <a:path w="304" h="302">
                <a:moveTo>
                  <a:pt x="0" y="290"/>
                </a:moveTo>
                <a:lnTo>
                  <a:pt x="0" y="290"/>
                </a:lnTo>
                <a:lnTo>
                  <a:pt x="1" y="290"/>
                </a:lnTo>
                <a:lnTo>
                  <a:pt x="1" y="290"/>
                </a:lnTo>
                <a:lnTo>
                  <a:pt x="2" y="290"/>
                </a:lnTo>
                <a:lnTo>
                  <a:pt x="3" y="290"/>
                </a:lnTo>
                <a:lnTo>
                  <a:pt x="3" y="290"/>
                </a:lnTo>
                <a:lnTo>
                  <a:pt x="4" y="290"/>
                </a:lnTo>
                <a:lnTo>
                  <a:pt x="4" y="290"/>
                </a:lnTo>
                <a:lnTo>
                  <a:pt x="5" y="290"/>
                </a:lnTo>
                <a:lnTo>
                  <a:pt x="5" y="290"/>
                </a:lnTo>
                <a:lnTo>
                  <a:pt x="6" y="290"/>
                </a:lnTo>
                <a:lnTo>
                  <a:pt x="7" y="290"/>
                </a:lnTo>
                <a:lnTo>
                  <a:pt x="7" y="290"/>
                </a:lnTo>
                <a:lnTo>
                  <a:pt x="8" y="290"/>
                </a:lnTo>
                <a:lnTo>
                  <a:pt x="8" y="290"/>
                </a:lnTo>
                <a:lnTo>
                  <a:pt x="9" y="290"/>
                </a:lnTo>
                <a:lnTo>
                  <a:pt x="10" y="290"/>
                </a:lnTo>
                <a:lnTo>
                  <a:pt x="10" y="290"/>
                </a:lnTo>
                <a:lnTo>
                  <a:pt x="11" y="290"/>
                </a:lnTo>
                <a:lnTo>
                  <a:pt x="11" y="290"/>
                </a:lnTo>
                <a:lnTo>
                  <a:pt x="12" y="290"/>
                </a:lnTo>
                <a:lnTo>
                  <a:pt x="13" y="290"/>
                </a:lnTo>
                <a:lnTo>
                  <a:pt x="13" y="290"/>
                </a:lnTo>
                <a:lnTo>
                  <a:pt x="14" y="290"/>
                </a:lnTo>
                <a:lnTo>
                  <a:pt x="14" y="290"/>
                </a:lnTo>
                <a:lnTo>
                  <a:pt x="15" y="290"/>
                </a:lnTo>
                <a:lnTo>
                  <a:pt x="16" y="290"/>
                </a:lnTo>
                <a:lnTo>
                  <a:pt x="16" y="290"/>
                </a:lnTo>
                <a:lnTo>
                  <a:pt x="17" y="290"/>
                </a:lnTo>
                <a:lnTo>
                  <a:pt x="18" y="290"/>
                </a:lnTo>
                <a:lnTo>
                  <a:pt x="18" y="290"/>
                </a:lnTo>
                <a:lnTo>
                  <a:pt x="19" y="290"/>
                </a:lnTo>
                <a:lnTo>
                  <a:pt x="19" y="290"/>
                </a:lnTo>
                <a:lnTo>
                  <a:pt x="20" y="290"/>
                </a:lnTo>
                <a:lnTo>
                  <a:pt x="21" y="290"/>
                </a:lnTo>
                <a:lnTo>
                  <a:pt x="21" y="291"/>
                </a:lnTo>
                <a:lnTo>
                  <a:pt x="22" y="291"/>
                </a:lnTo>
                <a:lnTo>
                  <a:pt x="22" y="291"/>
                </a:lnTo>
                <a:lnTo>
                  <a:pt x="23" y="291"/>
                </a:lnTo>
                <a:lnTo>
                  <a:pt x="24" y="291"/>
                </a:lnTo>
                <a:lnTo>
                  <a:pt x="24" y="291"/>
                </a:lnTo>
                <a:lnTo>
                  <a:pt x="25" y="291"/>
                </a:lnTo>
                <a:lnTo>
                  <a:pt x="25" y="291"/>
                </a:lnTo>
                <a:lnTo>
                  <a:pt x="26" y="291"/>
                </a:lnTo>
                <a:lnTo>
                  <a:pt x="27" y="291"/>
                </a:lnTo>
                <a:lnTo>
                  <a:pt x="27" y="291"/>
                </a:lnTo>
                <a:lnTo>
                  <a:pt x="28" y="291"/>
                </a:lnTo>
                <a:lnTo>
                  <a:pt x="28" y="291"/>
                </a:lnTo>
                <a:lnTo>
                  <a:pt x="29" y="291"/>
                </a:lnTo>
                <a:lnTo>
                  <a:pt x="30" y="291"/>
                </a:lnTo>
                <a:lnTo>
                  <a:pt x="30" y="291"/>
                </a:lnTo>
                <a:lnTo>
                  <a:pt x="31" y="291"/>
                </a:lnTo>
                <a:lnTo>
                  <a:pt x="31" y="291"/>
                </a:lnTo>
                <a:lnTo>
                  <a:pt x="32" y="291"/>
                </a:lnTo>
                <a:lnTo>
                  <a:pt x="33" y="291"/>
                </a:lnTo>
                <a:lnTo>
                  <a:pt x="33" y="291"/>
                </a:lnTo>
                <a:lnTo>
                  <a:pt x="34" y="291"/>
                </a:lnTo>
                <a:lnTo>
                  <a:pt x="34" y="291"/>
                </a:lnTo>
                <a:lnTo>
                  <a:pt x="35" y="291"/>
                </a:lnTo>
                <a:lnTo>
                  <a:pt x="36" y="291"/>
                </a:lnTo>
                <a:lnTo>
                  <a:pt x="36" y="291"/>
                </a:lnTo>
                <a:lnTo>
                  <a:pt x="37" y="291"/>
                </a:lnTo>
                <a:lnTo>
                  <a:pt x="37" y="291"/>
                </a:lnTo>
                <a:lnTo>
                  <a:pt x="38" y="291"/>
                </a:lnTo>
                <a:lnTo>
                  <a:pt x="39" y="291"/>
                </a:lnTo>
                <a:lnTo>
                  <a:pt x="39" y="291"/>
                </a:lnTo>
                <a:lnTo>
                  <a:pt x="40" y="291"/>
                </a:lnTo>
                <a:lnTo>
                  <a:pt x="40" y="291"/>
                </a:lnTo>
                <a:lnTo>
                  <a:pt x="41" y="291"/>
                </a:lnTo>
                <a:lnTo>
                  <a:pt x="42" y="291"/>
                </a:lnTo>
                <a:lnTo>
                  <a:pt x="42" y="291"/>
                </a:lnTo>
                <a:lnTo>
                  <a:pt x="43" y="291"/>
                </a:lnTo>
                <a:lnTo>
                  <a:pt x="43" y="291"/>
                </a:lnTo>
                <a:lnTo>
                  <a:pt x="44" y="291"/>
                </a:lnTo>
                <a:lnTo>
                  <a:pt x="45" y="291"/>
                </a:lnTo>
                <a:lnTo>
                  <a:pt x="45" y="291"/>
                </a:lnTo>
                <a:lnTo>
                  <a:pt x="46" y="291"/>
                </a:lnTo>
                <a:lnTo>
                  <a:pt x="46" y="291"/>
                </a:lnTo>
                <a:lnTo>
                  <a:pt x="47" y="291"/>
                </a:lnTo>
                <a:lnTo>
                  <a:pt x="48" y="291"/>
                </a:lnTo>
                <a:lnTo>
                  <a:pt x="48" y="291"/>
                </a:lnTo>
                <a:lnTo>
                  <a:pt x="49" y="291"/>
                </a:lnTo>
                <a:lnTo>
                  <a:pt x="49" y="291"/>
                </a:lnTo>
                <a:lnTo>
                  <a:pt x="50" y="291"/>
                </a:lnTo>
                <a:lnTo>
                  <a:pt x="51" y="291"/>
                </a:lnTo>
                <a:lnTo>
                  <a:pt x="51" y="291"/>
                </a:lnTo>
                <a:lnTo>
                  <a:pt x="52" y="291"/>
                </a:lnTo>
                <a:lnTo>
                  <a:pt x="52" y="292"/>
                </a:lnTo>
                <a:lnTo>
                  <a:pt x="53" y="292"/>
                </a:lnTo>
                <a:lnTo>
                  <a:pt x="54" y="292"/>
                </a:lnTo>
                <a:lnTo>
                  <a:pt x="54" y="292"/>
                </a:lnTo>
                <a:lnTo>
                  <a:pt x="55" y="292"/>
                </a:lnTo>
                <a:lnTo>
                  <a:pt x="55" y="292"/>
                </a:lnTo>
                <a:lnTo>
                  <a:pt x="56" y="292"/>
                </a:lnTo>
                <a:lnTo>
                  <a:pt x="57" y="292"/>
                </a:lnTo>
                <a:lnTo>
                  <a:pt x="57" y="292"/>
                </a:lnTo>
                <a:lnTo>
                  <a:pt x="58" y="292"/>
                </a:lnTo>
                <a:lnTo>
                  <a:pt x="58" y="292"/>
                </a:lnTo>
                <a:lnTo>
                  <a:pt x="59" y="292"/>
                </a:lnTo>
                <a:lnTo>
                  <a:pt x="60" y="292"/>
                </a:lnTo>
                <a:lnTo>
                  <a:pt x="60" y="292"/>
                </a:lnTo>
                <a:lnTo>
                  <a:pt x="61" y="292"/>
                </a:lnTo>
                <a:lnTo>
                  <a:pt x="61" y="292"/>
                </a:lnTo>
                <a:lnTo>
                  <a:pt x="62" y="292"/>
                </a:lnTo>
                <a:lnTo>
                  <a:pt x="63" y="292"/>
                </a:lnTo>
                <a:lnTo>
                  <a:pt x="63" y="292"/>
                </a:lnTo>
                <a:lnTo>
                  <a:pt x="64" y="292"/>
                </a:lnTo>
                <a:lnTo>
                  <a:pt x="64" y="292"/>
                </a:lnTo>
                <a:lnTo>
                  <a:pt x="65" y="292"/>
                </a:lnTo>
                <a:lnTo>
                  <a:pt x="66" y="292"/>
                </a:lnTo>
                <a:lnTo>
                  <a:pt x="66" y="292"/>
                </a:lnTo>
                <a:lnTo>
                  <a:pt x="67" y="292"/>
                </a:lnTo>
                <a:lnTo>
                  <a:pt x="67" y="292"/>
                </a:lnTo>
                <a:lnTo>
                  <a:pt x="68" y="292"/>
                </a:lnTo>
                <a:lnTo>
                  <a:pt x="69" y="292"/>
                </a:lnTo>
                <a:lnTo>
                  <a:pt x="69" y="292"/>
                </a:lnTo>
                <a:lnTo>
                  <a:pt x="70" y="292"/>
                </a:lnTo>
                <a:lnTo>
                  <a:pt x="70" y="292"/>
                </a:lnTo>
                <a:lnTo>
                  <a:pt x="71" y="293"/>
                </a:lnTo>
                <a:lnTo>
                  <a:pt x="72" y="293"/>
                </a:lnTo>
                <a:lnTo>
                  <a:pt x="72" y="293"/>
                </a:lnTo>
                <a:lnTo>
                  <a:pt x="73" y="293"/>
                </a:lnTo>
                <a:lnTo>
                  <a:pt x="73" y="293"/>
                </a:lnTo>
                <a:lnTo>
                  <a:pt x="74" y="293"/>
                </a:lnTo>
                <a:lnTo>
                  <a:pt x="75" y="293"/>
                </a:lnTo>
                <a:lnTo>
                  <a:pt x="75" y="293"/>
                </a:lnTo>
                <a:lnTo>
                  <a:pt x="76" y="293"/>
                </a:lnTo>
                <a:lnTo>
                  <a:pt x="76" y="293"/>
                </a:lnTo>
                <a:lnTo>
                  <a:pt x="77" y="293"/>
                </a:lnTo>
                <a:lnTo>
                  <a:pt x="77" y="293"/>
                </a:lnTo>
                <a:lnTo>
                  <a:pt x="78" y="293"/>
                </a:lnTo>
                <a:lnTo>
                  <a:pt x="79" y="293"/>
                </a:lnTo>
                <a:lnTo>
                  <a:pt x="79" y="293"/>
                </a:lnTo>
                <a:lnTo>
                  <a:pt x="80" y="293"/>
                </a:lnTo>
                <a:lnTo>
                  <a:pt x="80" y="293"/>
                </a:lnTo>
                <a:lnTo>
                  <a:pt x="81" y="293"/>
                </a:lnTo>
                <a:lnTo>
                  <a:pt x="82" y="293"/>
                </a:lnTo>
                <a:lnTo>
                  <a:pt x="82" y="293"/>
                </a:lnTo>
                <a:lnTo>
                  <a:pt x="83" y="293"/>
                </a:lnTo>
                <a:lnTo>
                  <a:pt x="83" y="293"/>
                </a:lnTo>
                <a:lnTo>
                  <a:pt x="84" y="293"/>
                </a:lnTo>
                <a:lnTo>
                  <a:pt x="85" y="293"/>
                </a:lnTo>
                <a:lnTo>
                  <a:pt x="85" y="294"/>
                </a:lnTo>
                <a:lnTo>
                  <a:pt x="86" y="294"/>
                </a:lnTo>
                <a:lnTo>
                  <a:pt x="86" y="294"/>
                </a:lnTo>
                <a:lnTo>
                  <a:pt x="87" y="294"/>
                </a:lnTo>
                <a:lnTo>
                  <a:pt x="88" y="294"/>
                </a:lnTo>
                <a:lnTo>
                  <a:pt x="88" y="294"/>
                </a:lnTo>
                <a:lnTo>
                  <a:pt x="89" y="294"/>
                </a:lnTo>
                <a:lnTo>
                  <a:pt x="89" y="294"/>
                </a:lnTo>
                <a:lnTo>
                  <a:pt x="90" y="294"/>
                </a:lnTo>
                <a:lnTo>
                  <a:pt x="91" y="294"/>
                </a:lnTo>
                <a:lnTo>
                  <a:pt x="91" y="294"/>
                </a:lnTo>
                <a:lnTo>
                  <a:pt x="92" y="294"/>
                </a:lnTo>
                <a:lnTo>
                  <a:pt x="92" y="294"/>
                </a:lnTo>
                <a:lnTo>
                  <a:pt x="93" y="294"/>
                </a:lnTo>
                <a:lnTo>
                  <a:pt x="94" y="294"/>
                </a:lnTo>
                <a:lnTo>
                  <a:pt x="94" y="294"/>
                </a:lnTo>
                <a:lnTo>
                  <a:pt x="95" y="294"/>
                </a:lnTo>
                <a:lnTo>
                  <a:pt x="95" y="294"/>
                </a:lnTo>
                <a:lnTo>
                  <a:pt x="96" y="294"/>
                </a:lnTo>
                <a:lnTo>
                  <a:pt x="97" y="294"/>
                </a:lnTo>
                <a:lnTo>
                  <a:pt x="97" y="294"/>
                </a:lnTo>
                <a:lnTo>
                  <a:pt x="98" y="295"/>
                </a:lnTo>
                <a:lnTo>
                  <a:pt x="98" y="295"/>
                </a:lnTo>
                <a:lnTo>
                  <a:pt x="99" y="295"/>
                </a:lnTo>
                <a:lnTo>
                  <a:pt x="100" y="295"/>
                </a:lnTo>
                <a:lnTo>
                  <a:pt x="100" y="295"/>
                </a:lnTo>
                <a:lnTo>
                  <a:pt x="101" y="295"/>
                </a:lnTo>
                <a:lnTo>
                  <a:pt x="101" y="295"/>
                </a:lnTo>
                <a:lnTo>
                  <a:pt x="102" y="295"/>
                </a:lnTo>
                <a:lnTo>
                  <a:pt x="103" y="295"/>
                </a:lnTo>
                <a:lnTo>
                  <a:pt x="103" y="295"/>
                </a:lnTo>
                <a:lnTo>
                  <a:pt x="104" y="295"/>
                </a:lnTo>
                <a:lnTo>
                  <a:pt x="104" y="295"/>
                </a:lnTo>
                <a:lnTo>
                  <a:pt x="105" y="295"/>
                </a:lnTo>
                <a:lnTo>
                  <a:pt x="106" y="295"/>
                </a:lnTo>
                <a:lnTo>
                  <a:pt x="106" y="295"/>
                </a:lnTo>
                <a:lnTo>
                  <a:pt x="107" y="295"/>
                </a:lnTo>
                <a:lnTo>
                  <a:pt x="107" y="295"/>
                </a:lnTo>
                <a:lnTo>
                  <a:pt x="108" y="295"/>
                </a:lnTo>
                <a:lnTo>
                  <a:pt x="109" y="295"/>
                </a:lnTo>
                <a:lnTo>
                  <a:pt x="109" y="296"/>
                </a:lnTo>
                <a:lnTo>
                  <a:pt x="110" y="296"/>
                </a:lnTo>
                <a:lnTo>
                  <a:pt x="110" y="296"/>
                </a:lnTo>
                <a:lnTo>
                  <a:pt x="111" y="296"/>
                </a:lnTo>
                <a:lnTo>
                  <a:pt x="112" y="296"/>
                </a:lnTo>
                <a:lnTo>
                  <a:pt x="112" y="296"/>
                </a:lnTo>
                <a:lnTo>
                  <a:pt x="113" y="296"/>
                </a:lnTo>
                <a:lnTo>
                  <a:pt x="113" y="296"/>
                </a:lnTo>
                <a:lnTo>
                  <a:pt x="114" y="296"/>
                </a:lnTo>
                <a:lnTo>
                  <a:pt x="115" y="296"/>
                </a:lnTo>
                <a:lnTo>
                  <a:pt x="115" y="296"/>
                </a:lnTo>
                <a:lnTo>
                  <a:pt x="116" y="296"/>
                </a:lnTo>
                <a:lnTo>
                  <a:pt x="116" y="296"/>
                </a:lnTo>
                <a:lnTo>
                  <a:pt x="117" y="296"/>
                </a:lnTo>
                <a:lnTo>
                  <a:pt x="118" y="296"/>
                </a:lnTo>
                <a:lnTo>
                  <a:pt x="118" y="296"/>
                </a:lnTo>
                <a:lnTo>
                  <a:pt x="119" y="296"/>
                </a:lnTo>
                <a:lnTo>
                  <a:pt x="119" y="297"/>
                </a:lnTo>
                <a:lnTo>
                  <a:pt x="120" y="297"/>
                </a:lnTo>
                <a:lnTo>
                  <a:pt x="121" y="297"/>
                </a:lnTo>
                <a:lnTo>
                  <a:pt x="121" y="297"/>
                </a:lnTo>
                <a:lnTo>
                  <a:pt x="122" y="297"/>
                </a:lnTo>
                <a:lnTo>
                  <a:pt x="122" y="297"/>
                </a:lnTo>
                <a:lnTo>
                  <a:pt x="123" y="297"/>
                </a:lnTo>
                <a:lnTo>
                  <a:pt x="124" y="297"/>
                </a:lnTo>
                <a:lnTo>
                  <a:pt x="124" y="297"/>
                </a:lnTo>
                <a:lnTo>
                  <a:pt x="125" y="297"/>
                </a:lnTo>
                <a:lnTo>
                  <a:pt x="125" y="297"/>
                </a:lnTo>
                <a:lnTo>
                  <a:pt x="126" y="297"/>
                </a:lnTo>
                <a:lnTo>
                  <a:pt x="127" y="297"/>
                </a:lnTo>
                <a:lnTo>
                  <a:pt x="127" y="297"/>
                </a:lnTo>
                <a:lnTo>
                  <a:pt x="128" y="297"/>
                </a:lnTo>
                <a:lnTo>
                  <a:pt x="128" y="297"/>
                </a:lnTo>
                <a:lnTo>
                  <a:pt x="129" y="298"/>
                </a:lnTo>
                <a:lnTo>
                  <a:pt x="130" y="298"/>
                </a:lnTo>
                <a:lnTo>
                  <a:pt x="130" y="298"/>
                </a:lnTo>
                <a:lnTo>
                  <a:pt x="131" y="298"/>
                </a:lnTo>
                <a:lnTo>
                  <a:pt x="131" y="298"/>
                </a:lnTo>
                <a:lnTo>
                  <a:pt x="132" y="298"/>
                </a:lnTo>
                <a:lnTo>
                  <a:pt x="133" y="298"/>
                </a:lnTo>
                <a:lnTo>
                  <a:pt x="133" y="298"/>
                </a:lnTo>
                <a:lnTo>
                  <a:pt x="134" y="298"/>
                </a:lnTo>
                <a:lnTo>
                  <a:pt x="134" y="298"/>
                </a:lnTo>
                <a:lnTo>
                  <a:pt x="135" y="298"/>
                </a:lnTo>
                <a:lnTo>
                  <a:pt x="136" y="298"/>
                </a:lnTo>
                <a:lnTo>
                  <a:pt x="136" y="298"/>
                </a:lnTo>
                <a:lnTo>
                  <a:pt x="137" y="298"/>
                </a:lnTo>
                <a:lnTo>
                  <a:pt x="137" y="298"/>
                </a:lnTo>
                <a:lnTo>
                  <a:pt x="138" y="298"/>
                </a:lnTo>
                <a:lnTo>
                  <a:pt x="139" y="299"/>
                </a:lnTo>
                <a:lnTo>
                  <a:pt x="139" y="299"/>
                </a:lnTo>
                <a:lnTo>
                  <a:pt x="140" y="299"/>
                </a:lnTo>
                <a:lnTo>
                  <a:pt x="140" y="299"/>
                </a:lnTo>
                <a:lnTo>
                  <a:pt x="141" y="299"/>
                </a:lnTo>
                <a:lnTo>
                  <a:pt x="142" y="299"/>
                </a:lnTo>
                <a:lnTo>
                  <a:pt x="142" y="299"/>
                </a:lnTo>
                <a:lnTo>
                  <a:pt x="143" y="299"/>
                </a:lnTo>
                <a:lnTo>
                  <a:pt x="143" y="299"/>
                </a:lnTo>
                <a:lnTo>
                  <a:pt x="144" y="299"/>
                </a:lnTo>
                <a:lnTo>
                  <a:pt x="145" y="299"/>
                </a:lnTo>
                <a:lnTo>
                  <a:pt x="145" y="299"/>
                </a:lnTo>
                <a:lnTo>
                  <a:pt x="146" y="299"/>
                </a:lnTo>
                <a:lnTo>
                  <a:pt x="146" y="299"/>
                </a:lnTo>
                <a:lnTo>
                  <a:pt x="147" y="299"/>
                </a:lnTo>
                <a:lnTo>
                  <a:pt x="148" y="299"/>
                </a:lnTo>
                <a:lnTo>
                  <a:pt x="148" y="300"/>
                </a:lnTo>
                <a:lnTo>
                  <a:pt x="149" y="300"/>
                </a:lnTo>
                <a:lnTo>
                  <a:pt x="149" y="300"/>
                </a:lnTo>
                <a:lnTo>
                  <a:pt x="150" y="300"/>
                </a:lnTo>
                <a:lnTo>
                  <a:pt x="151" y="300"/>
                </a:lnTo>
                <a:lnTo>
                  <a:pt x="151" y="300"/>
                </a:lnTo>
                <a:lnTo>
                  <a:pt x="152" y="300"/>
                </a:lnTo>
                <a:lnTo>
                  <a:pt x="152" y="300"/>
                </a:lnTo>
                <a:lnTo>
                  <a:pt x="153" y="300"/>
                </a:lnTo>
                <a:lnTo>
                  <a:pt x="154" y="300"/>
                </a:lnTo>
                <a:lnTo>
                  <a:pt x="154" y="300"/>
                </a:lnTo>
                <a:lnTo>
                  <a:pt x="155" y="300"/>
                </a:lnTo>
                <a:lnTo>
                  <a:pt x="155" y="300"/>
                </a:lnTo>
                <a:lnTo>
                  <a:pt x="156" y="300"/>
                </a:lnTo>
                <a:lnTo>
                  <a:pt x="157" y="300"/>
                </a:lnTo>
                <a:lnTo>
                  <a:pt x="157" y="300"/>
                </a:lnTo>
                <a:lnTo>
                  <a:pt x="158" y="301"/>
                </a:lnTo>
                <a:lnTo>
                  <a:pt x="158" y="301"/>
                </a:lnTo>
                <a:lnTo>
                  <a:pt x="159" y="301"/>
                </a:lnTo>
                <a:lnTo>
                  <a:pt x="160" y="301"/>
                </a:lnTo>
                <a:lnTo>
                  <a:pt x="160" y="301"/>
                </a:lnTo>
                <a:lnTo>
                  <a:pt x="161" y="301"/>
                </a:lnTo>
                <a:lnTo>
                  <a:pt x="161" y="301"/>
                </a:lnTo>
                <a:lnTo>
                  <a:pt x="162" y="301"/>
                </a:lnTo>
                <a:lnTo>
                  <a:pt x="163" y="301"/>
                </a:lnTo>
                <a:lnTo>
                  <a:pt x="163" y="301"/>
                </a:lnTo>
                <a:lnTo>
                  <a:pt x="164" y="301"/>
                </a:lnTo>
                <a:lnTo>
                  <a:pt x="164" y="301"/>
                </a:lnTo>
                <a:lnTo>
                  <a:pt x="165" y="301"/>
                </a:lnTo>
                <a:lnTo>
                  <a:pt x="166" y="301"/>
                </a:lnTo>
                <a:lnTo>
                  <a:pt x="166" y="301"/>
                </a:lnTo>
                <a:lnTo>
                  <a:pt x="167" y="301"/>
                </a:lnTo>
                <a:lnTo>
                  <a:pt x="167" y="301"/>
                </a:lnTo>
                <a:lnTo>
                  <a:pt x="168" y="301"/>
                </a:lnTo>
                <a:lnTo>
                  <a:pt x="169" y="301"/>
                </a:lnTo>
                <a:lnTo>
                  <a:pt x="169" y="302"/>
                </a:lnTo>
                <a:lnTo>
                  <a:pt x="170" y="302"/>
                </a:lnTo>
                <a:lnTo>
                  <a:pt x="170" y="302"/>
                </a:lnTo>
                <a:lnTo>
                  <a:pt x="171" y="302"/>
                </a:lnTo>
                <a:lnTo>
                  <a:pt x="172" y="302"/>
                </a:lnTo>
                <a:lnTo>
                  <a:pt x="172" y="302"/>
                </a:lnTo>
                <a:lnTo>
                  <a:pt x="173" y="302"/>
                </a:lnTo>
                <a:lnTo>
                  <a:pt x="173" y="302"/>
                </a:lnTo>
                <a:lnTo>
                  <a:pt x="174" y="302"/>
                </a:lnTo>
                <a:lnTo>
                  <a:pt x="175" y="302"/>
                </a:lnTo>
                <a:lnTo>
                  <a:pt x="175" y="302"/>
                </a:lnTo>
                <a:lnTo>
                  <a:pt x="176" y="302"/>
                </a:lnTo>
                <a:lnTo>
                  <a:pt x="176" y="302"/>
                </a:lnTo>
                <a:lnTo>
                  <a:pt x="177" y="302"/>
                </a:lnTo>
                <a:lnTo>
                  <a:pt x="178" y="302"/>
                </a:lnTo>
                <a:lnTo>
                  <a:pt x="178" y="302"/>
                </a:lnTo>
                <a:lnTo>
                  <a:pt x="179" y="302"/>
                </a:lnTo>
                <a:lnTo>
                  <a:pt x="179" y="302"/>
                </a:lnTo>
                <a:lnTo>
                  <a:pt x="180" y="302"/>
                </a:lnTo>
                <a:lnTo>
                  <a:pt x="181" y="302"/>
                </a:lnTo>
                <a:lnTo>
                  <a:pt x="181" y="302"/>
                </a:lnTo>
                <a:lnTo>
                  <a:pt x="182" y="302"/>
                </a:lnTo>
                <a:lnTo>
                  <a:pt x="182" y="302"/>
                </a:lnTo>
                <a:lnTo>
                  <a:pt x="183" y="302"/>
                </a:lnTo>
                <a:lnTo>
                  <a:pt x="184" y="302"/>
                </a:lnTo>
                <a:lnTo>
                  <a:pt x="184" y="302"/>
                </a:lnTo>
                <a:lnTo>
                  <a:pt x="185" y="302"/>
                </a:lnTo>
                <a:lnTo>
                  <a:pt x="185" y="302"/>
                </a:lnTo>
                <a:lnTo>
                  <a:pt x="186" y="302"/>
                </a:lnTo>
                <a:lnTo>
                  <a:pt x="187" y="302"/>
                </a:lnTo>
                <a:lnTo>
                  <a:pt x="187" y="302"/>
                </a:lnTo>
                <a:lnTo>
                  <a:pt x="188" y="302"/>
                </a:lnTo>
                <a:lnTo>
                  <a:pt x="188" y="302"/>
                </a:lnTo>
                <a:lnTo>
                  <a:pt x="189" y="302"/>
                </a:lnTo>
                <a:lnTo>
                  <a:pt x="190" y="302"/>
                </a:lnTo>
                <a:lnTo>
                  <a:pt x="190" y="302"/>
                </a:lnTo>
                <a:lnTo>
                  <a:pt x="191" y="302"/>
                </a:lnTo>
                <a:lnTo>
                  <a:pt x="191" y="302"/>
                </a:lnTo>
                <a:lnTo>
                  <a:pt x="192" y="302"/>
                </a:lnTo>
                <a:lnTo>
                  <a:pt x="193" y="302"/>
                </a:lnTo>
                <a:lnTo>
                  <a:pt x="193" y="302"/>
                </a:lnTo>
                <a:lnTo>
                  <a:pt x="194" y="302"/>
                </a:lnTo>
                <a:lnTo>
                  <a:pt x="194" y="302"/>
                </a:lnTo>
                <a:lnTo>
                  <a:pt x="195" y="302"/>
                </a:lnTo>
                <a:lnTo>
                  <a:pt x="196" y="302"/>
                </a:lnTo>
                <a:lnTo>
                  <a:pt x="196" y="302"/>
                </a:lnTo>
                <a:lnTo>
                  <a:pt x="197" y="302"/>
                </a:lnTo>
                <a:lnTo>
                  <a:pt x="197" y="302"/>
                </a:lnTo>
                <a:lnTo>
                  <a:pt x="198" y="302"/>
                </a:lnTo>
                <a:lnTo>
                  <a:pt x="199" y="302"/>
                </a:lnTo>
                <a:lnTo>
                  <a:pt x="199" y="302"/>
                </a:lnTo>
                <a:lnTo>
                  <a:pt x="200" y="302"/>
                </a:lnTo>
                <a:lnTo>
                  <a:pt x="200" y="302"/>
                </a:lnTo>
                <a:lnTo>
                  <a:pt x="201" y="302"/>
                </a:lnTo>
                <a:lnTo>
                  <a:pt x="202" y="302"/>
                </a:lnTo>
                <a:lnTo>
                  <a:pt x="202" y="302"/>
                </a:lnTo>
                <a:lnTo>
                  <a:pt x="203" y="302"/>
                </a:lnTo>
                <a:lnTo>
                  <a:pt x="203" y="302"/>
                </a:lnTo>
                <a:lnTo>
                  <a:pt x="204" y="302"/>
                </a:lnTo>
                <a:lnTo>
                  <a:pt x="205" y="302"/>
                </a:lnTo>
                <a:lnTo>
                  <a:pt x="205" y="302"/>
                </a:lnTo>
                <a:lnTo>
                  <a:pt x="206" y="302"/>
                </a:lnTo>
                <a:lnTo>
                  <a:pt x="206" y="302"/>
                </a:lnTo>
                <a:lnTo>
                  <a:pt x="207" y="301"/>
                </a:lnTo>
                <a:lnTo>
                  <a:pt x="208" y="301"/>
                </a:lnTo>
                <a:lnTo>
                  <a:pt x="208" y="301"/>
                </a:lnTo>
                <a:lnTo>
                  <a:pt x="209" y="301"/>
                </a:lnTo>
                <a:lnTo>
                  <a:pt x="209" y="301"/>
                </a:lnTo>
                <a:lnTo>
                  <a:pt x="210" y="301"/>
                </a:lnTo>
                <a:lnTo>
                  <a:pt x="211" y="301"/>
                </a:lnTo>
                <a:lnTo>
                  <a:pt x="211" y="301"/>
                </a:lnTo>
                <a:lnTo>
                  <a:pt x="212" y="301"/>
                </a:lnTo>
                <a:lnTo>
                  <a:pt x="212" y="300"/>
                </a:lnTo>
                <a:lnTo>
                  <a:pt x="213" y="300"/>
                </a:lnTo>
                <a:lnTo>
                  <a:pt x="214" y="300"/>
                </a:lnTo>
                <a:lnTo>
                  <a:pt x="214" y="300"/>
                </a:lnTo>
                <a:lnTo>
                  <a:pt x="215" y="300"/>
                </a:lnTo>
                <a:lnTo>
                  <a:pt x="215" y="300"/>
                </a:lnTo>
                <a:lnTo>
                  <a:pt x="216" y="300"/>
                </a:lnTo>
                <a:lnTo>
                  <a:pt x="217" y="299"/>
                </a:lnTo>
                <a:lnTo>
                  <a:pt x="217" y="299"/>
                </a:lnTo>
                <a:lnTo>
                  <a:pt x="218" y="299"/>
                </a:lnTo>
                <a:lnTo>
                  <a:pt x="218" y="299"/>
                </a:lnTo>
                <a:lnTo>
                  <a:pt x="219" y="299"/>
                </a:lnTo>
                <a:lnTo>
                  <a:pt x="220" y="299"/>
                </a:lnTo>
                <a:lnTo>
                  <a:pt x="220" y="298"/>
                </a:lnTo>
                <a:lnTo>
                  <a:pt x="221" y="298"/>
                </a:lnTo>
                <a:lnTo>
                  <a:pt x="221" y="298"/>
                </a:lnTo>
                <a:lnTo>
                  <a:pt x="222" y="298"/>
                </a:lnTo>
                <a:lnTo>
                  <a:pt x="223" y="297"/>
                </a:lnTo>
                <a:lnTo>
                  <a:pt x="223" y="297"/>
                </a:lnTo>
                <a:lnTo>
                  <a:pt x="224" y="297"/>
                </a:lnTo>
                <a:lnTo>
                  <a:pt x="224" y="297"/>
                </a:lnTo>
                <a:lnTo>
                  <a:pt x="225" y="296"/>
                </a:lnTo>
                <a:lnTo>
                  <a:pt x="226" y="296"/>
                </a:lnTo>
                <a:lnTo>
                  <a:pt x="226" y="296"/>
                </a:lnTo>
                <a:lnTo>
                  <a:pt x="227" y="296"/>
                </a:lnTo>
                <a:lnTo>
                  <a:pt x="227" y="295"/>
                </a:lnTo>
                <a:lnTo>
                  <a:pt x="228" y="295"/>
                </a:lnTo>
                <a:lnTo>
                  <a:pt x="229" y="295"/>
                </a:lnTo>
                <a:lnTo>
                  <a:pt x="229" y="294"/>
                </a:lnTo>
                <a:lnTo>
                  <a:pt x="230" y="294"/>
                </a:lnTo>
                <a:lnTo>
                  <a:pt x="230" y="294"/>
                </a:lnTo>
                <a:lnTo>
                  <a:pt x="231" y="293"/>
                </a:lnTo>
                <a:lnTo>
                  <a:pt x="232" y="293"/>
                </a:lnTo>
                <a:lnTo>
                  <a:pt x="232" y="293"/>
                </a:lnTo>
                <a:lnTo>
                  <a:pt x="233" y="292"/>
                </a:lnTo>
                <a:lnTo>
                  <a:pt x="233" y="292"/>
                </a:lnTo>
                <a:lnTo>
                  <a:pt x="234" y="291"/>
                </a:lnTo>
                <a:lnTo>
                  <a:pt x="235" y="291"/>
                </a:lnTo>
                <a:lnTo>
                  <a:pt x="235" y="291"/>
                </a:lnTo>
                <a:lnTo>
                  <a:pt x="236" y="290"/>
                </a:lnTo>
                <a:lnTo>
                  <a:pt x="236" y="290"/>
                </a:lnTo>
                <a:lnTo>
                  <a:pt x="237" y="289"/>
                </a:lnTo>
                <a:lnTo>
                  <a:pt x="238" y="289"/>
                </a:lnTo>
                <a:lnTo>
                  <a:pt x="238" y="288"/>
                </a:lnTo>
                <a:lnTo>
                  <a:pt x="239" y="288"/>
                </a:lnTo>
                <a:lnTo>
                  <a:pt x="239" y="287"/>
                </a:lnTo>
                <a:lnTo>
                  <a:pt x="240" y="287"/>
                </a:lnTo>
                <a:lnTo>
                  <a:pt x="241" y="286"/>
                </a:lnTo>
                <a:lnTo>
                  <a:pt x="241" y="286"/>
                </a:lnTo>
                <a:lnTo>
                  <a:pt x="242" y="285"/>
                </a:lnTo>
                <a:lnTo>
                  <a:pt x="242" y="284"/>
                </a:lnTo>
                <a:lnTo>
                  <a:pt x="243" y="284"/>
                </a:lnTo>
                <a:lnTo>
                  <a:pt x="244" y="283"/>
                </a:lnTo>
                <a:lnTo>
                  <a:pt x="244" y="283"/>
                </a:lnTo>
                <a:lnTo>
                  <a:pt x="245" y="282"/>
                </a:lnTo>
                <a:lnTo>
                  <a:pt x="245" y="281"/>
                </a:lnTo>
                <a:lnTo>
                  <a:pt x="246" y="280"/>
                </a:lnTo>
                <a:lnTo>
                  <a:pt x="247" y="280"/>
                </a:lnTo>
                <a:lnTo>
                  <a:pt x="247" y="279"/>
                </a:lnTo>
                <a:lnTo>
                  <a:pt x="248" y="278"/>
                </a:lnTo>
                <a:lnTo>
                  <a:pt x="248" y="277"/>
                </a:lnTo>
                <a:lnTo>
                  <a:pt x="249" y="277"/>
                </a:lnTo>
                <a:lnTo>
                  <a:pt x="250" y="276"/>
                </a:lnTo>
                <a:lnTo>
                  <a:pt x="250" y="275"/>
                </a:lnTo>
                <a:lnTo>
                  <a:pt x="251" y="274"/>
                </a:lnTo>
                <a:lnTo>
                  <a:pt x="251" y="273"/>
                </a:lnTo>
                <a:lnTo>
                  <a:pt x="252" y="272"/>
                </a:lnTo>
                <a:lnTo>
                  <a:pt x="253" y="271"/>
                </a:lnTo>
                <a:lnTo>
                  <a:pt x="253" y="271"/>
                </a:lnTo>
                <a:lnTo>
                  <a:pt x="254" y="270"/>
                </a:lnTo>
                <a:lnTo>
                  <a:pt x="254" y="269"/>
                </a:lnTo>
                <a:lnTo>
                  <a:pt x="255" y="268"/>
                </a:lnTo>
                <a:lnTo>
                  <a:pt x="256" y="266"/>
                </a:lnTo>
                <a:lnTo>
                  <a:pt x="256" y="265"/>
                </a:lnTo>
                <a:lnTo>
                  <a:pt x="257" y="264"/>
                </a:lnTo>
                <a:lnTo>
                  <a:pt x="257" y="263"/>
                </a:lnTo>
                <a:lnTo>
                  <a:pt x="258" y="262"/>
                </a:lnTo>
                <a:lnTo>
                  <a:pt x="259" y="261"/>
                </a:lnTo>
                <a:lnTo>
                  <a:pt x="259" y="260"/>
                </a:lnTo>
                <a:lnTo>
                  <a:pt x="260" y="258"/>
                </a:lnTo>
                <a:lnTo>
                  <a:pt x="260" y="257"/>
                </a:lnTo>
                <a:lnTo>
                  <a:pt x="261" y="256"/>
                </a:lnTo>
                <a:lnTo>
                  <a:pt x="262" y="254"/>
                </a:lnTo>
                <a:lnTo>
                  <a:pt x="262" y="253"/>
                </a:lnTo>
                <a:lnTo>
                  <a:pt x="263" y="252"/>
                </a:lnTo>
                <a:lnTo>
                  <a:pt x="263" y="250"/>
                </a:lnTo>
                <a:lnTo>
                  <a:pt x="264" y="249"/>
                </a:lnTo>
                <a:lnTo>
                  <a:pt x="265" y="247"/>
                </a:lnTo>
                <a:lnTo>
                  <a:pt x="265" y="246"/>
                </a:lnTo>
                <a:lnTo>
                  <a:pt x="266" y="244"/>
                </a:lnTo>
                <a:lnTo>
                  <a:pt x="266" y="243"/>
                </a:lnTo>
                <a:lnTo>
                  <a:pt x="267" y="241"/>
                </a:lnTo>
                <a:lnTo>
                  <a:pt x="268" y="239"/>
                </a:lnTo>
                <a:lnTo>
                  <a:pt x="268" y="237"/>
                </a:lnTo>
                <a:lnTo>
                  <a:pt x="269" y="236"/>
                </a:lnTo>
                <a:lnTo>
                  <a:pt x="269" y="234"/>
                </a:lnTo>
                <a:lnTo>
                  <a:pt x="270" y="232"/>
                </a:lnTo>
                <a:lnTo>
                  <a:pt x="271" y="230"/>
                </a:lnTo>
                <a:lnTo>
                  <a:pt x="271" y="228"/>
                </a:lnTo>
                <a:lnTo>
                  <a:pt x="272" y="226"/>
                </a:lnTo>
                <a:lnTo>
                  <a:pt x="272" y="224"/>
                </a:lnTo>
                <a:lnTo>
                  <a:pt x="273" y="222"/>
                </a:lnTo>
                <a:lnTo>
                  <a:pt x="274" y="220"/>
                </a:lnTo>
                <a:lnTo>
                  <a:pt x="274" y="217"/>
                </a:lnTo>
                <a:lnTo>
                  <a:pt x="275" y="215"/>
                </a:lnTo>
                <a:lnTo>
                  <a:pt x="275" y="213"/>
                </a:lnTo>
                <a:lnTo>
                  <a:pt x="276" y="210"/>
                </a:lnTo>
                <a:lnTo>
                  <a:pt x="277" y="208"/>
                </a:lnTo>
                <a:lnTo>
                  <a:pt x="277" y="206"/>
                </a:lnTo>
                <a:lnTo>
                  <a:pt x="278" y="203"/>
                </a:lnTo>
                <a:lnTo>
                  <a:pt x="278" y="200"/>
                </a:lnTo>
                <a:lnTo>
                  <a:pt x="279" y="198"/>
                </a:lnTo>
                <a:lnTo>
                  <a:pt x="280" y="195"/>
                </a:lnTo>
                <a:lnTo>
                  <a:pt x="280" y="192"/>
                </a:lnTo>
                <a:lnTo>
                  <a:pt x="281" y="189"/>
                </a:lnTo>
                <a:lnTo>
                  <a:pt x="281" y="186"/>
                </a:lnTo>
                <a:lnTo>
                  <a:pt x="282" y="183"/>
                </a:lnTo>
                <a:lnTo>
                  <a:pt x="283" y="180"/>
                </a:lnTo>
                <a:lnTo>
                  <a:pt x="283" y="177"/>
                </a:lnTo>
                <a:lnTo>
                  <a:pt x="284" y="174"/>
                </a:lnTo>
                <a:lnTo>
                  <a:pt x="284" y="170"/>
                </a:lnTo>
                <a:lnTo>
                  <a:pt x="285" y="167"/>
                </a:lnTo>
                <a:lnTo>
                  <a:pt x="286" y="163"/>
                </a:lnTo>
                <a:lnTo>
                  <a:pt x="286" y="160"/>
                </a:lnTo>
                <a:lnTo>
                  <a:pt x="287" y="156"/>
                </a:lnTo>
                <a:lnTo>
                  <a:pt x="287" y="152"/>
                </a:lnTo>
                <a:lnTo>
                  <a:pt x="288" y="149"/>
                </a:lnTo>
                <a:lnTo>
                  <a:pt x="289" y="145"/>
                </a:lnTo>
                <a:lnTo>
                  <a:pt x="289" y="141"/>
                </a:lnTo>
                <a:lnTo>
                  <a:pt x="290" y="136"/>
                </a:lnTo>
                <a:lnTo>
                  <a:pt x="290" y="132"/>
                </a:lnTo>
                <a:lnTo>
                  <a:pt x="291" y="128"/>
                </a:lnTo>
                <a:lnTo>
                  <a:pt x="292" y="123"/>
                </a:lnTo>
                <a:lnTo>
                  <a:pt x="292" y="119"/>
                </a:lnTo>
                <a:lnTo>
                  <a:pt x="293" y="114"/>
                </a:lnTo>
                <a:lnTo>
                  <a:pt x="293" y="109"/>
                </a:lnTo>
                <a:lnTo>
                  <a:pt x="294" y="105"/>
                </a:lnTo>
                <a:lnTo>
                  <a:pt x="295" y="99"/>
                </a:lnTo>
                <a:lnTo>
                  <a:pt x="295" y="94"/>
                </a:lnTo>
                <a:lnTo>
                  <a:pt x="296" y="89"/>
                </a:lnTo>
                <a:lnTo>
                  <a:pt x="296" y="84"/>
                </a:lnTo>
                <a:lnTo>
                  <a:pt x="297" y="78"/>
                </a:lnTo>
                <a:lnTo>
                  <a:pt x="298" y="72"/>
                </a:lnTo>
                <a:lnTo>
                  <a:pt x="298" y="67"/>
                </a:lnTo>
                <a:lnTo>
                  <a:pt x="299" y="61"/>
                </a:lnTo>
                <a:lnTo>
                  <a:pt x="299" y="55"/>
                </a:lnTo>
                <a:lnTo>
                  <a:pt x="300" y="48"/>
                </a:lnTo>
                <a:lnTo>
                  <a:pt x="301" y="42"/>
                </a:lnTo>
                <a:lnTo>
                  <a:pt x="301" y="35"/>
                </a:lnTo>
                <a:lnTo>
                  <a:pt x="302" y="29"/>
                </a:lnTo>
                <a:lnTo>
                  <a:pt x="303" y="22"/>
                </a:lnTo>
                <a:lnTo>
                  <a:pt x="303" y="15"/>
                </a:lnTo>
                <a:lnTo>
                  <a:pt x="304" y="7"/>
                </a:lnTo>
                <a:lnTo>
                  <a:pt x="304" y="0"/>
                </a:lnTo>
              </a:path>
            </a:pathLst>
          </a:custGeom>
          <a:noFill/>
          <a:ln w="38100" cmpd="sng">
            <a:solidFill>
              <a:srgbClr val="FF0000"/>
            </a:solidFill>
            <a:prstDash val="solid"/>
            <a:round/>
            <a:headEnd/>
            <a:tailEnd/>
          </a:ln>
        </p:spPr>
        <p:txBody>
          <a:bodyPr/>
          <a:lstStyle/>
          <a:p>
            <a:endParaRPr lang="ja-JP" altLang="en-US"/>
          </a:p>
        </p:txBody>
      </p:sp>
      <p:sp>
        <p:nvSpPr>
          <p:cNvPr id="649224" name="Rectangle 8"/>
          <p:cNvSpPr>
            <a:spLocks noChangeArrowheads="1"/>
          </p:cNvSpPr>
          <p:nvPr/>
        </p:nvSpPr>
        <p:spPr bwMode="auto">
          <a:xfrm>
            <a:off x="251520" y="1605782"/>
            <a:ext cx="381000" cy="381000"/>
          </a:xfrm>
          <a:prstGeom prst="rect">
            <a:avLst/>
          </a:prstGeom>
          <a:solidFill>
            <a:srgbClr val="FFFF00"/>
          </a:solidFill>
          <a:ln w="38100">
            <a:solidFill>
              <a:schemeClr val="tx1"/>
            </a:solidFill>
            <a:miter lim="800000"/>
            <a:headEnd/>
            <a:tailEnd/>
          </a:ln>
          <a:effectLst/>
        </p:spPr>
        <p:txBody>
          <a:bodyPr wrap="none" anchor="ctr"/>
          <a:lstStyle/>
          <a:p>
            <a:endParaRPr lang="ja-JP" altLang="en-US"/>
          </a:p>
        </p:txBody>
      </p:sp>
      <p:sp>
        <p:nvSpPr>
          <p:cNvPr id="649225" name="Rectangle 9"/>
          <p:cNvSpPr>
            <a:spLocks noChangeArrowheads="1"/>
          </p:cNvSpPr>
          <p:nvPr/>
        </p:nvSpPr>
        <p:spPr bwMode="auto">
          <a:xfrm>
            <a:off x="251520" y="834257"/>
            <a:ext cx="381000" cy="381000"/>
          </a:xfrm>
          <a:prstGeom prst="rect">
            <a:avLst/>
          </a:prstGeom>
          <a:solidFill>
            <a:srgbClr val="FF0000"/>
          </a:solidFill>
          <a:ln w="38100">
            <a:solidFill>
              <a:schemeClr val="tx1"/>
            </a:solidFill>
            <a:miter lim="800000"/>
            <a:headEnd/>
            <a:tailEnd/>
          </a:ln>
          <a:effectLst/>
        </p:spPr>
        <p:txBody>
          <a:bodyPr wrap="none" anchor="ctr"/>
          <a:lstStyle/>
          <a:p>
            <a:endParaRPr lang="ja-JP" altLang="en-US"/>
          </a:p>
        </p:txBody>
      </p:sp>
      <p:sp>
        <p:nvSpPr>
          <p:cNvPr id="649228" name="Rectangle 12"/>
          <p:cNvSpPr>
            <a:spLocks noGrp="1" noChangeArrowheads="1"/>
          </p:cNvSpPr>
          <p:nvPr>
            <p:ph type="title"/>
          </p:nvPr>
        </p:nvSpPr>
        <p:spPr/>
        <p:txBody>
          <a:bodyPr/>
          <a:lstStyle/>
          <a:p>
            <a:r>
              <a:rPr lang="ja-JP" altLang="en-US" dirty="0"/>
              <a:t>フレネルの式</a:t>
            </a:r>
            <a:endParaRPr lang="en-US" altLang="ja-JP" dirty="0"/>
          </a:p>
        </p:txBody>
      </p:sp>
      <p:sp>
        <p:nvSpPr>
          <p:cNvPr id="649230" name="Text Box 14"/>
          <p:cNvSpPr txBox="1">
            <a:spLocks noChangeArrowheads="1"/>
          </p:cNvSpPr>
          <p:nvPr/>
        </p:nvSpPr>
        <p:spPr bwMode="auto">
          <a:xfrm>
            <a:off x="3124200" y="548680"/>
            <a:ext cx="382588" cy="519113"/>
          </a:xfrm>
          <a:prstGeom prst="rect">
            <a:avLst/>
          </a:prstGeom>
          <a:noFill/>
          <a:ln w="38100" algn="ctr">
            <a:noFill/>
            <a:miter lim="800000"/>
            <a:headEnd/>
            <a:tailEnd/>
          </a:ln>
          <a:effectLst/>
        </p:spPr>
        <p:txBody>
          <a:bodyPr wrap="none">
            <a:spAutoFit/>
          </a:bodyPr>
          <a:lstStyle/>
          <a:p>
            <a:r>
              <a:rPr lang="en-US" altLang="ja-JP" sz="2800"/>
              <a:t>1</a:t>
            </a:r>
          </a:p>
        </p:txBody>
      </p:sp>
      <p:sp>
        <p:nvSpPr>
          <p:cNvPr id="649231" name="Text Box 15"/>
          <p:cNvSpPr txBox="1">
            <a:spLocks noChangeArrowheads="1"/>
          </p:cNvSpPr>
          <p:nvPr/>
        </p:nvSpPr>
        <p:spPr bwMode="auto">
          <a:xfrm>
            <a:off x="3146425" y="3918943"/>
            <a:ext cx="382588" cy="519112"/>
          </a:xfrm>
          <a:prstGeom prst="rect">
            <a:avLst/>
          </a:prstGeom>
          <a:noFill/>
          <a:ln w="38100" algn="ctr">
            <a:noFill/>
            <a:miter lim="800000"/>
            <a:headEnd/>
            <a:tailEnd/>
          </a:ln>
          <a:effectLst/>
        </p:spPr>
        <p:txBody>
          <a:bodyPr wrap="none">
            <a:spAutoFit/>
          </a:bodyPr>
          <a:lstStyle/>
          <a:p>
            <a:r>
              <a:rPr lang="en-US" altLang="ja-JP" sz="2800"/>
              <a:t>0</a:t>
            </a:r>
          </a:p>
        </p:txBody>
      </p:sp>
      <p:sp>
        <p:nvSpPr>
          <p:cNvPr id="649233" name="Text Box 17"/>
          <p:cNvSpPr txBox="1">
            <a:spLocks noChangeArrowheads="1"/>
          </p:cNvSpPr>
          <p:nvPr/>
        </p:nvSpPr>
        <p:spPr bwMode="auto">
          <a:xfrm>
            <a:off x="7524328" y="4293096"/>
            <a:ext cx="505267" cy="523220"/>
          </a:xfrm>
          <a:prstGeom prst="rect">
            <a:avLst/>
          </a:prstGeom>
          <a:noFill/>
          <a:ln w="38100" algn="ctr">
            <a:noFill/>
            <a:miter lim="800000"/>
            <a:headEnd/>
            <a:tailEnd/>
          </a:ln>
          <a:effectLst/>
        </p:spPr>
        <p:txBody>
          <a:bodyPr wrap="none">
            <a:spAutoFit/>
          </a:bodyPr>
          <a:lstStyle/>
          <a:p>
            <a:r>
              <a:rPr lang="en-US" altLang="ja-JP" sz="2800" dirty="0">
                <a:latin typeface="Symbol" pitchFamily="18" charset="2"/>
              </a:rPr>
              <a:t>q</a:t>
            </a:r>
            <a:r>
              <a:rPr lang="en-US" altLang="ja-JP" sz="2800" baseline="-25000" dirty="0"/>
              <a:t>1</a:t>
            </a:r>
          </a:p>
        </p:txBody>
      </p:sp>
      <p:sp>
        <p:nvSpPr>
          <p:cNvPr id="649234" name="Text Box 18"/>
          <p:cNvSpPr txBox="1">
            <a:spLocks noChangeArrowheads="1"/>
          </p:cNvSpPr>
          <p:nvPr/>
        </p:nvSpPr>
        <p:spPr bwMode="auto">
          <a:xfrm>
            <a:off x="8039100" y="4288830"/>
            <a:ext cx="723900" cy="519113"/>
          </a:xfrm>
          <a:prstGeom prst="rect">
            <a:avLst/>
          </a:prstGeom>
          <a:noFill/>
          <a:ln w="38100" algn="ctr">
            <a:noFill/>
            <a:miter lim="800000"/>
            <a:headEnd/>
            <a:tailEnd/>
          </a:ln>
          <a:effectLst/>
        </p:spPr>
        <p:txBody>
          <a:bodyPr wrap="none">
            <a:spAutoFit/>
          </a:bodyPr>
          <a:lstStyle/>
          <a:p>
            <a:r>
              <a:rPr lang="en-US" altLang="ja-JP" sz="2800"/>
              <a:t>90</a:t>
            </a:r>
            <a:r>
              <a:rPr lang="en-US" altLang="ja-JP" sz="2800">
                <a:latin typeface="Symbol" pitchFamily="18" charset="2"/>
              </a:rPr>
              <a:t></a:t>
            </a:r>
            <a:endParaRPr lang="en-US" altLang="ja-JP" sz="2800"/>
          </a:p>
        </p:txBody>
      </p:sp>
      <p:sp>
        <p:nvSpPr>
          <p:cNvPr id="649235" name="Line 19"/>
          <p:cNvSpPr>
            <a:spLocks noChangeShapeType="1"/>
          </p:cNvSpPr>
          <p:nvPr/>
        </p:nvSpPr>
        <p:spPr bwMode="auto">
          <a:xfrm flipV="1">
            <a:off x="6746875" y="693143"/>
            <a:ext cx="0" cy="3600450"/>
          </a:xfrm>
          <a:prstGeom prst="line">
            <a:avLst/>
          </a:prstGeom>
          <a:noFill/>
          <a:ln w="38100">
            <a:solidFill>
              <a:schemeClr val="tx1"/>
            </a:solidFill>
            <a:prstDash val="dash"/>
            <a:round/>
            <a:headEnd/>
            <a:tailEnd/>
          </a:ln>
          <a:effectLst/>
        </p:spPr>
        <p:txBody>
          <a:bodyPr wrap="none" anchor="ctr"/>
          <a:lstStyle/>
          <a:p>
            <a:endParaRPr lang="ja-JP" altLang="en-US"/>
          </a:p>
        </p:txBody>
      </p:sp>
      <p:grpSp>
        <p:nvGrpSpPr>
          <p:cNvPr id="2" name="Group 25"/>
          <p:cNvGrpSpPr>
            <a:grpSpLocks/>
          </p:cNvGrpSpPr>
          <p:nvPr/>
        </p:nvGrpSpPr>
        <p:grpSpPr bwMode="auto">
          <a:xfrm>
            <a:off x="5105400" y="1691680"/>
            <a:ext cx="762000" cy="457200"/>
            <a:chOff x="3840" y="1872"/>
            <a:chExt cx="480" cy="288"/>
          </a:xfrm>
        </p:grpSpPr>
        <p:sp>
          <p:nvSpPr>
            <p:cNvPr id="649242" name="Line 26"/>
            <p:cNvSpPr>
              <a:spLocks noChangeShapeType="1"/>
            </p:cNvSpPr>
            <p:nvPr/>
          </p:nvSpPr>
          <p:spPr bwMode="auto">
            <a:xfrm>
              <a:off x="4080" y="1872"/>
              <a:ext cx="0" cy="288"/>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649243" name="Line 27"/>
            <p:cNvSpPr>
              <a:spLocks noChangeShapeType="1"/>
            </p:cNvSpPr>
            <p:nvPr/>
          </p:nvSpPr>
          <p:spPr bwMode="auto">
            <a:xfrm>
              <a:off x="3840" y="2016"/>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649244" name="Line 28"/>
          <p:cNvSpPr>
            <a:spLocks noChangeShapeType="1"/>
          </p:cNvSpPr>
          <p:nvPr/>
        </p:nvSpPr>
        <p:spPr bwMode="auto">
          <a:xfrm>
            <a:off x="5486400" y="2225080"/>
            <a:ext cx="838200" cy="1981200"/>
          </a:xfrm>
          <a:prstGeom prst="line">
            <a:avLst/>
          </a:prstGeom>
          <a:noFill/>
          <a:ln w="38100">
            <a:solidFill>
              <a:schemeClr val="hlink"/>
            </a:solidFill>
            <a:prstDash val="sysDot"/>
            <a:round/>
            <a:headEnd/>
            <a:tailEnd type="arrow" w="med" len="med"/>
          </a:ln>
          <a:effectLst/>
        </p:spPr>
        <p:txBody>
          <a:bodyPr wrap="none" anchor="ctr">
            <a:spAutoFit/>
          </a:bodyPr>
          <a:lstStyle/>
          <a:p>
            <a:endParaRPr lang="ja-JP" altLang="en-US"/>
          </a:p>
        </p:txBody>
      </p:sp>
      <p:sp>
        <p:nvSpPr>
          <p:cNvPr id="649245" name="Line 29"/>
          <p:cNvSpPr>
            <a:spLocks noChangeShapeType="1"/>
          </p:cNvSpPr>
          <p:nvPr/>
        </p:nvSpPr>
        <p:spPr bwMode="auto">
          <a:xfrm>
            <a:off x="5943600" y="1920280"/>
            <a:ext cx="1447800" cy="1219200"/>
          </a:xfrm>
          <a:prstGeom prst="line">
            <a:avLst/>
          </a:prstGeom>
          <a:noFill/>
          <a:ln w="38100">
            <a:solidFill>
              <a:schemeClr val="hlink"/>
            </a:solidFill>
            <a:prstDash val="sysDot"/>
            <a:round/>
            <a:headEnd/>
            <a:tailEnd type="arrow" w="med" len="med"/>
          </a:ln>
          <a:effectLst/>
        </p:spPr>
        <p:txBody>
          <a:bodyPr anchor="ctr">
            <a:spAutoFit/>
          </a:bodyPr>
          <a:lstStyle/>
          <a:p>
            <a:endParaRPr lang="ja-JP" altLang="en-US"/>
          </a:p>
        </p:txBody>
      </p:sp>
      <p:sp>
        <p:nvSpPr>
          <p:cNvPr id="3" name="テキスト ボックス 2">
            <a:extLst>
              <a:ext uri="{FF2B5EF4-FFF2-40B4-BE49-F238E27FC236}">
                <a16:creationId xmlns:a16="http://schemas.microsoft.com/office/drawing/2014/main" id="{46B288FD-D83F-419A-902E-60E24866D340}"/>
              </a:ext>
            </a:extLst>
          </p:cNvPr>
          <p:cNvSpPr txBox="1"/>
          <p:nvPr/>
        </p:nvSpPr>
        <p:spPr>
          <a:xfrm>
            <a:off x="1907704" y="4869160"/>
            <a:ext cx="4977645" cy="369332"/>
          </a:xfrm>
          <a:prstGeom prst="rect">
            <a:avLst/>
          </a:prstGeom>
          <a:noFill/>
        </p:spPr>
        <p:txBody>
          <a:bodyPr wrap="none" rtlCol="0">
            <a:spAutoFit/>
          </a:bodyPr>
          <a:lstStyle/>
          <a:p>
            <a:r>
              <a:rPr kumimoji="1" lang="en-US" altLang="ja-JP" dirty="0"/>
              <a:t>p</a:t>
            </a:r>
            <a:r>
              <a:rPr kumimoji="1" lang="ja-JP" altLang="en-US" dirty="0"/>
              <a:t>成分</a:t>
            </a:r>
            <a:r>
              <a:rPr kumimoji="1" lang="en-US" altLang="ja-JP" dirty="0" err="1"/>
              <a:t>I</a:t>
            </a:r>
            <a:r>
              <a:rPr kumimoji="1" lang="en-US" altLang="ja-JP" baseline="-25000" dirty="0" err="1"/>
              <a:t>min</a:t>
            </a:r>
            <a:r>
              <a:rPr kumimoji="1" lang="ja-JP" altLang="en-US" dirty="0"/>
              <a:t>が観測される偏光角に法線が含まれる</a:t>
            </a:r>
          </a:p>
        </p:txBody>
      </p:sp>
      <p:sp>
        <p:nvSpPr>
          <p:cNvPr id="4" name="テキスト ボックス 3">
            <a:extLst>
              <a:ext uri="{FF2B5EF4-FFF2-40B4-BE49-F238E27FC236}">
                <a16:creationId xmlns:a16="http://schemas.microsoft.com/office/drawing/2014/main" id="{7ABB11B2-2E42-4B42-88F0-92013282BCA4}"/>
              </a:ext>
            </a:extLst>
          </p:cNvPr>
          <p:cNvSpPr txBox="1"/>
          <p:nvPr/>
        </p:nvSpPr>
        <p:spPr>
          <a:xfrm>
            <a:off x="683568" y="2204864"/>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9334C1C8-95D1-49BF-B047-F91D82CF6B9D}"/>
                  </a:ext>
                </a:extLst>
              </p:cNvPr>
              <p:cNvSpPr txBox="1"/>
              <p:nvPr/>
            </p:nvSpPr>
            <p:spPr>
              <a:xfrm>
                <a:off x="539552" y="2636912"/>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23" name="テキスト ボックス 22">
                <a:extLst>
                  <a:ext uri="{FF2B5EF4-FFF2-40B4-BE49-F238E27FC236}">
                    <a16:creationId xmlns:a16="http://schemas.microsoft.com/office/drawing/2014/main" id="{9334C1C8-95D1-49BF-B047-F91D82CF6B9D}"/>
                  </a:ext>
                </a:extLst>
              </p:cNvPr>
              <p:cNvSpPr txBox="1">
                <a:spLocks noRot="1" noChangeAspect="1" noMove="1" noResize="1" noEditPoints="1" noAdjustHandles="1" noChangeArrowheads="1" noChangeShapeType="1" noTextEdit="1"/>
              </p:cNvSpPr>
              <p:nvPr/>
            </p:nvSpPr>
            <p:spPr>
              <a:xfrm>
                <a:off x="539552" y="2636912"/>
                <a:ext cx="1720022" cy="276999"/>
              </a:xfrm>
              <a:prstGeom prst="rect">
                <a:avLst/>
              </a:prstGeom>
              <a:blipFill>
                <a:blip r:embed="rId2"/>
                <a:stretch>
                  <a:fillRect l="-709" b="-17778"/>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7112884A-3107-4F32-B6E0-73E2160BBA64}"/>
              </a:ext>
            </a:extLst>
          </p:cNvPr>
          <p:cNvSpPr txBox="1"/>
          <p:nvPr/>
        </p:nvSpPr>
        <p:spPr>
          <a:xfrm>
            <a:off x="5652120" y="4365104"/>
            <a:ext cx="877163" cy="369332"/>
          </a:xfrm>
          <a:prstGeom prst="rect">
            <a:avLst/>
          </a:prstGeom>
          <a:noFill/>
        </p:spPr>
        <p:txBody>
          <a:bodyPr wrap="none" rtlCol="0">
            <a:spAutoFit/>
          </a:bodyPr>
          <a:lstStyle/>
          <a:p>
            <a:r>
              <a:rPr kumimoji="1" lang="ja-JP" altLang="en-US" dirty="0"/>
              <a:t>反射角</a:t>
            </a:r>
          </a:p>
        </p:txBody>
      </p:sp>
      <p:sp>
        <p:nvSpPr>
          <p:cNvPr id="6" name="テキスト ボックス 5">
            <a:extLst>
              <a:ext uri="{FF2B5EF4-FFF2-40B4-BE49-F238E27FC236}">
                <a16:creationId xmlns:a16="http://schemas.microsoft.com/office/drawing/2014/main" id="{5724DC94-FCC1-45A6-9A94-DE88BE02037F}"/>
              </a:ext>
            </a:extLst>
          </p:cNvPr>
          <p:cNvSpPr txBox="1"/>
          <p:nvPr/>
        </p:nvSpPr>
        <p:spPr>
          <a:xfrm>
            <a:off x="3059832" y="2060848"/>
            <a:ext cx="461665" cy="784830"/>
          </a:xfrm>
          <a:prstGeom prst="rect">
            <a:avLst/>
          </a:prstGeom>
          <a:noFill/>
        </p:spPr>
        <p:txBody>
          <a:bodyPr vert="eaVert" wrap="none" rtlCol="0">
            <a:spAutoFit/>
          </a:bodyPr>
          <a:lstStyle/>
          <a:p>
            <a:r>
              <a:rPr kumimoji="1" lang="ja-JP" altLang="en-US" dirty="0"/>
              <a:t>反射率</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8F63C379-DEAD-467B-AA84-78ACB4D403D2}"/>
                  </a:ext>
                </a:extLst>
              </p:cNvPr>
              <p:cNvSpPr txBox="1"/>
              <p:nvPr/>
            </p:nvSpPr>
            <p:spPr>
              <a:xfrm>
                <a:off x="710357" y="692696"/>
                <a:ext cx="1972784"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𝑝</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tan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tan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7" name="テキスト ボックス 6">
                <a:extLst>
                  <a:ext uri="{FF2B5EF4-FFF2-40B4-BE49-F238E27FC236}">
                    <a16:creationId xmlns:a16="http://schemas.microsoft.com/office/drawing/2014/main" id="{8F63C379-DEAD-467B-AA84-78ACB4D403D2}"/>
                  </a:ext>
                </a:extLst>
              </p:cNvPr>
              <p:cNvSpPr txBox="1">
                <a:spLocks noRot="1" noChangeAspect="1" noMove="1" noResize="1" noEditPoints="1" noAdjustHandles="1" noChangeArrowheads="1" noChangeShapeType="1" noTextEdit="1"/>
              </p:cNvSpPr>
              <p:nvPr/>
            </p:nvSpPr>
            <p:spPr>
              <a:xfrm>
                <a:off x="710357" y="692696"/>
                <a:ext cx="1972784" cy="60112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9F151572-8240-49F4-B69B-B5B2F329F68E}"/>
                  </a:ext>
                </a:extLst>
              </p:cNvPr>
              <p:cNvSpPr txBox="1"/>
              <p:nvPr/>
            </p:nvSpPr>
            <p:spPr>
              <a:xfrm>
                <a:off x="710357" y="1484784"/>
                <a:ext cx="1922898"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𝑠</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sin</m:t>
                                  </m:r>
                                </m:e>
                                <m:sup>
                                  <m:r>
                                    <a:rPr kumimoji="1" lang="en-US" altLang="ja-JP" b="0" i="0" smtClean="0">
                                      <a:latin typeface="Cambria Math" panose="02040503050406030204" pitchFamily="18" charset="0"/>
                                    </a:rPr>
                                    <m:t>2</m:t>
                                  </m:r>
                                </m:sup>
                              </m:sSup>
                            </m:fName>
                            <m:e>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e>
                          </m:func>
                        </m:num>
                        <m:den>
                          <m:func>
                            <m:funcPr>
                              <m:ctrlPr>
                                <a:rPr lang="en-US" altLang="ja-JP" i="1">
                                  <a:latin typeface="Cambria Math" panose="02040503050406030204" pitchFamily="18" charset="0"/>
                                </a:rPr>
                              </m:ctrlPr>
                            </m:funcPr>
                            <m:fName>
                              <m:sSup>
                                <m:sSupPr>
                                  <m:ctrlPr>
                                    <a:rPr lang="en-US" altLang="ja-JP" i="1">
                                      <a:latin typeface="Cambria Math" panose="02040503050406030204" pitchFamily="18" charset="0"/>
                                    </a:rPr>
                                  </m:ctrlPr>
                                </m:sSupPr>
                                <m:e>
                                  <m:r>
                                    <m:rPr>
                                      <m:sty m:val="p"/>
                                    </m:rPr>
                                    <a:rPr lang="en-US" altLang="ja-JP" b="0" i="0" smtClean="0">
                                      <a:latin typeface="Cambria Math" panose="02040503050406030204" pitchFamily="18" charset="0"/>
                                    </a:rPr>
                                    <m:t>si</m:t>
                                  </m:r>
                                  <m:r>
                                    <m:rPr>
                                      <m:sty m:val="p"/>
                                    </m:rPr>
                                    <a:rPr lang="en-US" altLang="ja-JP">
                                      <a:latin typeface="Cambria Math" panose="02040503050406030204" pitchFamily="18" charset="0"/>
                                    </a:rPr>
                                    <m:t>n</m:t>
                                  </m:r>
                                </m:e>
                                <m:sup>
                                  <m:r>
                                    <a:rPr lang="en-US" altLang="ja-JP">
                                      <a:latin typeface="Cambria Math" panose="02040503050406030204" pitchFamily="18" charset="0"/>
                                    </a:rPr>
                                    <m:t>2</m:t>
                                  </m:r>
                                </m:sup>
                              </m:sSup>
                            </m:fName>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e>
                          </m:func>
                        </m:den>
                      </m:f>
                    </m:oMath>
                  </m:oMathPara>
                </a14:m>
                <a:endParaRPr kumimoji="1" lang="ja-JP" altLang="en-US" dirty="0"/>
              </a:p>
            </p:txBody>
          </p:sp>
        </mc:Choice>
        <mc:Fallback xmlns="">
          <p:sp>
            <p:nvSpPr>
              <p:cNvPr id="27" name="テキスト ボックス 26">
                <a:extLst>
                  <a:ext uri="{FF2B5EF4-FFF2-40B4-BE49-F238E27FC236}">
                    <a16:creationId xmlns:a16="http://schemas.microsoft.com/office/drawing/2014/main" id="{9F151572-8240-49F4-B69B-B5B2F329F68E}"/>
                  </a:ext>
                </a:extLst>
              </p:cNvPr>
              <p:cNvSpPr txBox="1">
                <a:spLocks noRot="1" noChangeAspect="1" noMove="1" noResize="1" noEditPoints="1" noAdjustHandles="1" noChangeArrowheads="1" noChangeShapeType="1" noTextEdit="1"/>
              </p:cNvSpPr>
              <p:nvPr/>
            </p:nvSpPr>
            <p:spPr>
              <a:xfrm>
                <a:off x="710357" y="1484784"/>
                <a:ext cx="1922898" cy="601127"/>
              </a:xfrm>
              <a:prstGeom prst="rect">
                <a:avLst/>
              </a:prstGeom>
              <a:blipFill>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516635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D1CCD90B-FD6F-41CB-9D43-1A3B819D8C20}"/>
              </a:ext>
            </a:extLst>
          </p:cNvPr>
          <p:cNvGraphicFramePr>
            <a:graphicFrameLocks noGrp="1"/>
          </p:cNvGraphicFramePr>
          <p:nvPr>
            <p:extLst>
              <p:ext uri="{D42A27DB-BD31-4B8C-83A1-F6EECF244321}">
                <p14:modId xmlns:p14="http://schemas.microsoft.com/office/powerpoint/2010/main" val="2497091052"/>
              </p:ext>
            </p:extLst>
          </p:nvPr>
        </p:nvGraphicFramePr>
        <p:xfrm>
          <a:off x="4572000" y="548680"/>
          <a:ext cx="4320480" cy="36004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a:extLst>
              <a:ext uri="{FF2B5EF4-FFF2-40B4-BE49-F238E27FC236}">
                <a16:creationId xmlns:a16="http://schemas.microsoft.com/office/drawing/2014/main" id="{1ADFE9EC-91CB-4C4A-9D31-1DEAC3426B74}"/>
              </a:ext>
            </a:extLst>
          </p:cNvPr>
          <p:cNvCxnSpPr>
            <a:cxnSpLocks/>
          </p:cNvCxnSpPr>
          <p:nvPr/>
        </p:nvCxnSpPr>
        <p:spPr bwMode="auto">
          <a:xfrm>
            <a:off x="4716016" y="1484784"/>
            <a:ext cx="4032448" cy="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cxnSp>
        <p:nvCxnSpPr>
          <p:cNvPr id="8" name="直線コネクタ 7">
            <a:extLst>
              <a:ext uri="{FF2B5EF4-FFF2-40B4-BE49-F238E27FC236}">
                <a16:creationId xmlns:a16="http://schemas.microsoft.com/office/drawing/2014/main" id="{9F0DE095-D540-4131-90FF-93DF01EED409}"/>
              </a:ext>
            </a:extLst>
          </p:cNvPr>
          <p:cNvCxnSpPr>
            <a:cxnSpLocks/>
          </p:cNvCxnSpPr>
          <p:nvPr/>
        </p:nvCxnSpPr>
        <p:spPr bwMode="auto">
          <a:xfrm>
            <a:off x="7956376" y="692696"/>
            <a:ext cx="0" cy="3312368"/>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
        <p:nvSpPr>
          <p:cNvPr id="9" name="テキスト ボックス 8">
            <a:extLst>
              <a:ext uri="{FF2B5EF4-FFF2-40B4-BE49-F238E27FC236}">
                <a16:creationId xmlns:a16="http://schemas.microsoft.com/office/drawing/2014/main" id="{89BF0309-63E3-4E1C-84D9-D0F3B9CE3D2D}"/>
              </a:ext>
            </a:extLst>
          </p:cNvPr>
          <p:cNvSpPr txBox="1"/>
          <p:nvPr/>
        </p:nvSpPr>
        <p:spPr>
          <a:xfrm>
            <a:off x="6948264" y="4509120"/>
            <a:ext cx="877163" cy="646331"/>
          </a:xfrm>
          <a:prstGeom prst="rect">
            <a:avLst/>
          </a:prstGeom>
          <a:noFill/>
        </p:spPr>
        <p:txBody>
          <a:bodyPr wrap="none" rtlCol="0">
            <a:spAutoFit/>
          </a:bodyPr>
          <a:lstStyle/>
          <a:p>
            <a:r>
              <a:rPr kumimoji="1" lang="ja-JP" altLang="en-US" dirty="0"/>
              <a:t>曖昧性</a:t>
            </a:r>
            <a:endParaRPr kumimoji="1" lang="en-US" altLang="ja-JP" dirty="0"/>
          </a:p>
          <a:p>
            <a:r>
              <a:rPr kumimoji="1" lang="ja-JP" altLang="en-US" dirty="0"/>
              <a:t>（候補）</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B755948-A2B1-4C3E-AEA7-0B2A65F7986E}"/>
                  </a:ext>
                </a:extLst>
              </p:cNvPr>
              <p:cNvSpPr txBox="1"/>
              <p:nvPr/>
            </p:nvSpPr>
            <p:spPr>
              <a:xfrm>
                <a:off x="323528" y="1988840"/>
                <a:ext cx="3487686"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0"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p>
                            <m:sSupPr>
                              <m:ctrlPr>
                                <a:rPr kumimoji="1" lang="en-US" altLang="ja-JP" i="1" smtClean="0">
                                  <a:latin typeface="Cambria Math" panose="02040503050406030204" pitchFamily="18" charset="0"/>
                                </a:rPr>
                              </m:ctrlPr>
                            </m:sSupPr>
                            <m:e>
                              <m:r>
                                <m:rPr>
                                  <m:sty m:val="p"/>
                                </m:rPr>
                                <a:rPr kumimoji="1" lang="en-US" altLang="ja-JP" b="0" i="0" smtClean="0">
                                  <a:latin typeface="Cambria Math" panose="02040503050406030204" pitchFamily="18" charset="0"/>
                                </a:rPr>
                                <m:t>cos</m:t>
                              </m:r>
                            </m:e>
                            <m:sup>
                              <m:r>
                                <a:rPr kumimoji="1" lang="en-US" altLang="ja-JP" b="0" i="1" smtClean="0">
                                  <a:latin typeface="Cambria Math" panose="02040503050406030204" pitchFamily="18" charset="0"/>
                                </a:rPr>
                                <m:t>2</m:t>
                              </m:r>
                            </m:sup>
                          </m:sSup>
                          <m:d>
                            <m:dPr>
                              <m:ctrlPr>
                                <a:rPr kumimoji="1" lang="en-US" altLang="ja-JP" i="1" smtClean="0">
                                  <a:latin typeface="Cambria Math" panose="02040503050406030204" pitchFamily="18" charset="0"/>
                                </a:rPr>
                              </m:ctrlPr>
                            </m:dPr>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d>
                          <m:r>
                            <a:rPr kumimoji="1"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num>
                        <m:den>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r>
                                <m:rPr>
                                  <m:sty m:val="p"/>
                                </m:rPr>
                                <a:rPr lang="en-US" altLang="ja-JP">
                                  <a:latin typeface="Cambria Math" panose="02040503050406030204" pitchFamily="18" charset="0"/>
                                </a:rPr>
                                <m:t>cos</m:t>
                              </m:r>
                            </m:e>
                            <m:sup>
                              <m:r>
                                <a:rPr lang="en-US" altLang="ja-JP" i="1">
                                  <a:latin typeface="Cambria Math" panose="02040503050406030204" pitchFamily="18" charset="0"/>
                                </a:rPr>
                                <m:t>2</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𝜃</m:t>
                                  </m:r>
                                </m:e>
                                <m:sub>
                                  <m:r>
                                    <a:rPr lang="en-US" altLang="ja-JP" i="1">
                                      <a:latin typeface="Cambria Math" panose="02040503050406030204" pitchFamily="18" charset="0"/>
                                    </a:rPr>
                                    <m:t>2</m:t>
                                  </m:r>
                                </m:sub>
                              </m:sSub>
                            </m:e>
                          </m:d>
                        </m:den>
                      </m:f>
                    </m:oMath>
                  </m:oMathPara>
                </a14:m>
                <a:endParaRPr kumimoji="1" lang="ja-JP" altLang="en-US" dirty="0"/>
              </a:p>
            </p:txBody>
          </p:sp>
        </mc:Choice>
        <mc:Fallback xmlns="">
          <p:sp>
            <p:nvSpPr>
              <p:cNvPr id="7" name="テキスト ボックス 6">
                <a:extLst>
                  <a:ext uri="{FF2B5EF4-FFF2-40B4-BE49-F238E27FC236}">
                    <a16:creationId xmlns:a16="http://schemas.microsoft.com/office/drawing/2014/main" id="{6B755948-A2B1-4C3E-AEA7-0B2A65F7986E}"/>
                  </a:ext>
                </a:extLst>
              </p:cNvPr>
              <p:cNvSpPr txBox="1">
                <a:spLocks noRot="1" noChangeAspect="1" noMove="1" noResize="1" noEditPoints="1" noAdjustHandles="1" noChangeArrowheads="1" noChangeShapeType="1" noTextEdit="1"/>
              </p:cNvSpPr>
              <p:nvPr/>
            </p:nvSpPr>
            <p:spPr>
              <a:xfrm>
                <a:off x="323528" y="1988840"/>
                <a:ext cx="3487686" cy="601127"/>
              </a:xfrm>
              <a:prstGeom prst="rect">
                <a:avLst/>
              </a:prstGeom>
              <a:blipFill>
                <a:blip r:embed="rId3"/>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FCABE076-5EF0-447D-BDA1-7DA182170487}"/>
              </a:ext>
            </a:extLst>
          </p:cNvPr>
          <p:cNvSpPr txBox="1"/>
          <p:nvPr/>
        </p:nvSpPr>
        <p:spPr>
          <a:xfrm>
            <a:off x="251520" y="764704"/>
            <a:ext cx="2954655" cy="369332"/>
          </a:xfrm>
          <a:prstGeom prst="rect">
            <a:avLst/>
          </a:prstGeom>
          <a:noFill/>
        </p:spPr>
        <p:txBody>
          <a:bodyPr wrap="none" rtlCol="0">
            <a:spAutoFit/>
          </a:bodyPr>
          <a:lstStyle/>
          <a:p>
            <a:r>
              <a:rPr kumimoji="1" lang="ja-JP" altLang="en-US" dirty="0"/>
              <a:t>誘電体の鏡面反射の偏光度</a:t>
            </a:r>
          </a:p>
        </p:txBody>
      </p:sp>
      <p:sp>
        <p:nvSpPr>
          <p:cNvPr id="11" name="テキスト ボックス 10">
            <a:extLst>
              <a:ext uri="{FF2B5EF4-FFF2-40B4-BE49-F238E27FC236}">
                <a16:creationId xmlns:a16="http://schemas.microsoft.com/office/drawing/2014/main" id="{C8084F83-0BA6-4DE5-A5E3-D7CC8BAAEC6A}"/>
              </a:ext>
            </a:extLst>
          </p:cNvPr>
          <p:cNvSpPr txBox="1"/>
          <p:nvPr/>
        </p:nvSpPr>
        <p:spPr>
          <a:xfrm>
            <a:off x="1331640" y="4509120"/>
            <a:ext cx="1531188" cy="369332"/>
          </a:xfrm>
          <a:prstGeom prst="rect">
            <a:avLst/>
          </a:prstGeom>
          <a:noFill/>
        </p:spPr>
        <p:txBody>
          <a:bodyPr wrap="none" rtlCol="0">
            <a:spAutoFit/>
          </a:bodyPr>
          <a:lstStyle/>
          <a:p>
            <a:r>
              <a:rPr kumimoji="1" lang="ja-JP" altLang="en-US" dirty="0"/>
              <a:t>スネルの法則</a:t>
            </a: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8767B63D-FDF9-445E-929D-4F568D94034A}"/>
                  </a:ext>
                </a:extLst>
              </p:cNvPr>
              <p:cNvSpPr txBox="1"/>
              <p:nvPr/>
            </p:nvSpPr>
            <p:spPr>
              <a:xfrm>
                <a:off x="1259632" y="4869160"/>
                <a:ext cx="1720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sin</m:t>
                          </m:r>
                        </m:fName>
                        <m:e>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𝜃</m:t>
                              </m:r>
                            </m:e>
                            <m:sub>
                              <m:r>
                                <a:rPr kumimoji="1" lang="en-US" altLang="ja-JP" b="0" i="1" smtClean="0">
                                  <a:latin typeface="Cambria Math" panose="02040503050406030204" pitchFamily="18" charset="0"/>
                                </a:rPr>
                                <m:t>1</m:t>
                              </m:r>
                            </m:sub>
                          </m:sSub>
                        </m:e>
                      </m:func>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𝑛</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𝜃</m:t>
                              </m:r>
                            </m:e>
                            <m:sub>
                              <m:r>
                                <a:rPr kumimoji="1" lang="en-US" altLang="ja-JP" b="0" i="1" smtClean="0">
                                  <a:latin typeface="Cambria Math" panose="02040503050406030204" pitchFamily="18" charset="0"/>
                                </a:rPr>
                                <m:t>2</m:t>
                              </m:r>
                            </m:sub>
                          </m:sSub>
                        </m:e>
                      </m:func>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8767B63D-FDF9-445E-929D-4F568D94034A}"/>
                  </a:ext>
                </a:extLst>
              </p:cNvPr>
              <p:cNvSpPr txBox="1">
                <a:spLocks noRot="1" noChangeAspect="1" noMove="1" noResize="1" noEditPoints="1" noAdjustHandles="1" noChangeArrowheads="1" noChangeShapeType="1" noTextEdit="1"/>
              </p:cNvSpPr>
              <p:nvPr/>
            </p:nvSpPr>
            <p:spPr>
              <a:xfrm>
                <a:off x="1259632" y="4869160"/>
                <a:ext cx="1720022" cy="276999"/>
              </a:xfrm>
              <a:prstGeom prst="rect">
                <a:avLst/>
              </a:prstGeom>
              <a:blipFill>
                <a:blip r:embed="rId4"/>
                <a:stretch>
                  <a:fillRect l="-709" b="-17778"/>
                </a:stretch>
              </a:blipFill>
            </p:spPr>
            <p:txBody>
              <a:bodyPr/>
              <a:lstStyle/>
              <a:p>
                <a:r>
                  <a:rPr lang="ja-JP" altLang="en-US">
                    <a:noFill/>
                  </a:rPr>
                  <a:t> </a:t>
                </a:r>
              </a:p>
            </p:txBody>
          </p:sp>
        </mc:Fallback>
      </mc:AlternateContent>
      <p:cxnSp>
        <p:nvCxnSpPr>
          <p:cNvPr id="14" name="直線コネクタ 13">
            <a:extLst>
              <a:ext uri="{FF2B5EF4-FFF2-40B4-BE49-F238E27FC236}">
                <a16:creationId xmlns:a16="http://schemas.microsoft.com/office/drawing/2014/main" id="{A59C9187-E8C0-4291-9749-0EA5F9FB54BE}"/>
              </a:ext>
            </a:extLst>
          </p:cNvPr>
          <p:cNvCxnSpPr>
            <a:cxnSpLocks/>
          </p:cNvCxnSpPr>
          <p:nvPr/>
        </p:nvCxnSpPr>
        <p:spPr bwMode="auto">
          <a:xfrm>
            <a:off x="6732240" y="692696"/>
            <a:ext cx="0" cy="3312368"/>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
        <p:nvSpPr>
          <p:cNvPr id="15" name="テキスト ボックス 14">
            <a:extLst>
              <a:ext uri="{FF2B5EF4-FFF2-40B4-BE49-F238E27FC236}">
                <a16:creationId xmlns:a16="http://schemas.microsoft.com/office/drawing/2014/main" id="{3ABCB84E-AE7D-401F-94EB-8E90719CB2FF}"/>
              </a:ext>
            </a:extLst>
          </p:cNvPr>
          <p:cNvSpPr txBox="1"/>
          <p:nvPr/>
        </p:nvSpPr>
        <p:spPr>
          <a:xfrm>
            <a:off x="4283968" y="1124744"/>
            <a:ext cx="461665" cy="784830"/>
          </a:xfrm>
          <a:prstGeom prst="rect">
            <a:avLst/>
          </a:prstGeom>
          <a:noFill/>
        </p:spPr>
        <p:txBody>
          <a:bodyPr vert="eaVert" wrap="none" rtlCol="0">
            <a:spAutoFit/>
          </a:bodyPr>
          <a:lstStyle/>
          <a:p>
            <a:r>
              <a:rPr kumimoji="1" lang="ja-JP" altLang="en-US" dirty="0"/>
              <a:t>偏光度</a:t>
            </a:r>
          </a:p>
        </p:txBody>
      </p:sp>
      <p:sp>
        <p:nvSpPr>
          <p:cNvPr id="16" name="テキスト ボックス 15">
            <a:extLst>
              <a:ext uri="{FF2B5EF4-FFF2-40B4-BE49-F238E27FC236}">
                <a16:creationId xmlns:a16="http://schemas.microsoft.com/office/drawing/2014/main" id="{736E8D5B-8328-4C03-A8B6-B4FB4A787FB9}"/>
              </a:ext>
            </a:extLst>
          </p:cNvPr>
          <p:cNvSpPr txBox="1"/>
          <p:nvPr/>
        </p:nvSpPr>
        <p:spPr>
          <a:xfrm>
            <a:off x="4427984" y="476672"/>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17" name="テキスト ボックス 16">
            <a:extLst>
              <a:ext uri="{FF2B5EF4-FFF2-40B4-BE49-F238E27FC236}">
                <a16:creationId xmlns:a16="http://schemas.microsoft.com/office/drawing/2014/main" id="{37B4F457-CC7A-4439-8484-937368F99E0A}"/>
              </a:ext>
            </a:extLst>
          </p:cNvPr>
          <p:cNvSpPr txBox="1"/>
          <p:nvPr/>
        </p:nvSpPr>
        <p:spPr>
          <a:xfrm>
            <a:off x="4427984" y="4005064"/>
            <a:ext cx="312906" cy="369332"/>
          </a:xfrm>
          <a:prstGeom prst="rect">
            <a:avLst/>
          </a:prstGeom>
          <a:noFill/>
        </p:spPr>
        <p:txBody>
          <a:bodyPr wrap="none" rtlCol="0">
            <a:spAutoFit/>
          </a:bodyPr>
          <a:lstStyle/>
          <a:p>
            <a:r>
              <a:rPr kumimoji="1" lang="en-US" altLang="ja-JP" dirty="0"/>
              <a:t>0</a:t>
            </a:r>
            <a:endParaRPr kumimoji="1" lang="ja-JP" altLang="en-US" dirty="0"/>
          </a:p>
        </p:txBody>
      </p:sp>
      <p:sp>
        <p:nvSpPr>
          <p:cNvPr id="18" name="テキスト ボックス 17">
            <a:extLst>
              <a:ext uri="{FF2B5EF4-FFF2-40B4-BE49-F238E27FC236}">
                <a16:creationId xmlns:a16="http://schemas.microsoft.com/office/drawing/2014/main" id="{811A03E6-9121-4B5B-9FCD-8AA884882D45}"/>
              </a:ext>
            </a:extLst>
          </p:cNvPr>
          <p:cNvSpPr txBox="1"/>
          <p:nvPr/>
        </p:nvSpPr>
        <p:spPr>
          <a:xfrm>
            <a:off x="6948264" y="4005064"/>
            <a:ext cx="877163" cy="369332"/>
          </a:xfrm>
          <a:prstGeom prst="rect">
            <a:avLst/>
          </a:prstGeom>
          <a:noFill/>
        </p:spPr>
        <p:txBody>
          <a:bodyPr wrap="none" rtlCol="0">
            <a:spAutoFit/>
          </a:bodyPr>
          <a:lstStyle/>
          <a:p>
            <a:r>
              <a:rPr kumimoji="1" lang="ja-JP" altLang="en-US" dirty="0"/>
              <a:t>反射角</a:t>
            </a:r>
          </a:p>
        </p:txBody>
      </p:sp>
      <p:sp>
        <p:nvSpPr>
          <p:cNvPr id="19" name="テキスト ボックス 18">
            <a:extLst>
              <a:ext uri="{FF2B5EF4-FFF2-40B4-BE49-F238E27FC236}">
                <a16:creationId xmlns:a16="http://schemas.microsoft.com/office/drawing/2014/main" id="{F99886CF-BFC0-40F4-A4A7-837149481F0A}"/>
              </a:ext>
            </a:extLst>
          </p:cNvPr>
          <p:cNvSpPr txBox="1"/>
          <p:nvPr/>
        </p:nvSpPr>
        <p:spPr>
          <a:xfrm>
            <a:off x="8316416" y="4005064"/>
            <a:ext cx="671979" cy="369332"/>
          </a:xfrm>
          <a:prstGeom prst="rect">
            <a:avLst/>
          </a:prstGeom>
          <a:noFill/>
        </p:spPr>
        <p:txBody>
          <a:bodyPr wrap="none" rtlCol="0">
            <a:spAutoFit/>
          </a:bodyPr>
          <a:lstStyle/>
          <a:p>
            <a:r>
              <a:rPr kumimoji="1" lang="en-US" altLang="ja-JP" dirty="0"/>
              <a:t>90°</a:t>
            </a:r>
            <a:endParaRPr kumimoji="1" lang="ja-JP" altLang="en-US" dirty="0"/>
          </a:p>
        </p:txBody>
      </p:sp>
      <p:cxnSp>
        <p:nvCxnSpPr>
          <p:cNvPr id="21" name="直線矢印コネクタ 20">
            <a:extLst>
              <a:ext uri="{FF2B5EF4-FFF2-40B4-BE49-F238E27FC236}">
                <a16:creationId xmlns:a16="http://schemas.microsoft.com/office/drawing/2014/main" id="{9D80DF06-6577-48C1-A42A-96EBF403EB69}"/>
              </a:ext>
            </a:extLst>
          </p:cNvPr>
          <p:cNvCxnSpPr>
            <a:endCxn id="13" idx="2"/>
          </p:cNvCxnSpPr>
          <p:nvPr/>
        </p:nvCxnSpPr>
        <p:spPr bwMode="auto">
          <a:xfrm flipV="1">
            <a:off x="6732240" y="4149080"/>
            <a:ext cx="0" cy="72008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2" name="直線矢印コネクタ 21">
            <a:extLst>
              <a:ext uri="{FF2B5EF4-FFF2-40B4-BE49-F238E27FC236}">
                <a16:creationId xmlns:a16="http://schemas.microsoft.com/office/drawing/2014/main" id="{F1292E3A-43FA-471E-BFB8-D4B270153AAE}"/>
              </a:ext>
            </a:extLst>
          </p:cNvPr>
          <p:cNvCxnSpPr/>
          <p:nvPr/>
        </p:nvCxnSpPr>
        <p:spPr bwMode="auto">
          <a:xfrm flipV="1">
            <a:off x="7956376" y="4149080"/>
            <a:ext cx="0" cy="72008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4" name="直線コネクタ 23">
            <a:extLst>
              <a:ext uri="{FF2B5EF4-FFF2-40B4-BE49-F238E27FC236}">
                <a16:creationId xmlns:a16="http://schemas.microsoft.com/office/drawing/2014/main" id="{6162B33B-5C50-4AF2-9F7D-45D428A0889E}"/>
              </a:ext>
            </a:extLst>
          </p:cNvPr>
          <p:cNvCxnSpPr>
            <a:cxnSpLocks/>
          </p:cNvCxnSpPr>
          <p:nvPr/>
        </p:nvCxnSpPr>
        <p:spPr bwMode="auto">
          <a:xfrm>
            <a:off x="6732240" y="4869160"/>
            <a:ext cx="216024"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25" name="直線コネクタ 24">
            <a:extLst>
              <a:ext uri="{FF2B5EF4-FFF2-40B4-BE49-F238E27FC236}">
                <a16:creationId xmlns:a16="http://schemas.microsoft.com/office/drawing/2014/main" id="{B241B7A3-780B-4B9E-9FFD-FA08C9890A53}"/>
              </a:ext>
            </a:extLst>
          </p:cNvPr>
          <p:cNvCxnSpPr>
            <a:cxnSpLocks/>
          </p:cNvCxnSpPr>
          <p:nvPr/>
        </p:nvCxnSpPr>
        <p:spPr bwMode="auto">
          <a:xfrm>
            <a:off x="7740352" y="4869160"/>
            <a:ext cx="216024"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2" name="タイトル 1">
            <a:extLst>
              <a:ext uri="{FF2B5EF4-FFF2-40B4-BE49-F238E27FC236}">
                <a16:creationId xmlns:a16="http://schemas.microsoft.com/office/drawing/2014/main" id="{EF50D735-21F3-49BE-B493-69DD50A6524C}"/>
              </a:ext>
            </a:extLst>
          </p:cNvPr>
          <p:cNvSpPr>
            <a:spLocks noGrp="1"/>
          </p:cNvSpPr>
          <p:nvPr>
            <p:ph type="title"/>
          </p:nvPr>
        </p:nvSpPr>
        <p:spPr/>
        <p:txBody>
          <a:bodyPr/>
          <a:lstStyle/>
          <a:p>
            <a:r>
              <a:rPr kumimoji="1" lang="ja-JP" altLang="en-US" dirty="0"/>
              <a:t>鏡面反射の偏光度</a:t>
            </a:r>
          </a:p>
        </p:txBody>
      </p:sp>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DC08E26B-2BBE-478B-A95D-3A80CC05A800}"/>
                  </a:ext>
                </a:extLst>
              </p:cNvPr>
              <p:cNvSpPr txBox="1"/>
              <p:nvPr/>
            </p:nvSpPr>
            <p:spPr>
              <a:xfrm>
                <a:off x="323528" y="1268760"/>
                <a:ext cx="2670218" cy="609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max</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min</m:t>
                              </m:r>
                            </m:sub>
                          </m:sSub>
                        </m:den>
                      </m:f>
                      <m:r>
                        <a:rPr kumimoji="1" lang="en-US" altLang="ja-JP" b="0" i="1" smtClean="0">
                          <a:latin typeface="Cambria Math" panose="02040503050406030204" pitchFamily="18" charset="0"/>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s</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p</m:t>
                              </m:r>
                            </m:sub>
                          </m:sSub>
                        </m:num>
                        <m:den>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s</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𝑅</m:t>
                              </m:r>
                            </m:e>
                            <m:sub>
                              <m:r>
                                <m:rPr>
                                  <m:sty m:val="p"/>
                                </m:rPr>
                                <a:rPr lang="en-US" altLang="ja-JP" b="0" i="0" smtClean="0">
                                  <a:latin typeface="Cambria Math" panose="02040503050406030204" pitchFamily="18" charset="0"/>
                                </a:rPr>
                                <m:t>p</m:t>
                              </m:r>
                            </m:sub>
                          </m:sSub>
                        </m:den>
                      </m:f>
                    </m:oMath>
                  </m:oMathPara>
                </a14:m>
                <a:endParaRPr kumimoji="1" lang="ja-JP" altLang="en-US" dirty="0"/>
              </a:p>
            </p:txBody>
          </p:sp>
        </mc:Choice>
        <mc:Fallback>
          <p:sp>
            <p:nvSpPr>
              <p:cNvPr id="23" name="テキスト ボックス 22">
                <a:extLst>
                  <a:ext uri="{FF2B5EF4-FFF2-40B4-BE49-F238E27FC236}">
                    <a16:creationId xmlns:a16="http://schemas.microsoft.com/office/drawing/2014/main" id="{DC08E26B-2BBE-478B-A95D-3A80CC05A800}"/>
                  </a:ext>
                </a:extLst>
              </p:cNvPr>
              <p:cNvSpPr txBox="1">
                <a:spLocks noRot="1" noChangeAspect="1" noMove="1" noResize="1" noEditPoints="1" noAdjustHandles="1" noChangeArrowheads="1" noChangeShapeType="1" noTextEdit="1"/>
              </p:cNvSpPr>
              <p:nvPr/>
            </p:nvSpPr>
            <p:spPr>
              <a:xfrm>
                <a:off x="323528" y="1268760"/>
                <a:ext cx="2670218" cy="609398"/>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07152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A1C7A3A-FB52-4646-9097-360E0682C9AD}"/>
              </a:ext>
            </a:extLst>
          </p:cNvPr>
          <p:cNvSpPr>
            <a:spLocks noGrp="1"/>
          </p:cNvSpPr>
          <p:nvPr>
            <p:ph type="title"/>
          </p:nvPr>
        </p:nvSpPr>
        <p:spPr/>
        <p:txBody>
          <a:bodyPr/>
          <a:lstStyle/>
          <a:p>
            <a:r>
              <a:rPr kumimoji="1" lang="ja-JP" altLang="en-US" dirty="0"/>
              <a:t>ガウス球による表現</a:t>
            </a:r>
          </a:p>
        </p:txBody>
      </p:sp>
      <p:sp>
        <p:nvSpPr>
          <p:cNvPr id="6" name="楕円 5">
            <a:extLst>
              <a:ext uri="{FF2B5EF4-FFF2-40B4-BE49-F238E27FC236}">
                <a16:creationId xmlns:a16="http://schemas.microsoft.com/office/drawing/2014/main" id="{789D3CB3-1A33-412D-AE40-6A4D5D3C04CA}"/>
              </a:ext>
            </a:extLst>
          </p:cNvPr>
          <p:cNvSpPr/>
          <p:nvPr/>
        </p:nvSpPr>
        <p:spPr>
          <a:xfrm>
            <a:off x="2411760" y="764704"/>
            <a:ext cx="4320480" cy="432048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80BCEFB-8B23-4405-8CAE-D761AC4E238A}"/>
              </a:ext>
            </a:extLst>
          </p:cNvPr>
          <p:cNvSpPr/>
          <p:nvPr/>
        </p:nvSpPr>
        <p:spPr>
          <a:xfrm>
            <a:off x="2627784" y="980728"/>
            <a:ext cx="3888432" cy="3888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B85C5B9F-6A00-4C37-AAFE-9D40EAB4D1E0}"/>
              </a:ext>
            </a:extLst>
          </p:cNvPr>
          <p:cNvSpPr/>
          <p:nvPr/>
        </p:nvSpPr>
        <p:spPr>
          <a:xfrm>
            <a:off x="3491880" y="1844824"/>
            <a:ext cx="2160240" cy="216024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898D4266-48C0-497D-9FD6-DE91B1DB960F}"/>
              </a:ext>
            </a:extLst>
          </p:cNvPr>
          <p:cNvCxnSpPr/>
          <p:nvPr/>
        </p:nvCxnSpPr>
        <p:spPr>
          <a:xfrm rot="-1800000">
            <a:off x="2410375" y="2924944"/>
            <a:ext cx="432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A18D9BF1-0224-4D6A-90A8-9CBA8E7000DB}"/>
              </a:ext>
            </a:extLst>
          </p:cNvPr>
          <p:cNvSpPr/>
          <p:nvPr/>
        </p:nvSpPr>
        <p:spPr>
          <a:xfrm>
            <a:off x="2853332" y="3858667"/>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5363C6A-A1BD-4F31-86F9-28F9BC88D79C}"/>
              </a:ext>
            </a:extLst>
          </p:cNvPr>
          <p:cNvSpPr/>
          <p:nvPr/>
        </p:nvSpPr>
        <p:spPr>
          <a:xfrm>
            <a:off x="3599603" y="3429000"/>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49C9D68C-6AA6-4AE6-81FD-CD284010AD21}"/>
              </a:ext>
            </a:extLst>
          </p:cNvPr>
          <p:cNvSpPr/>
          <p:nvPr/>
        </p:nvSpPr>
        <p:spPr>
          <a:xfrm>
            <a:off x="6218660" y="1916832"/>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7B9CA13B-1B76-4792-B3EE-3379A0AC0410}"/>
              </a:ext>
            </a:extLst>
          </p:cNvPr>
          <p:cNvSpPr/>
          <p:nvPr/>
        </p:nvSpPr>
        <p:spPr>
          <a:xfrm>
            <a:off x="5472389" y="2348880"/>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469D70F-8C15-4ED2-9EA8-C3AEB8E4CF3E}"/>
              </a:ext>
            </a:extLst>
          </p:cNvPr>
          <p:cNvSpPr txBox="1"/>
          <p:nvPr/>
        </p:nvSpPr>
        <p:spPr>
          <a:xfrm>
            <a:off x="6156176" y="764704"/>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方位角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（鏡面反射）</a:t>
            </a:r>
          </a:p>
        </p:txBody>
      </p:sp>
      <p:sp>
        <p:nvSpPr>
          <p:cNvPr id="22" name="テキスト ボックス 21">
            <a:extLst>
              <a:ext uri="{FF2B5EF4-FFF2-40B4-BE49-F238E27FC236}">
                <a16:creationId xmlns:a16="http://schemas.microsoft.com/office/drawing/2014/main" id="{0D6A98F4-3018-4255-93B0-976D089F0263}"/>
              </a:ext>
            </a:extLst>
          </p:cNvPr>
          <p:cNvSpPr txBox="1"/>
          <p:nvPr/>
        </p:nvSpPr>
        <p:spPr>
          <a:xfrm>
            <a:off x="6300192" y="4293096"/>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天頂角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（鏡面反射）</a:t>
            </a:r>
          </a:p>
        </p:txBody>
      </p:sp>
      <p:cxnSp>
        <p:nvCxnSpPr>
          <p:cNvPr id="24" name="直線コネクタ 23">
            <a:extLst>
              <a:ext uri="{FF2B5EF4-FFF2-40B4-BE49-F238E27FC236}">
                <a16:creationId xmlns:a16="http://schemas.microsoft.com/office/drawing/2014/main" id="{C33B2AA4-AC6C-48B0-BA7F-CA6EAD42C265}"/>
              </a:ext>
            </a:extLst>
          </p:cNvPr>
          <p:cNvCxnSpPr/>
          <p:nvPr/>
        </p:nvCxnSpPr>
        <p:spPr>
          <a:xfrm>
            <a:off x="6444208" y="1412776"/>
            <a:ext cx="0" cy="43204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1A52D6F-EEE8-4FA4-A28B-06E7C0B73FDC}"/>
              </a:ext>
            </a:extLst>
          </p:cNvPr>
          <p:cNvCxnSpPr/>
          <p:nvPr/>
        </p:nvCxnSpPr>
        <p:spPr>
          <a:xfrm flipH="1" flipV="1">
            <a:off x="5436096" y="3573016"/>
            <a:ext cx="936104" cy="93610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F352B45-7119-444C-92D3-E366A4B6B5F3}"/>
              </a:ext>
            </a:extLst>
          </p:cNvPr>
          <p:cNvCxnSpPr/>
          <p:nvPr/>
        </p:nvCxnSpPr>
        <p:spPr>
          <a:xfrm flipH="1" flipV="1">
            <a:off x="6149947" y="4059852"/>
            <a:ext cx="374653" cy="37726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464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AD318-696F-4316-A965-EBF299D13B18}"/>
              </a:ext>
            </a:extLst>
          </p:cNvPr>
          <p:cNvSpPr>
            <a:spLocks noGrp="1"/>
          </p:cNvSpPr>
          <p:nvPr>
            <p:ph type="title"/>
          </p:nvPr>
        </p:nvSpPr>
        <p:spPr/>
        <p:txBody>
          <a:bodyPr/>
          <a:lstStyle/>
          <a:p>
            <a:r>
              <a:rPr kumimoji="1" lang="ja-JP" altLang="en-US" dirty="0"/>
              <a:t>今日の発表資料</a:t>
            </a:r>
          </a:p>
        </p:txBody>
      </p:sp>
      <p:sp>
        <p:nvSpPr>
          <p:cNvPr id="3" name="テキスト プレースホルダー 2">
            <a:extLst>
              <a:ext uri="{FF2B5EF4-FFF2-40B4-BE49-F238E27FC236}">
                <a16:creationId xmlns:a16="http://schemas.microsoft.com/office/drawing/2014/main" id="{6ABA4E7B-095B-4F3D-91EF-416DA8E2A74B}"/>
              </a:ext>
            </a:extLst>
          </p:cNvPr>
          <p:cNvSpPr>
            <a:spLocks noGrp="1"/>
          </p:cNvSpPr>
          <p:nvPr>
            <p:ph type="body" sz="quarter" idx="13"/>
          </p:nvPr>
        </p:nvSpPr>
        <p:spPr/>
        <p:txBody>
          <a:bodyPr/>
          <a:lstStyle/>
          <a:p>
            <a:r>
              <a:rPr lang="ja-JP" altLang="en-US" dirty="0"/>
              <a:t>偏光が活用される分野</a:t>
            </a:r>
            <a:endParaRPr lang="en-US" altLang="ja-JP" dirty="0"/>
          </a:p>
          <a:p>
            <a:pPr lvl="1"/>
            <a:r>
              <a:rPr lang="ja-JP" altLang="en-US" dirty="0"/>
              <a:t>物理学，材料工学，宇宙，などなど</a:t>
            </a:r>
            <a:endParaRPr lang="en-US" altLang="ja-JP" dirty="0"/>
          </a:p>
          <a:p>
            <a:r>
              <a:rPr lang="ja-JP" altLang="en-US" dirty="0"/>
              <a:t>コンピュータビジョン分野だけでも研究は多い</a:t>
            </a:r>
            <a:endParaRPr lang="en-US" altLang="ja-JP" dirty="0"/>
          </a:p>
          <a:p>
            <a:pPr lvl="1"/>
            <a:r>
              <a:rPr lang="ja-JP" altLang="en-US" dirty="0"/>
              <a:t>全ては紹介しきれない</a:t>
            </a:r>
          </a:p>
          <a:p>
            <a:r>
              <a:rPr kumimoji="1" lang="ja-JP" altLang="en-US" dirty="0"/>
              <a:t>簡単な話から難しい話の順番</a:t>
            </a:r>
            <a:endParaRPr kumimoji="1" lang="en-US" altLang="ja-JP" dirty="0"/>
          </a:p>
          <a:p>
            <a:pPr lvl="1"/>
            <a:r>
              <a:rPr kumimoji="1" lang="ja-JP" altLang="en-US" dirty="0"/>
              <a:t>偏光の知識を知らない人のための順番</a:t>
            </a:r>
            <a:endParaRPr kumimoji="1" lang="en-US" altLang="ja-JP" dirty="0"/>
          </a:p>
          <a:p>
            <a:r>
              <a:rPr kumimoji="1" lang="ja-JP" altLang="en-US" dirty="0"/>
              <a:t>分かりやすさを重視して話す</a:t>
            </a:r>
            <a:endParaRPr kumimoji="1" lang="en-US" altLang="ja-JP" dirty="0"/>
          </a:p>
          <a:p>
            <a:pPr lvl="1"/>
            <a:r>
              <a:rPr kumimoji="1" lang="ja-JP" altLang="en-US" dirty="0"/>
              <a:t>分かりやすさのために複数の研究内容を混在させている</a:t>
            </a:r>
            <a:endParaRPr kumimoji="1" lang="en-US" altLang="ja-JP" dirty="0"/>
          </a:p>
        </p:txBody>
      </p:sp>
    </p:spTree>
    <p:extLst>
      <p:ext uri="{BB962C8B-B14F-4D97-AF65-F5344CB8AC3E}">
        <p14:creationId xmlns:p14="http://schemas.microsoft.com/office/powerpoint/2010/main" val="221925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B9E5AD5C-C430-4D8F-9E17-F778BE08E5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2080" y="548680"/>
            <a:ext cx="2880320" cy="2422769"/>
          </a:xfrm>
          <a:prstGeom prst="rect">
            <a:avLst/>
          </a:prstGeom>
        </p:spPr>
      </p:pic>
      <p:pic>
        <p:nvPicPr>
          <p:cNvPr id="6" name="図 5">
            <a:extLst>
              <a:ext uri="{FF2B5EF4-FFF2-40B4-BE49-F238E27FC236}">
                <a16:creationId xmlns:a16="http://schemas.microsoft.com/office/drawing/2014/main" id="{0DE6B5EA-B41C-49AD-B62C-DB1B2B4A166A}"/>
              </a:ext>
            </a:extLst>
          </p:cNvPr>
          <p:cNvPicPr>
            <a:picLocks noChangeAspect="1"/>
          </p:cNvPicPr>
          <p:nvPr/>
        </p:nvPicPr>
        <p:blipFill>
          <a:blip r:embed="rId4"/>
          <a:stretch>
            <a:fillRect/>
          </a:stretch>
        </p:blipFill>
        <p:spPr>
          <a:xfrm>
            <a:off x="5292080" y="3645024"/>
            <a:ext cx="2880320" cy="1735772"/>
          </a:xfrm>
          <a:prstGeom prst="rect">
            <a:avLst/>
          </a:prstGeom>
        </p:spPr>
      </p:pic>
      <p:sp>
        <p:nvSpPr>
          <p:cNvPr id="2" name="タイトル 1">
            <a:extLst>
              <a:ext uri="{FF2B5EF4-FFF2-40B4-BE49-F238E27FC236}">
                <a16:creationId xmlns:a16="http://schemas.microsoft.com/office/drawing/2014/main" id="{BFFA6331-2CD9-4582-A87B-F8F3A0C76F55}"/>
              </a:ext>
            </a:extLst>
          </p:cNvPr>
          <p:cNvSpPr>
            <a:spLocks noGrp="1"/>
          </p:cNvSpPr>
          <p:nvPr>
            <p:ph type="title"/>
          </p:nvPr>
        </p:nvSpPr>
        <p:spPr/>
        <p:txBody>
          <a:bodyPr/>
          <a:lstStyle/>
          <a:p>
            <a:r>
              <a:rPr kumimoji="1" lang="ja-JP" altLang="en-US" dirty="0"/>
              <a:t>曖昧性の除去</a:t>
            </a:r>
          </a:p>
        </p:txBody>
      </p:sp>
      <p:grpSp>
        <p:nvGrpSpPr>
          <p:cNvPr id="8" name="グループ化 7">
            <a:extLst>
              <a:ext uri="{FF2B5EF4-FFF2-40B4-BE49-F238E27FC236}">
                <a16:creationId xmlns:a16="http://schemas.microsoft.com/office/drawing/2014/main" id="{52986766-8C75-468E-AC40-F623F4562C21}"/>
              </a:ext>
            </a:extLst>
          </p:cNvPr>
          <p:cNvGrpSpPr/>
          <p:nvPr/>
        </p:nvGrpSpPr>
        <p:grpSpPr>
          <a:xfrm>
            <a:off x="1691680" y="3284984"/>
            <a:ext cx="1456900" cy="862066"/>
            <a:chOff x="954860" y="4151110"/>
            <a:chExt cx="1456900" cy="862066"/>
          </a:xfrm>
        </p:grpSpPr>
        <p:sp>
          <p:nvSpPr>
            <p:cNvPr id="7" name="フリーフォーム: 図形 6">
              <a:extLst>
                <a:ext uri="{FF2B5EF4-FFF2-40B4-BE49-F238E27FC236}">
                  <a16:creationId xmlns:a16="http://schemas.microsoft.com/office/drawing/2014/main" id="{5DE91234-D568-460A-B9DC-6173A5151F70}"/>
                </a:ext>
              </a:extLst>
            </p:cNvPr>
            <p:cNvSpPr/>
            <p:nvPr/>
          </p:nvSpPr>
          <p:spPr bwMode="auto">
            <a:xfrm>
              <a:off x="954860" y="4151110"/>
              <a:ext cx="1448475" cy="736479"/>
            </a:xfrm>
            <a:custGeom>
              <a:avLst/>
              <a:gdLst>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47 h 736515"/>
                <a:gd name="connsiteX1" fmla="*/ 388418 w 1448475"/>
                <a:gd name="connsiteY1" fmla="*/ 348098 h 736515"/>
                <a:gd name="connsiteX2" fmla="*/ 736375 w 1448475"/>
                <a:gd name="connsiteY2" fmla="*/ 140 h 736515"/>
                <a:gd name="connsiteX3" fmla="*/ 1108609 w 1448475"/>
                <a:gd name="connsiteY3" fmla="*/ 388558 h 736515"/>
                <a:gd name="connsiteX4" fmla="*/ 1448475 w 1448475"/>
                <a:gd name="connsiteY4" fmla="*/ 736515 h 736515"/>
                <a:gd name="connsiteX0" fmla="*/ 0 w 1448475"/>
                <a:gd name="connsiteY0" fmla="*/ 704111 h 736479"/>
                <a:gd name="connsiteX1" fmla="*/ 388418 w 1448475"/>
                <a:gd name="connsiteY1" fmla="*/ 348062 h 736479"/>
                <a:gd name="connsiteX2" fmla="*/ 736375 w 1448475"/>
                <a:gd name="connsiteY2" fmla="*/ 104 h 736479"/>
                <a:gd name="connsiteX3" fmla="*/ 1108609 w 1448475"/>
                <a:gd name="connsiteY3" fmla="*/ 388522 h 736479"/>
                <a:gd name="connsiteX4" fmla="*/ 1448475 w 1448475"/>
                <a:gd name="connsiteY4" fmla="*/ 736479 h 73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475" h="736479">
                  <a:moveTo>
                    <a:pt x="0" y="704111"/>
                  </a:moveTo>
                  <a:cubicBezTo>
                    <a:pt x="11463" y="511924"/>
                    <a:pt x="257597" y="376384"/>
                    <a:pt x="388418" y="348062"/>
                  </a:cubicBezTo>
                  <a:cubicBezTo>
                    <a:pt x="519239" y="319740"/>
                    <a:pt x="616343" y="-6639"/>
                    <a:pt x="736375" y="104"/>
                  </a:cubicBezTo>
                  <a:cubicBezTo>
                    <a:pt x="856407" y="6847"/>
                    <a:pt x="973742" y="379081"/>
                    <a:pt x="1108609" y="388522"/>
                  </a:cubicBezTo>
                  <a:cubicBezTo>
                    <a:pt x="1243476" y="397963"/>
                    <a:pt x="1434988" y="518668"/>
                    <a:pt x="1448475" y="736479"/>
                  </a:cubicBezTo>
                </a:path>
              </a:pathLst>
            </a:cu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3" name="楕円 2">
              <a:extLst>
                <a:ext uri="{FF2B5EF4-FFF2-40B4-BE49-F238E27FC236}">
                  <a16:creationId xmlns:a16="http://schemas.microsoft.com/office/drawing/2014/main" id="{B18E96E0-4CA2-43D6-8A84-1C0D1AA1552B}"/>
                </a:ext>
              </a:extLst>
            </p:cNvPr>
            <p:cNvSpPr/>
            <p:nvPr/>
          </p:nvSpPr>
          <p:spPr bwMode="auto">
            <a:xfrm>
              <a:off x="971600" y="4725144"/>
              <a:ext cx="1440160" cy="288032"/>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1" name="グループ化 10">
            <a:extLst>
              <a:ext uri="{FF2B5EF4-FFF2-40B4-BE49-F238E27FC236}">
                <a16:creationId xmlns:a16="http://schemas.microsoft.com/office/drawing/2014/main" id="{E1183A65-EF4D-425A-AC83-5941EC0FD330}"/>
              </a:ext>
            </a:extLst>
          </p:cNvPr>
          <p:cNvGrpSpPr/>
          <p:nvPr/>
        </p:nvGrpSpPr>
        <p:grpSpPr>
          <a:xfrm rot="10200000" flipH="1">
            <a:off x="1763688" y="1628800"/>
            <a:ext cx="576064" cy="936104"/>
            <a:chOff x="971600" y="1052736"/>
            <a:chExt cx="576064" cy="936104"/>
          </a:xfrm>
          <a:solidFill>
            <a:schemeClr val="bg1">
              <a:lumMod val="50000"/>
            </a:schemeClr>
          </a:solidFill>
        </p:grpSpPr>
        <p:sp>
          <p:nvSpPr>
            <p:cNvPr id="9" name="直方体 8">
              <a:extLst>
                <a:ext uri="{FF2B5EF4-FFF2-40B4-BE49-F238E27FC236}">
                  <a16:creationId xmlns:a16="http://schemas.microsoft.com/office/drawing/2014/main" id="{185E6345-0FF3-405A-AEA6-F8F827CD72D8}"/>
                </a:ext>
              </a:extLst>
            </p:cNvPr>
            <p:cNvSpPr/>
            <p:nvPr/>
          </p:nvSpPr>
          <p:spPr bwMode="auto">
            <a:xfrm>
              <a:off x="971600" y="1268760"/>
              <a:ext cx="576064" cy="720080"/>
            </a:xfrm>
            <a:prstGeom prst="cube">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0" name="円柱 9">
              <a:extLst>
                <a:ext uri="{FF2B5EF4-FFF2-40B4-BE49-F238E27FC236}">
                  <a16:creationId xmlns:a16="http://schemas.microsoft.com/office/drawing/2014/main" id="{E2772263-7BB0-4438-8084-D08D1D75A4A7}"/>
                </a:ext>
              </a:extLst>
            </p:cNvPr>
            <p:cNvSpPr/>
            <p:nvPr/>
          </p:nvSpPr>
          <p:spPr bwMode="auto">
            <a:xfrm>
              <a:off x="1115616" y="1052736"/>
              <a:ext cx="288032" cy="288032"/>
            </a:xfrm>
            <a:prstGeom prst="can">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grpSp>
        <p:nvGrpSpPr>
          <p:cNvPr id="12" name="グループ化 11">
            <a:extLst>
              <a:ext uri="{FF2B5EF4-FFF2-40B4-BE49-F238E27FC236}">
                <a16:creationId xmlns:a16="http://schemas.microsoft.com/office/drawing/2014/main" id="{7533AD39-6F9A-4EB8-9F96-7269CDBC7B30}"/>
              </a:ext>
            </a:extLst>
          </p:cNvPr>
          <p:cNvGrpSpPr/>
          <p:nvPr/>
        </p:nvGrpSpPr>
        <p:grpSpPr>
          <a:xfrm rot="11400000" flipH="1">
            <a:off x="2483768" y="1628800"/>
            <a:ext cx="576064" cy="936104"/>
            <a:chOff x="971600" y="1052736"/>
            <a:chExt cx="576064" cy="936104"/>
          </a:xfrm>
          <a:solidFill>
            <a:schemeClr val="bg1">
              <a:lumMod val="50000"/>
            </a:schemeClr>
          </a:solidFill>
        </p:grpSpPr>
        <p:sp>
          <p:nvSpPr>
            <p:cNvPr id="13" name="直方体 12">
              <a:extLst>
                <a:ext uri="{FF2B5EF4-FFF2-40B4-BE49-F238E27FC236}">
                  <a16:creationId xmlns:a16="http://schemas.microsoft.com/office/drawing/2014/main" id="{F4FC1326-BCF2-4111-8C1E-862794675529}"/>
                </a:ext>
              </a:extLst>
            </p:cNvPr>
            <p:cNvSpPr/>
            <p:nvPr/>
          </p:nvSpPr>
          <p:spPr bwMode="auto">
            <a:xfrm>
              <a:off x="971600" y="1268760"/>
              <a:ext cx="576064" cy="720080"/>
            </a:xfrm>
            <a:prstGeom prst="cube">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円柱 13">
              <a:extLst>
                <a:ext uri="{FF2B5EF4-FFF2-40B4-BE49-F238E27FC236}">
                  <a16:creationId xmlns:a16="http://schemas.microsoft.com/office/drawing/2014/main" id="{E885A8CD-F09A-487C-86D3-6800084205FA}"/>
                </a:ext>
              </a:extLst>
            </p:cNvPr>
            <p:cNvSpPr/>
            <p:nvPr/>
          </p:nvSpPr>
          <p:spPr bwMode="auto">
            <a:xfrm>
              <a:off x="1115616" y="1052736"/>
              <a:ext cx="288032" cy="288032"/>
            </a:xfrm>
            <a:prstGeom prst="can">
              <a:avLst/>
            </a:prstGeom>
            <a:grp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sp>
        <p:nvSpPr>
          <p:cNvPr id="15" name="矢印: 下 14">
            <a:extLst>
              <a:ext uri="{FF2B5EF4-FFF2-40B4-BE49-F238E27FC236}">
                <a16:creationId xmlns:a16="http://schemas.microsoft.com/office/drawing/2014/main" id="{C39DA10F-A2D1-4725-A7FA-F89D5147DFA8}"/>
              </a:ext>
            </a:extLst>
          </p:cNvPr>
          <p:cNvSpPr/>
          <p:nvPr/>
        </p:nvSpPr>
        <p:spPr bwMode="auto">
          <a:xfrm>
            <a:off x="6516216" y="3140968"/>
            <a:ext cx="432048" cy="288032"/>
          </a:xfrm>
          <a:prstGeom prst="down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17" name="直線矢印コネクタ 16">
            <a:extLst>
              <a:ext uri="{FF2B5EF4-FFF2-40B4-BE49-F238E27FC236}">
                <a16:creationId xmlns:a16="http://schemas.microsoft.com/office/drawing/2014/main" id="{E7053BCF-BCC7-4E63-950A-893547C1F8A3}"/>
              </a:ext>
            </a:extLst>
          </p:cNvPr>
          <p:cNvCxnSpPr/>
          <p:nvPr/>
        </p:nvCxnSpPr>
        <p:spPr bwMode="auto">
          <a:xfrm>
            <a:off x="2123728" y="2708920"/>
            <a:ext cx="72008" cy="50405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9" name="直線矢印コネクタ 18">
            <a:extLst>
              <a:ext uri="{FF2B5EF4-FFF2-40B4-BE49-F238E27FC236}">
                <a16:creationId xmlns:a16="http://schemas.microsoft.com/office/drawing/2014/main" id="{4550F5D1-A86B-4C1C-A2D0-720314E11DEE}"/>
              </a:ext>
            </a:extLst>
          </p:cNvPr>
          <p:cNvCxnSpPr/>
          <p:nvPr/>
        </p:nvCxnSpPr>
        <p:spPr bwMode="auto">
          <a:xfrm flipH="1">
            <a:off x="2555776" y="2708920"/>
            <a:ext cx="144016" cy="50405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825876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lang="ja-JP" altLang="en-US"/>
              <a:t>偏光レイトレーシング法</a:t>
            </a:r>
            <a:endParaRPr kumimoji="1" lang="ja-JP" altLang="en-US" dirty="0"/>
          </a:p>
        </p:txBody>
      </p:sp>
      <p:sp>
        <p:nvSpPr>
          <p:cNvPr id="5" name="サブタイトル 4"/>
          <p:cNvSpPr>
            <a:spLocks noGrp="1"/>
          </p:cNvSpPr>
          <p:nvPr>
            <p:ph type="subTitle" sz="quarter" idx="1"/>
          </p:nvPr>
        </p:nvSpPr>
        <p:spPr/>
        <p:txBody>
          <a:bodyPr>
            <a:normAutofit/>
          </a:bodyPr>
          <a:lstStyle/>
          <a:p>
            <a:pPr algn="l"/>
            <a:r>
              <a:rPr lang="en-US" altLang="ja-JP" dirty="0"/>
              <a:t>[Miyazaki, </a:t>
            </a:r>
            <a:r>
              <a:rPr lang="en-US" altLang="ja-JP" dirty="0" err="1"/>
              <a:t>Ikeuchi</a:t>
            </a:r>
            <a:r>
              <a:rPr lang="en-US" altLang="ja-JP" dirty="0"/>
              <a:t>, 2007]</a:t>
            </a:r>
            <a:endParaRPr kumimoji="1" lang="ja-JP" altLang="en-US" dirty="0"/>
          </a:p>
        </p:txBody>
      </p:sp>
    </p:spTree>
    <p:extLst>
      <p:ext uri="{BB962C8B-B14F-4D97-AF65-F5344CB8AC3E}">
        <p14:creationId xmlns:p14="http://schemas.microsoft.com/office/powerpoint/2010/main" val="1639761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ja-JP" altLang="en-US" dirty="0"/>
              <a:t>透明物体</a:t>
            </a:r>
          </a:p>
        </p:txBody>
      </p:sp>
      <p:grpSp>
        <p:nvGrpSpPr>
          <p:cNvPr id="2" name="Group 3"/>
          <p:cNvGrpSpPr>
            <a:grpSpLocks/>
          </p:cNvGrpSpPr>
          <p:nvPr/>
        </p:nvGrpSpPr>
        <p:grpSpPr bwMode="auto">
          <a:xfrm>
            <a:off x="467544" y="620688"/>
            <a:ext cx="4343400" cy="4608512"/>
            <a:chOff x="2925" y="709"/>
            <a:chExt cx="2223" cy="2358"/>
          </a:xfrm>
        </p:grpSpPr>
        <p:sp>
          <p:nvSpPr>
            <p:cNvPr id="43013" name="AutoShape 4"/>
            <p:cNvSpPr>
              <a:spLocks noChangeArrowheads="1"/>
            </p:cNvSpPr>
            <p:nvPr/>
          </p:nvSpPr>
          <p:spPr bwMode="auto">
            <a:xfrm>
              <a:off x="2925" y="709"/>
              <a:ext cx="2223" cy="2358"/>
            </a:xfrm>
            <a:prstGeom prst="roundRect">
              <a:avLst>
                <a:gd name="adj" fmla="val 16667"/>
              </a:avLst>
            </a:prstGeom>
            <a:noFill/>
            <a:ln w="12700" algn="ctr">
              <a:solidFill>
                <a:schemeClr val="tx1"/>
              </a:solidFill>
              <a:round/>
              <a:headEnd/>
              <a:tailEnd/>
            </a:ln>
          </p:spPr>
          <p:txBody>
            <a:bodyPr lIns="90000" tIns="46800" rIns="90000" bIns="46800" anchor="ctr">
              <a:spAutoFit/>
            </a:bodyPr>
            <a:lstStyle/>
            <a:p>
              <a:endParaRPr lang="ja-JP" altLang="en-US"/>
            </a:p>
          </p:txBody>
        </p:sp>
        <p:sp>
          <p:nvSpPr>
            <p:cNvPr id="43014" name="Oval 5"/>
            <p:cNvSpPr>
              <a:spLocks noChangeArrowheads="1"/>
            </p:cNvSpPr>
            <p:nvPr/>
          </p:nvSpPr>
          <p:spPr bwMode="auto">
            <a:xfrm>
              <a:off x="3697" y="2250"/>
              <a:ext cx="726" cy="726"/>
            </a:xfrm>
            <a:prstGeom prst="ellipse">
              <a:avLst/>
            </a:prstGeom>
            <a:gradFill rotWithShape="1">
              <a:gsLst>
                <a:gs pos="0">
                  <a:srgbClr val="FFFFFF"/>
                </a:gs>
                <a:gs pos="50000">
                  <a:srgbClr val="66CCFF"/>
                </a:gs>
                <a:gs pos="100000">
                  <a:srgbClr val="FFFFFF"/>
                </a:gs>
              </a:gsLst>
              <a:lin ang="2700000" scaled="1"/>
            </a:gradFill>
            <a:ln w="12700" algn="ctr">
              <a:solidFill>
                <a:schemeClr val="tx1"/>
              </a:solidFill>
              <a:round/>
              <a:headEnd/>
              <a:tailEnd/>
            </a:ln>
          </p:spPr>
          <p:txBody>
            <a:bodyPr lIns="90000" tIns="46800" rIns="90000" bIns="46800" anchor="ctr">
              <a:spAutoFit/>
            </a:bodyPr>
            <a:lstStyle/>
            <a:p>
              <a:endParaRPr lang="ja-JP" altLang="en-US"/>
            </a:p>
          </p:txBody>
        </p:sp>
        <p:grpSp>
          <p:nvGrpSpPr>
            <p:cNvPr id="3" name="Group 6"/>
            <p:cNvGrpSpPr>
              <a:grpSpLocks/>
            </p:cNvGrpSpPr>
            <p:nvPr/>
          </p:nvGrpSpPr>
          <p:grpSpPr bwMode="auto">
            <a:xfrm flipV="1">
              <a:off x="3919" y="799"/>
              <a:ext cx="277" cy="568"/>
              <a:chOff x="2789" y="2045"/>
              <a:chExt cx="409" cy="841"/>
            </a:xfrm>
          </p:grpSpPr>
          <p:sp>
            <p:nvSpPr>
              <p:cNvPr id="43044" name="AutoShape 7"/>
              <p:cNvSpPr>
                <a:spLocks noChangeArrowheads="1"/>
              </p:cNvSpPr>
              <p:nvPr/>
            </p:nvSpPr>
            <p:spPr bwMode="auto">
              <a:xfrm>
                <a:off x="2789" y="2205"/>
                <a:ext cx="409" cy="681"/>
              </a:xfrm>
              <a:prstGeom prst="cube">
                <a:avLst>
                  <a:gd name="adj" fmla="val 25000"/>
                </a:avLst>
              </a:prstGeom>
              <a:solidFill>
                <a:srgbClr val="808080"/>
              </a:solidFill>
              <a:ln w="38100">
                <a:solidFill>
                  <a:srgbClr val="000000"/>
                </a:solidFill>
                <a:miter lim="800000"/>
                <a:headEnd/>
                <a:tailEnd/>
              </a:ln>
            </p:spPr>
            <p:txBody>
              <a:bodyPr wrap="none" lIns="90000" tIns="46800" rIns="90000" bIns="46800" anchor="ctr">
                <a:spAutoFit/>
              </a:bodyPr>
              <a:lstStyle/>
              <a:p>
                <a:endParaRPr lang="ja-JP" altLang="en-US"/>
              </a:p>
            </p:txBody>
          </p:sp>
          <p:sp>
            <p:nvSpPr>
              <p:cNvPr id="43045" name="AutoShape 8"/>
              <p:cNvSpPr>
                <a:spLocks noChangeArrowheads="1"/>
              </p:cNvSpPr>
              <p:nvPr/>
            </p:nvSpPr>
            <p:spPr bwMode="auto">
              <a:xfrm>
                <a:off x="2880" y="2045"/>
                <a:ext cx="227" cy="227"/>
              </a:xfrm>
              <a:prstGeom prst="can">
                <a:avLst>
                  <a:gd name="adj" fmla="val 25000"/>
                </a:avLst>
              </a:prstGeom>
              <a:solidFill>
                <a:srgbClr val="808080"/>
              </a:solidFill>
              <a:ln w="38100">
                <a:solidFill>
                  <a:srgbClr val="000000"/>
                </a:solidFill>
                <a:round/>
                <a:headEnd/>
                <a:tailEnd/>
              </a:ln>
            </p:spPr>
            <p:txBody>
              <a:bodyPr lIns="90000" tIns="46800" rIns="90000" bIns="46800" anchor="ctr">
                <a:spAutoFit/>
              </a:bodyPr>
              <a:lstStyle/>
              <a:p>
                <a:endParaRPr lang="ja-JP" altLang="en-US"/>
              </a:p>
            </p:txBody>
          </p:sp>
        </p:grpSp>
        <p:grpSp>
          <p:nvGrpSpPr>
            <p:cNvPr id="4" name="Group 9"/>
            <p:cNvGrpSpPr>
              <a:grpSpLocks/>
            </p:cNvGrpSpPr>
            <p:nvPr/>
          </p:nvGrpSpPr>
          <p:grpSpPr bwMode="auto">
            <a:xfrm rot="-5400000">
              <a:off x="3940" y="1327"/>
              <a:ext cx="213" cy="427"/>
              <a:chOff x="2222" y="2424"/>
              <a:chExt cx="213" cy="427"/>
            </a:xfrm>
          </p:grpSpPr>
          <p:sp>
            <p:nvSpPr>
              <p:cNvPr id="43037" name="Oval 10"/>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p:spPr>
            <p:txBody>
              <a:bodyPr wrap="none" anchor="ctr"/>
              <a:lstStyle/>
              <a:p>
                <a:endParaRPr lang="ja-JP" altLang="en-US"/>
              </a:p>
            </p:txBody>
          </p:sp>
          <p:sp>
            <p:nvSpPr>
              <p:cNvPr id="43038" name="Line 11"/>
              <p:cNvSpPr>
                <a:spLocks noChangeShapeType="1"/>
              </p:cNvSpPr>
              <p:nvPr/>
            </p:nvSpPr>
            <p:spPr bwMode="auto">
              <a:xfrm>
                <a:off x="2315" y="2424"/>
                <a:ext cx="0" cy="427"/>
              </a:xfrm>
              <a:prstGeom prst="line">
                <a:avLst/>
              </a:prstGeom>
              <a:noFill/>
              <a:ln w="19050">
                <a:solidFill>
                  <a:srgbClr val="800080"/>
                </a:solidFill>
                <a:round/>
                <a:headEnd/>
                <a:tailEnd/>
              </a:ln>
            </p:spPr>
            <p:txBody>
              <a:bodyPr/>
              <a:lstStyle/>
              <a:p>
                <a:endParaRPr lang="ja-JP" altLang="en-US"/>
              </a:p>
            </p:txBody>
          </p:sp>
          <p:sp>
            <p:nvSpPr>
              <p:cNvPr id="43039" name="Line 12"/>
              <p:cNvSpPr>
                <a:spLocks noChangeShapeType="1"/>
              </p:cNvSpPr>
              <p:nvPr/>
            </p:nvSpPr>
            <p:spPr bwMode="auto">
              <a:xfrm>
                <a:off x="2289" y="2451"/>
                <a:ext cx="0" cy="373"/>
              </a:xfrm>
              <a:prstGeom prst="line">
                <a:avLst/>
              </a:prstGeom>
              <a:noFill/>
              <a:ln w="19050">
                <a:solidFill>
                  <a:srgbClr val="800080"/>
                </a:solidFill>
                <a:round/>
                <a:headEnd/>
                <a:tailEnd/>
              </a:ln>
            </p:spPr>
            <p:txBody>
              <a:bodyPr/>
              <a:lstStyle/>
              <a:p>
                <a:endParaRPr lang="ja-JP" altLang="en-US"/>
              </a:p>
            </p:txBody>
          </p:sp>
          <p:sp>
            <p:nvSpPr>
              <p:cNvPr id="43040" name="Line 13"/>
              <p:cNvSpPr>
                <a:spLocks noChangeShapeType="1"/>
              </p:cNvSpPr>
              <p:nvPr/>
            </p:nvSpPr>
            <p:spPr bwMode="auto">
              <a:xfrm>
                <a:off x="2262" y="2477"/>
                <a:ext cx="0" cy="321"/>
              </a:xfrm>
              <a:prstGeom prst="line">
                <a:avLst/>
              </a:prstGeom>
              <a:noFill/>
              <a:ln w="19050">
                <a:solidFill>
                  <a:srgbClr val="800080"/>
                </a:solidFill>
                <a:round/>
                <a:headEnd/>
                <a:tailEnd/>
              </a:ln>
            </p:spPr>
            <p:txBody>
              <a:bodyPr/>
              <a:lstStyle/>
              <a:p>
                <a:endParaRPr lang="ja-JP" altLang="en-US"/>
              </a:p>
            </p:txBody>
          </p:sp>
          <p:sp>
            <p:nvSpPr>
              <p:cNvPr id="43041" name="Line 14"/>
              <p:cNvSpPr>
                <a:spLocks noChangeShapeType="1"/>
              </p:cNvSpPr>
              <p:nvPr/>
            </p:nvSpPr>
            <p:spPr bwMode="auto">
              <a:xfrm>
                <a:off x="2342" y="2424"/>
                <a:ext cx="0" cy="427"/>
              </a:xfrm>
              <a:prstGeom prst="line">
                <a:avLst/>
              </a:prstGeom>
              <a:noFill/>
              <a:ln w="19050">
                <a:solidFill>
                  <a:srgbClr val="800080"/>
                </a:solidFill>
                <a:round/>
                <a:headEnd/>
                <a:tailEnd/>
              </a:ln>
            </p:spPr>
            <p:txBody>
              <a:bodyPr/>
              <a:lstStyle/>
              <a:p>
                <a:endParaRPr lang="ja-JP" altLang="en-US"/>
              </a:p>
            </p:txBody>
          </p:sp>
          <p:sp>
            <p:nvSpPr>
              <p:cNvPr id="43042" name="Line 15"/>
              <p:cNvSpPr>
                <a:spLocks noChangeShapeType="1"/>
              </p:cNvSpPr>
              <p:nvPr/>
            </p:nvSpPr>
            <p:spPr bwMode="auto">
              <a:xfrm>
                <a:off x="2368" y="2451"/>
                <a:ext cx="0" cy="373"/>
              </a:xfrm>
              <a:prstGeom prst="line">
                <a:avLst/>
              </a:prstGeom>
              <a:noFill/>
              <a:ln w="19050">
                <a:solidFill>
                  <a:srgbClr val="800080"/>
                </a:solidFill>
                <a:round/>
                <a:headEnd/>
                <a:tailEnd/>
              </a:ln>
            </p:spPr>
            <p:txBody>
              <a:bodyPr/>
              <a:lstStyle/>
              <a:p>
                <a:endParaRPr lang="ja-JP" altLang="en-US"/>
              </a:p>
            </p:txBody>
          </p:sp>
          <p:sp>
            <p:nvSpPr>
              <p:cNvPr id="43043" name="Line 16"/>
              <p:cNvSpPr>
                <a:spLocks noChangeShapeType="1"/>
              </p:cNvSpPr>
              <p:nvPr/>
            </p:nvSpPr>
            <p:spPr bwMode="auto">
              <a:xfrm>
                <a:off x="2395" y="2477"/>
                <a:ext cx="0" cy="321"/>
              </a:xfrm>
              <a:prstGeom prst="line">
                <a:avLst/>
              </a:prstGeom>
              <a:noFill/>
              <a:ln w="19050">
                <a:solidFill>
                  <a:srgbClr val="800080"/>
                </a:solidFill>
                <a:round/>
                <a:headEnd/>
                <a:tailEnd/>
              </a:ln>
            </p:spPr>
            <p:txBody>
              <a:bodyPr/>
              <a:lstStyle/>
              <a:p>
                <a:endParaRPr lang="ja-JP" altLang="en-US"/>
              </a:p>
            </p:txBody>
          </p:sp>
        </p:grpSp>
        <p:grpSp>
          <p:nvGrpSpPr>
            <p:cNvPr id="5" name="Group 17"/>
            <p:cNvGrpSpPr>
              <a:grpSpLocks/>
            </p:cNvGrpSpPr>
            <p:nvPr/>
          </p:nvGrpSpPr>
          <p:grpSpPr bwMode="auto">
            <a:xfrm rot="2170765">
              <a:off x="3016" y="1706"/>
              <a:ext cx="226" cy="259"/>
              <a:chOff x="567" y="3612"/>
              <a:chExt cx="317" cy="362"/>
            </a:xfrm>
          </p:grpSpPr>
          <p:sp>
            <p:nvSpPr>
              <p:cNvPr id="43031" name="Oval 18"/>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p:spPr>
            <p:txBody>
              <a:bodyPr wrap="none" anchor="ctr"/>
              <a:lstStyle/>
              <a:p>
                <a:endParaRPr lang="ja-JP" altLang="en-US"/>
              </a:p>
            </p:txBody>
          </p:sp>
          <p:sp>
            <p:nvSpPr>
              <p:cNvPr id="43032" name="Line 19"/>
              <p:cNvSpPr>
                <a:spLocks noChangeShapeType="1"/>
              </p:cNvSpPr>
              <p:nvPr/>
            </p:nvSpPr>
            <p:spPr bwMode="auto">
              <a:xfrm flipV="1">
                <a:off x="748" y="3612"/>
                <a:ext cx="91" cy="90"/>
              </a:xfrm>
              <a:prstGeom prst="line">
                <a:avLst/>
              </a:prstGeom>
              <a:noFill/>
              <a:ln w="38100">
                <a:solidFill>
                  <a:srgbClr val="FFCC00"/>
                </a:solidFill>
                <a:round/>
                <a:headEnd/>
                <a:tailEnd/>
              </a:ln>
            </p:spPr>
            <p:txBody>
              <a:bodyPr/>
              <a:lstStyle/>
              <a:p>
                <a:endParaRPr lang="ja-JP" altLang="en-US"/>
              </a:p>
            </p:txBody>
          </p:sp>
          <p:sp>
            <p:nvSpPr>
              <p:cNvPr id="43033" name="Line 20"/>
              <p:cNvSpPr>
                <a:spLocks noChangeShapeType="1"/>
              </p:cNvSpPr>
              <p:nvPr/>
            </p:nvSpPr>
            <p:spPr bwMode="auto">
              <a:xfrm flipV="1">
                <a:off x="793" y="3702"/>
                <a:ext cx="91" cy="46"/>
              </a:xfrm>
              <a:prstGeom prst="line">
                <a:avLst/>
              </a:prstGeom>
              <a:noFill/>
              <a:ln w="38100">
                <a:solidFill>
                  <a:srgbClr val="FFCC00"/>
                </a:solidFill>
                <a:round/>
                <a:headEnd/>
                <a:tailEnd/>
              </a:ln>
            </p:spPr>
            <p:txBody>
              <a:bodyPr/>
              <a:lstStyle/>
              <a:p>
                <a:endParaRPr lang="ja-JP" altLang="en-US"/>
              </a:p>
            </p:txBody>
          </p:sp>
          <p:sp>
            <p:nvSpPr>
              <p:cNvPr id="43034" name="Line 21"/>
              <p:cNvSpPr>
                <a:spLocks noChangeShapeType="1"/>
              </p:cNvSpPr>
              <p:nvPr/>
            </p:nvSpPr>
            <p:spPr bwMode="auto">
              <a:xfrm>
                <a:off x="793" y="3793"/>
                <a:ext cx="91" cy="0"/>
              </a:xfrm>
              <a:prstGeom prst="line">
                <a:avLst/>
              </a:prstGeom>
              <a:noFill/>
              <a:ln w="38100">
                <a:solidFill>
                  <a:srgbClr val="FFCC00"/>
                </a:solidFill>
                <a:round/>
                <a:headEnd/>
                <a:tailEnd/>
              </a:ln>
            </p:spPr>
            <p:txBody>
              <a:bodyPr/>
              <a:lstStyle/>
              <a:p>
                <a:endParaRPr lang="ja-JP" altLang="en-US"/>
              </a:p>
            </p:txBody>
          </p:sp>
          <p:sp>
            <p:nvSpPr>
              <p:cNvPr id="43035" name="Line 22"/>
              <p:cNvSpPr>
                <a:spLocks noChangeShapeType="1"/>
              </p:cNvSpPr>
              <p:nvPr/>
            </p:nvSpPr>
            <p:spPr bwMode="auto">
              <a:xfrm>
                <a:off x="793" y="3838"/>
                <a:ext cx="91" cy="46"/>
              </a:xfrm>
              <a:prstGeom prst="line">
                <a:avLst/>
              </a:prstGeom>
              <a:noFill/>
              <a:ln w="38100">
                <a:solidFill>
                  <a:srgbClr val="FFCC00"/>
                </a:solidFill>
                <a:round/>
                <a:headEnd/>
                <a:tailEnd/>
              </a:ln>
            </p:spPr>
            <p:txBody>
              <a:bodyPr/>
              <a:lstStyle/>
              <a:p>
                <a:endParaRPr lang="ja-JP" altLang="en-US"/>
              </a:p>
            </p:txBody>
          </p:sp>
          <p:sp>
            <p:nvSpPr>
              <p:cNvPr id="43036" name="Line 23"/>
              <p:cNvSpPr>
                <a:spLocks noChangeShapeType="1"/>
              </p:cNvSpPr>
              <p:nvPr/>
            </p:nvSpPr>
            <p:spPr bwMode="auto">
              <a:xfrm>
                <a:off x="748" y="3884"/>
                <a:ext cx="91" cy="90"/>
              </a:xfrm>
              <a:prstGeom prst="line">
                <a:avLst/>
              </a:prstGeom>
              <a:noFill/>
              <a:ln w="38100">
                <a:solidFill>
                  <a:srgbClr val="FFCC00"/>
                </a:solidFill>
                <a:round/>
                <a:headEnd/>
                <a:tailEnd/>
              </a:ln>
            </p:spPr>
            <p:txBody>
              <a:bodyPr/>
              <a:lstStyle/>
              <a:p>
                <a:endParaRPr lang="ja-JP" altLang="en-US"/>
              </a:p>
            </p:txBody>
          </p:sp>
        </p:grpSp>
        <p:sp>
          <p:nvSpPr>
            <p:cNvPr id="43018" name="Line 24"/>
            <p:cNvSpPr>
              <a:spLocks noChangeShapeType="1"/>
            </p:cNvSpPr>
            <p:nvPr/>
          </p:nvSpPr>
          <p:spPr bwMode="auto">
            <a:xfrm>
              <a:off x="3288" y="1932"/>
              <a:ext cx="590" cy="363"/>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sp>
          <p:nvSpPr>
            <p:cNvPr id="43019" name="Line 25"/>
            <p:cNvSpPr>
              <a:spLocks noChangeShapeType="1"/>
            </p:cNvSpPr>
            <p:nvPr/>
          </p:nvSpPr>
          <p:spPr bwMode="auto">
            <a:xfrm flipV="1">
              <a:off x="3878" y="1706"/>
              <a:ext cx="0" cy="589"/>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sp>
          <p:nvSpPr>
            <p:cNvPr id="43020" name="Line 26"/>
            <p:cNvSpPr>
              <a:spLocks noChangeShapeType="1"/>
            </p:cNvSpPr>
            <p:nvPr/>
          </p:nvSpPr>
          <p:spPr bwMode="auto">
            <a:xfrm flipV="1">
              <a:off x="3923" y="1706"/>
              <a:ext cx="0" cy="589"/>
            </a:xfrm>
            <a:prstGeom prst="line">
              <a:avLst/>
            </a:prstGeom>
            <a:noFill/>
            <a:ln w="12700">
              <a:solidFill>
                <a:srgbClr val="FF9900"/>
              </a:solidFill>
              <a:round/>
              <a:headEnd/>
              <a:tailEnd type="triangle" w="med" len="med"/>
            </a:ln>
          </p:spPr>
          <p:txBody>
            <a:bodyPr wrap="none" lIns="90000" tIns="46800" rIns="90000" bIns="46800" anchor="ctr">
              <a:spAutoFit/>
            </a:bodyPr>
            <a:lstStyle/>
            <a:p>
              <a:endParaRPr lang="ja-JP" altLang="en-US"/>
            </a:p>
          </p:txBody>
        </p:sp>
        <p:sp>
          <p:nvSpPr>
            <p:cNvPr id="43021" name="Line 27"/>
            <p:cNvSpPr>
              <a:spLocks noChangeShapeType="1"/>
            </p:cNvSpPr>
            <p:nvPr/>
          </p:nvSpPr>
          <p:spPr bwMode="auto">
            <a:xfrm flipH="1" flipV="1">
              <a:off x="3923" y="2296"/>
              <a:ext cx="46" cy="680"/>
            </a:xfrm>
            <a:prstGeom prst="line">
              <a:avLst/>
            </a:prstGeom>
            <a:noFill/>
            <a:ln w="12700">
              <a:solidFill>
                <a:srgbClr val="FF9900"/>
              </a:solidFill>
              <a:round/>
              <a:headEnd/>
              <a:tailEnd type="triangle" w="med" len="med"/>
            </a:ln>
          </p:spPr>
          <p:txBody>
            <a:bodyPr lIns="90000" tIns="46800" rIns="90000" bIns="46800" anchor="ctr">
              <a:spAutoFit/>
            </a:bodyPr>
            <a:lstStyle/>
            <a:p>
              <a:endParaRPr lang="ja-JP" altLang="en-US"/>
            </a:p>
          </p:txBody>
        </p:sp>
        <p:sp>
          <p:nvSpPr>
            <p:cNvPr id="43022" name="Line 28"/>
            <p:cNvSpPr>
              <a:spLocks noChangeShapeType="1"/>
            </p:cNvSpPr>
            <p:nvPr/>
          </p:nvSpPr>
          <p:spPr bwMode="auto">
            <a:xfrm flipH="1">
              <a:off x="3969" y="2750"/>
              <a:ext cx="408" cy="226"/>
            </a:xfrm>
            <a:prstGeom prst="line">
              <a:avLst/>
            </a:prstGeom>
            <a:noFill/>
            <a:ln w="12700">
              <a:solidFill>
                <a:srgbClr val="FF9900"/>
              </a:solidFill>
              <a:round/>
              <a:headEnd/>
              <a:tailEnd type="triangle" w="med" len="med"/>
            </a:ln>
          </p:spPr>
          <p:txBody>
            <a:bodyPr lIns="90000" tIns="46800" rIns="90000" bIns="46800" anchor="ctr">
              <a:spAutoFit/>
            </a:bodyPr>
            <a:lstStyle/>
            <a:p>
              <a:endParaRPr lang="ja-JP" altLang="en-US"/>
            </a:p>
          </p:txBody>
        </p:sp>
        <p:sp>
          <p:nvSpPr>
            <p:cNvPr id="43023" name="Line 29"/>
            <p:cNvSpPr>
              <a:spLocks noChangeShapeType="1"/>
            </p:cNvSpPr>
            <p:nvPr/>
          </p:nvSpPr>
          <p:spPr bwMode="auto">
            <a:xfrm flipH="1">
              <a:off x="4422" y="2341"/>
              <a:ext cx="408" cy="363"/>
            </a:xfrm>
            <a:prstGeom prst="line">
              <a:avLst/>
            </a:prstGeom>
            <a:noFill/>
            <a:ln w="12700">
              <a:solidFill>
                <a:srgbClr val="FF9900"/>
              </a:solidFill>
              <a:round/>
              <a:headEnd/>
              <a:tailEnd type="triangle" w="med" len="med"/>
            </a:ln>
          </p:spPr>
          <p:txBody>
            <a:bodyPr lIns="90000" tIns="46800" rIns="90000" bIns="46800" anchor="ctr">
              <a:spAutoFit/>
            </a:bodyPr>
            <a:lstStyle/>
            <a:p>
              <a:endParaRPr lang="ja-JP" altLang="en-US"/>
            </a:p>
          </p:txBody>
        </p:sp>
        <p:grpSp>
          <p:nvGrpSpPr>
            <p:cNvPr id="6" name="Group 30"/>
            <p:cNvGrpSpPr>
              <a:grpSpLocks/>
            </p:cNvGrpSpPr>
            <p:nvPr/>
          </p:nvGrpSpPr>
          <p:grpSpPr bwMode="auto">
            <a:xfrm rot="8186673">
              <a:off x="4830" y="2082"/>
              <a:ext cx="226" cy="259"/>
              <a:chOff x="567" y="3612"/>
              <a:chExt cx="317" cy="362"/>
            </a:xfrm>
          </p:grpSpPr>
          <p:sp>
            <p:nvSpPr>
              <p:cNvPr id="43025" name="Oval 31"/>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p:spPr>
            <p:txBody>
              <a:bodyPr wrap="none" anchor="ctr"/>
              <a:lstStyle/>
              <a:p>
                <a:endParaRPr lang="ja-JP" altLang="en-US"/>
              </a:p>
            </p:txBody>
          </p:sp>
          <p:sp>
            <p:nvSpPr>
              <p:cNvPr id="43026" name="Line 32"/>
              <p:cNvSpPr>
                <a:spLocks noChangeShapeType="1"/>
              </p:cNvSpPr>
              <p:nvPr/>
            </p:nvSpPr>
            <p:spPr bwMode="auto">
              <a:xfrm flipV="1">
                <a:off x="748" y="3612"/>
                <a:ext cx="91" cy="90"/>
              </a:xfrm>
              <a:prstGeom prst="line">
                <a:avLst/>
              </a:prstGeom>
              <a:noFill/>
              <a:ln w="38100">
                <a:solidFill>
                  <a:srgbClr val="FFCC00"/>
                </a:solidFill>
                <a:round/>
                <a:headEnd/>
                <a:tailEnd/>
              </a:ln>
            </p:spPr>
            <p:txBody>
              <a:bodyPr/>
              <a:lstStyle/>
              <a:p>
                <a:endParaRPr lang="ja-JP" altLang="en-US"/>
              </a:p>
            </p:txBody>
          </p:sp>
          <p:sp>
            <p:nvSpPr>
              <p:cNvPr id="43027" name="Line 33"/>
              <p:cNvSpPr>
                <a:spLocks noChangeShapeType="1"/>
              </p:cNvSpPr>
              <p:nvPr/>
            </p:nvSpPr>
            <p:spPr bwMode="auto">
              <a:xfrm flipV="1">
                <a:off x="793" y="3702"/>
                <a:ext cx="91" cy="46"/>
              </a:xfrm>
              <a:prstGeom prst="line">
                <a:avLst/>
              </a:prstGeom>
              <a:noFill/>
              <a:ln w="38100">
                <a:solidFill>
                  <a:srgbClr val="FFCC00"/>
                </a:solidFill>
                <a:round/>
                <a:headEnd/>
                <a:tailEnd/>
              </a:ln>
            </p:spPr>
            <p:txBody>
              <a:bodyPr/>
              <a:lstStyle/>
              <a:p>
                <a:endParaRPr lang="ja-JP" altLang="en-US"/>
              </a:p>
            </p:txBody>
          </p:sp>
          <p:sp>
            <p:nvSpPr>
              <p:cNvPr id="43028" name="Line 34"/>
              <p:cNvSpPr>
                <a:spLocks noChangeShapeType="1"/>
              </p:cNvSpPr>
              <p:nvPr/>
            </p:nvSpPr>
            <p:spPr bwMode="auto">
              <a:xfrm>
                <a:off x="793" y="3793"/>
                <a:ext cx="91" cy="0"/>
              </a:xfrm>
              <a:prstGeom prst="line">
                <a:avLst/>
              </a:prstGeom>
              <a:noFill/>
              <a:ln w="38100">
                <a:solidFill>
                  <a:srgbClr val="FFCC00"/>
                </a:solidFill>
                <a:round/>
                <a:headEnd/>
                <a:tailEnd/>
              </a:ln>
            </p:spPr>
            <p:txBody>
              <a:bodyPr/>
              <a:lstStyle/>
              <a:p>
                <a:endParaRPr lang="ja-JP" altLang="en-US"/>
              </a:p>
            </p:txBody>
          </p:sp>
          <p:sp>
            <p:nvSpPr>
              <p:cNvPr id="43029" name="Line 35"/>
              <p:cNvSpPr>
                <a:spLocks noChangeShapeType="1"/>
              </p:cNvSpPr>
              <p:nvPr/>
            </p:nvSpPr>
            <p:spPr bwMode="auto">
              <a:xfrm>
                <a:off x="793" y="3838"/>
                <a:ext cx="91" cy="46"/>
              </a:xfrm>
              <a:prstGeom prst="line">
                <a:avLst/>
              </a:prstGeom>
              <a:noFill/>
              <a:ln w="38100">
                <a:solidFill>
                  <a:srgbClr val="FFCC00"/>
                </a:solidFill>
                <a:round/>
                <a:headEnd/>
                <a:tailEnd/>
              </a:ln>
            </p:spPr>
            <p:txBody>
              <a:bodyPr/>
              <a:lstStyle/>
              <a:p>
                <a:endParaRPr lang="ja-JP" altLang="en-US"/>
              </a:p>
            </p:txBody>
          </p:sp>
          <p:sp>
            <p:nvSpPr>
              <p:cNvPr id="43030" name="Line 36"/>
              <p:cNvSpPr>
                <a:spLocks noChangeShapeType="1"/>
              </p:cNvSpPr>
              <p:nvPr/>
            </p:nvSpPr>
            <p:spPr bwMode="auto">
              <a:xfrm>
                <a:off x="748" y="3884"/>
                <a:ext cx="91" cy="90"/>
              </a:xfrm>
              <a:prstGeom prst="line">
                <a:avLst/>
              </a:prstGeom>
              <a:noFill/>
              <a:ln w="38100">
                <a:solidFill>
                  <a:srgbClr val="FFCC00"/>
                </a:solidFill>
                <a:round/>
                <a:headEnd/>
                <a:tailEnd/>
              </a:ln>
            </p:spPr>
            <p:txBody>
              <a:bodyPr/>
              <a:lstStyle/>
              <a:p>
                <a:endParaRPr lang="ja-JP" altLang="en-US"/>
              </a:p>
            </p:txBody>
          </p:sp>
        </p:grpSp>
      </p:grpSp>
      <p:sp>
        <p:nvSpPr>
          <p:cNvPr id="49" name="Text Box 34"/>
          <p:cNvSpPr txBox="1">
            <a:spLocks noChangeArrowheads="1"/>
          </p:cNvSpPr>
          <p:nvPr/>
        </p:nvSpPr>
        <p:spPr bwMode="auto">
          <a:xfrm>
            <a:off x="2843808" y="2636912"/>
            <a:ext cx="1704975" cy="457200"/>
          </a:xfrm>
          <a:prstGeom prst="rect">
            <a:avLst/>
          </a:prstGeom>
          <a:noFill/>
          <a:ln w="12700" algn="ctr">
            <a:noFill/>
            <a:miter lim="800000"/>
            <a:headEnd/>
            <a:tailEnd/>
          </a:ln>
          <a:effectLst/>
        </p:spPr>
        <p:txBody>
          <a:bodyPr wrap="none" lIns="90000" tIns="46800" rIns="90000" bIns="46800">
            <a:spAutoFit/>
          </a:bodyPr>
          <a:lstStyle/>
          <a:p>
            <a:r>
              <a:rPr lang="ja-JP" altLang="en-US" dirty="0"/>
              <a:t>光線の追跡</a:t>
            </a:r>
          </a:p>
        </p:txBody>
      </p:sp>
      <p:sp>
        <p:nvSpPr>
          <p:cNvPr id="50" name="Text Box 7"/>
          <p:cNvSpPr txBox="1">
            <a:spLocks noChangeArrowheads="1"/>
          </p:cNvSpPr>
          <p:nvPr/>
        </p:nvSpPr>
        <p:spPr bwMode="auto">
          <a:xfrm>
            <a:off x="5292080" y="2996952"/>
            <a:ext cx="3092811" cy="371513"/>
          </a:xfrm>
          <a:prstGeom prst="rect">
            <a:avLst/>
          </a:prstGeom>
          <a:noFill/>
          <a:ln w="12700" algn="ctr">
            <a:noFill/>
            <a:miter lim="800000"/>
            <a:headEnd/>
            <a:tailEnd/>
          </a:ln>
          <a:effectLst/>
        </p:spPr>
        <p:txBody>
          <a:bodyPr wrap="none" lIns="90000" tIns="46800" rIns="90000" bIns="46800">
            <a:spAutoFit/>
          </a:bodyPr>
          <a:lstStyle/>
          <a:p>
            <a:r>
              <a:rPr lang="ja-JP" altLang="en-US" dirty="0"/>
              <a:t>偏光状態（ストークスベクトル）</a:t>
            </a:r>
          </a:p>
        </p:txBody>
      </p:sp>
      <p:grpSp>
        <p:nvGrpSpPr>
          <p:cNvPr id="7" name="Group 9"/>
          <p:cNvGrpSpPr>
            <a:grpSpLocks/>
          </p:cNvGrpSpPr>
          <p:nvPr/>
        </p:nvGrpSpPr>
        <p:grpSpPr bwMode="auto">
          <a:xfrm>
            <a:off x="5220518" y="2119883"/>
            <a:ext cx="884238" cy="877888"/>
            <a:chOff x="1383" y="572"/>
            <a:chExt cx="545" cy="545"/>
          </a:xfrm>
        </p:grpSpPr>
        <p:sp>
          <p:nvSpPr>
            <p:cNvPr id="52" name="Oval 10"/>
            <p:cNvSpPr>
              <a:spLocks noChangeArrowheads="1"/>
            </p:cNvSpPr>
            <p:nvPr/>
          </p:nvSpPr>
          <p:spPr bwMode="auto">
            <a:xfrm>
              <a:off x="1383" y="572"/>
              <a:ext cx="544" cy="544"/>
            </a:xfrm>
            <a:prstGeom prst="ellipse">
              <a:avLst/>
            </a:prstGeom>
            <a:noFill/>
            <a:ln w="38100">
              <a:solidFill>
                <a:srgbClr val="660066"/>
              </a:solidFill>
              <a:round/>
              <a:headEnd/>
              <a:tailEnd/>
            </a:ln>
            <a:effectLst/>
          </p:spPr>
          <p:txBody>
            <a:bodyPr wrap="none" anchor="ctr"/>
            <a:lstStyle/>
            <a:p>
              <a:endParaRPr lang="ja-JP" altLang="en-US"/>
            </a:p>
          </p:txBody>
        </p:sp>
        <p:sp>
          <p:nvSpPr>
            <p:cNvPr id="53" name="Line 11"/>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54" name="Line 12"/>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55" name="Line 13"/>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56" name="Line 14"/>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grpSp>
      <p:sp>
        <p:nvSpPr>
          <p:cNvPr id="57" name="Line 15"/>
          <p:cNvSpPr>
            <a:spLocks noChangeShapeType="1"/>
          </p:cNvSpPr>
          <p:nvPr/>
        </p:nvSpPr>
        <p:spPr bwMode="auto">
          <a:xfrm rot="-5400000">
            <a:off x="7894662" y="2123852"/>
            <a:ext cx="0" cy="884238"/>
          </a:xfrm>
          <a:prstGeom prst="line">
            <a:avLst/>
          </a:prstGeom>
          <a:noFill/>
          <a:ln w="38100">
            <a:solidFill>
              <a:srgbClr val="660066"/>
            </a:solidFill>
            <a:round/>
            <a:headEnd type="stealth" w="med" len="med"/>
            <a:tailEnd type="stealth" w="med" len="med"/>
          </a:ln>
          <a:effectLst/>
        </p:spPr>
        <p:txBody>
          <a:bodyPr/>
          <a:lstStyle/>
          <a:p>
            <a:endParaRPr lang="ja-JP" altLang="en-US"/>
          </a:p>
        </p:txBody>
      </p:sp>
      <p:grpSp>
        <p:nvGrpSpPr>
          <p:cNvPr id="8" name="Group 16"/>
          <p:cNvGrpSpPr>
            <a:grpSpLocks/>
          </p:cNvGrpSpPr>
          <p:nvPr/>
        </p:nvGrpSpPr>
        <p:grpSpPr bwMode="auto">
          <a:xfrm>
            <a:off x="6373043" y="2350071"/>
            <a:ext cx="884238" cy="431800"/>
            <a:chOff x="1383" y="572"/>
            <a:chExt cx="545" cy="545"/>
          </a:xfrm>
        </p:grpSpPr>
        <p:sp>
          <p:nvSpPr>
            <p:cNvPr id="59" name="Oval 17"/>
            <p:cNvSpPr>
              <a:spLocks noChangeArrowheads="1"/>
            </p:cNvSpPr>
            <p:nvPr/>
          </p:nvSpPr>
          <p:spPr bwMode="auto">
            <a:xfrm>
              <a:off x="1383" y="572"/>
              <a:ext cx="544" cy="544"/>
            </a:xfrm>
            <a:prstGeom prst="ellipse">
              <a:avLst/>
            </a:prstGeom>
            <a:noFill/>
            <a:ln w="38100">
              <a:solidFill>
                <a:srgbClr val="660066"/>
              </a:solidFill>
              <a:round/>
              <a:headEnd/>
              <a:tailEnd/>
            </a:ln>
            <a:effectLst/>
          </p:spPr>
          <p:txBody>
            <a:bodyPr wrap="none" anchor="ctr"/>
            <a:lstStyle/>
            <a:p>
              <a:endParaRPr lang="ja-JP" altLang="en-US"/>
            </a:p>
          </p:txBody>
        </p:sp>
        <p:sp>
          <p:nvSpPr>
            <p:cNvPr id="60" name="Line 18"/>
            <p:cNvSpPr>
              <a:spLocks noChangeShapeType="1"/>
            </p:cNvSpPr>
            <p:nvPr/>
          </p:nvSpPr>
          <p:spPr bwMode="auto">
            <a:xfrm>
              <a:off x="1655"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61" name="Line 19"/>
            <p:cNvSpPr>
              <a:spLocks noChangeShapeType="1"/>
            </p:cNvSpPr>
            <p:nvPr/>
          </p:nvSpPr>
          <p:spPr bwMode="auto">
            <a:xfrm rot="-5400000">
              <a:off x="1656" y="572"/>
              <a:ext cx="0" cy="545"/>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62" name="Line 20"/>
            <p:cNvSpPr>
              <a:spLocks noChangeShapeType="1"/>
            </p:cNvSpPr>
            <p:nvPr/>
          </p:nvSpPr>
          <p:spPr bwMode="auto">
            <a:xfrm rot="5400000"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sp>
          <p:nvSpPr>
            <p:cNvPr id="63" name="Line 21"/>
            <p:cNvSpPr>
              <a:spLocks noChangeShapeType="1"/>
            </p:cNvSpPr>
            <p:nvPr/>
          </p:nvSpPr>
          <p:spPr bwMode="auto">
            <a:xfrm rot="-5400000" flipH="1" flipV="1">
              <a:off x="1474" y="663"/>
              <a:ext cx="363" cy="363"/>
            </a:xfrm>
            <a:prstGeom prst="line">
              <a:avLst/>
            </a:prstGeom>
            <a:noFill/>
            <a:ln w="38100">
              <a:solidFill>
                <a:srgbClr val="660066"/>
              </a:solidFill>
              <a:round/>
              <a:headEnd type="stealth" w="med" len="med"/>
              <a:tailEnd type="stealth" w="med" len="med"/>
            </a:ln>
            <a:effectLst/>
          </p:spPr>
          <p:txBody>
            <a:bodyPr/>
            <a:lstStyle/>
            <a:p>
              <a:endParaRPr lang="ja-JP" altLang="en-US"/>
            </a:p>
          </p:txBody>
        </p:sp>
      </p:grpSp>
      <p:sp>
        <p:nvSpPr>
          <p:cNvPr id="64" name="AutoShape 49"/>
          <p:cNvSpPr>
            <a:spLocks noChangeArrowheads="1"/>
          </p:cNvSpPr>
          <p:nvPr/>
        </p:nvSpPr>
        <p:spPr bwMode="auto">
          <a:xfrm>
            <a:off x="5076056" y="2061146"/>
            <a:ext cx="3386137" cy="1439862"/>
          </a:xfrm>
          <a:prstGeom prst="roundRect">
            <a:avLst>
              <a:gd name="adj" fmla="val 16667"/>
            </a:avLst>
          </a:prstGeom>
          <a:noFill/>
          <a:ln w="12700" algn="ctr">
            <a:solidFill>
              <a:schemeClr val="tx1"/>
            </a:solidFill>
            <a:prstDash val="lgDash"/>
            <a:round/>
            <a:headEnd/>
            <a:tailEnd/>
          </a:ln>
          <a:effectLst/>
        </p:spPr>
        <p:txBody>
          <a:bodyPr lIns="90000" tIns="46800" rIns="90000" bIns="46800" anchor="ctr">
            <a:spAutoFit/>
          </a:bodyPr>
          <a:lstStyle/>
          <a:p>
            <a:endParaRPr lang="ja-JP" altLang="en-US"/>
          </a:p>
        </p:txBody>
      </p:sp>
      <p:sp>
        <p:nvSpPr>
          <p:cNvPr id="65" name="正方形/長方形 64"/>
          <p:cNvSpPr/>
          <p:nvPr/>
        </p:nvSpPr>
        <p:spPr>
          <a:xfrm>
            <a:off x="6012160" y="3645024"/>
            <a:ext cx="1625766" cy="369332"/>
          </a:xfrm>
          <a:prstGeom prst="rect">
            <a:avLst/>
          </a:prstGeom>
        </p:spPr>
        <p:txBody>
          <a:bodyPr wrap="none">
            <a:spAutoFit/>
          </a:bodyPr>
          <a:lstStyle/>
          <a:p>
            <a:r>
              <a:rPr lang="ja-JP" altLang="en-US" dirty="0"/>
              <a:t>ミュラー計算法</a:t>
            </a:r>
          </a:p>
        </p:txBody>
      </p:sp>
    </p:spTree>
    <p:extLst>
      <p:ext uri="{BB962C8B-B14F-4D97-AF65-F5344CB8AC3E}">
        <p14:creationId xmlns:p14="http://schemas.microsoft.com/office/powerpoint/2010/main" val="53147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5652120" y="2852936"/>
            <a:ext cx="3240360" cy="1800200"/>
          </a:xfrm>
          <a:prstGeom prst="roundRect">
            <a:avLst/>
          </a:prstGeom>
          <a:solidFill>
            <a:schemeClr val="accent5">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 name="角丸四角形 14"/>
          <p:cNvSpPr/>
          <p:nvPr/>
        </p:nvSpPr>
        <p:spPr bwMode="auto">
          <a:xfrm>
            <a:off x="5652120" y="692696"/>
            <a:ext cx="3240360" cy="1800200"/>
          </a:xfrm>
          <a:prstGeom prst="roundRect">
            <a:avLst/>
          </a:prstGeom>
          <a:solidFill>
            <a:schemeClr val="accent3">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角丸四角形 13"/>
          <p:cNvSpPr/>
          <p:nvPr/>
        </p:nvSpPr>
        <p:spPr bwMode="auto">
          <a:xfrm>
            <a:off x="323528" y="2852936"/>
            <a:ext cx="5256584" cy="1800200"/>
          </a:xfrm>
          <a:prstGeom prst="roundRect">
            <a:avLst/>
          </a:prstGeom>
          <a:solidFill>
            <a:schemeClr val="accent2">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3" name="角丸四角形 12"/>
          <p:cNvSpPr/>
          <p:nvPr/>
        </p:nvSpPr>
        <p:spPr bwMode="auto">
          <a:xfrm>
            <a:off x="323528" y="692696"/>
            <a:ext cx="5256584" cy="1800200"/>
          </a:xfrm>
          <a:prstGeom prst="roundRect">
            <a:avLst/>
          </a:prstGeom>
          <a:solidFill>
            <a:schemeClr val="accent1">
              <a:lumMod val="20000"/>
              <a:lumOff val="8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a:t>ミュラー行列</a:t>
            </a:r>
          </a:p>
        </p:txBody>
      </p:sp>
      <p:graphicFrame>
        <p:nvGraphicFramePr>
          <p:cNvPr id="3" name="Object 3"/>
          <p:cNvGraphicFramePr>
            <a:graphicFrameLocks noChangeAspect="1"/>
          </p:cNvGraphicFramePr>
          <p:nvPr>
            <p:extLst>
              <p:ext uri="{D42A27DB-BD31-4B8C-83A1-F6EECF244321}">
                <p14:modId xmlns:p14="http://schemas.microsoft.com/office/powerpoint/2010/main" val="3496107648"/>
              </p:ext>
            </p:extLst>
          </p:nvPr>
        </p:nvGraphicFramePr>
        <p:xfrm>
          <a:off x="467544" y="908720"/>
          <a:ext cx="4960937" cy="1470025"/>
        </p:xfrm>
        <a:graphic>
          <a:graphicData uri="http://schemas.openxmlformats.org/presentationml/2006/ole">
            <mc:AlternateContent xmlns:mc="http://schemas.openxmlformats.org/markup-compatibility/2006">
              <mc:Choice xmlns:v="urn:schemas-microsoft-com:vml" Requires="v">
                <p:oleObj spid="_x0000_s93810" name="数式" r:id="rId3" imgW="3276360" imgH="965160" progId="Equation.3">
                  <p:embed/>
                </p:oleObj>
              </mc:Choice>
              <mc:Fallback>
                <p:oleObj name="数式" r:id="rId3" imgW="3276360" imgH="965160" progId="Equation.3">
                  <p:embed/>
                  <p:pic>
                    <p:nvPicPr>
                      <p:cNvPr id="0" name=""/>
                      <p:cNvPicPr>
                        <a:picLocks noChangeAspect="1" noChangeArrowheads="1"/>
                      </p:cNvPicPr>
                      <p:nvPr/>
                    </p:nvPicPr>
                    <p:blipFill>
                      <a:blip r:embed="rId4"/>
                      <a:srcRect/>
                      <a:stretch>
                        <a:fillRect/>
                      </a:stretch>
                    </p:blipFill>
                    <p:spPr bwMode="auto">
                      <a:xfrm>
                        <a:off x="467544" y="908720"/>
                        <a:ext cx="4960937" cy="1470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972148775"/>
              </p:ext>
            </p:extLst>
          </p:nvPr>
        </p:nvGraphicFramePr>
        <p:xfrm>
          <a:off x="603622" y="3068960"/>
          <a:ext cx="4616450" cy="1470025"/>
        </p:xfrm>
        <a:graphic>
          <a:graphicData uri="http://schemas.openxmlformats.org/presentationml/2006/ole">
            <mc:AlternateContent xmlns:mc="http://schemas.openxmlformats.org/markup-compatibility/2006">
              <mc:Choice xmlns:v="urn:schemas-microsoft-com:vml" Requires="v">
                <p:oleObj spid="_x0000_s93811" name="数式" r:id="rId5" imgW="3047760" imgH="965160" progId="Equation.3">
                  <p:embed/>
                </p:oleObj>
              </mc:Choice>
              <mc:Fallback>
                <p:oleObj name="数式" r:id="rId5" imgW="3047760" imgH="965160" progId="Equation.3">
                  <p:embed/>
                  <p:pic>
                    <p:nvPicPr>
                      <p:cNvPr id="0" name=""/>
                      <p:cNvPicPr>
                        <a:picLocks noChangeAspect="1" noChangeArrowheads="1"/>
                      </p:cNvPicPr>
                      <p:nvPr/>
                    </p:nvPicPr>
                    <p:blipFill>
                      <a:blip r:embed="rId6"/>
                      <a:srcRect/>
                      <a:stretch>
                        <a:fillRect/>
                      </a:stretch>
                    </p:blipFill>
                    <p:spPr bwMode="auto">
                      <a:xfrm>
                        <a:off x="603622" y="3068960"/>
                        <a:ext cx="4616450" cy="1470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3524112316"/>
              </p:ext>
            </p:extLst>
          </p:nvPr>
        </p:nvGraphicFramePr>
        <p:xfrm>
          <a:off x="5796136" y="956642"/>
          <a:ext cx="2943225" cy="1392238"/>
        </p:xfrm>
        <a:graphic>
          <a:graphicData uri="http://schemas.openxmlformats.org/presentationml/2006/ole">
            <mc:AlternateContent xmlns:mc="http://schemas.openxmlformats.org/markup-compatibility/2006">
              <mc:Choice xmlns:v="urn:schemas-microsoft-com:vml" Requires="v">
                <p:oleObj spid="_x0000_s93812" name="数式" r:id="rId7" imgW="1942920" imgH="914400" progId="Equation.3">
                  <p:embed/>
                </p:oleObj>
              </mc:Choice>
              <mc:Fallback>
                <p:oleObj name="数式" r:id="rId7" imgW="1942920" imgH="914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956642"/>
                        <a:ext cx="2943225" cy="1392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3923236687"/>
              </p:ext>
            </p:extLst>
          </p:nvPr>
        </p:nvGraphicFramePr>
        <p:xfrm>
          <a:off x="5868144" y="3140968"/>
          <a:ext cx="2857520" cy="1246918"/>
        </p:xfrm>
        <a:graphic>
          <a:graphicData uri="http://schemas.openxmlformats.org/presentationml/2006/ole">
            <mc:AlternateContent xmlns:mc="http://schemas.openxmlformats.org/markup-compatibility/2006">
              <mc:Choice xmlns:v="urn:schemas-microsoft-com:vml" Requires="v">
                <p:oleObj spid="_x0000_s93813" name="数式" r:id="rId9" imgW="2095200" imgH="914400" progId="Equation.3">
                  <p:embed/>
                </p:oleObj>
              </mc:Choice>
              <mc:Fallback>
                <p:oleObj name="数式" r:id="rId9" imgW="2095200" imgH="914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8144" y="3140968"/>
                        <a:ext cx="2857520" cy="12469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テキスト ボックス 8"/>
          <p:cNvSpPr txBox="1"/>
          <p:nvPr/>
        </p:nvSpPr>
        <p:spPr>
          <a:xfrm>
            <a:off x="395536" y="836712"/>
            <a:ext cx="646331" cy="369332"/>
          </a:xfrm>
          <a:prstGeom prst="rect">
            <a:avLst/>
          </a:prstGeom>
          <a:noFill/>
        </p:spPr>
        <p:txBody>
          <a:bodyPr wrap="none" rtlCol="0">
            <a:spAutoFit/>
          </a:bodyPr>
          <a:lstStyle/>
          <a:p>
            <a:r>
              <a:rPr kumimoji="1" lang="ja-JP" altLang="en-US"/>
              <a:t>反射</a:t>
            </a:r>
          </a:p>
        </p:txBody>
      </p:sp>
      <p:sp>
        <p:nvSpPr>
          <p:cNvPr id="10" name="テキスト ボックス 9"/>
          <p:cNvSpPr txBox="1"/>
          <p:nvPr/>
        </p:nvSpPr>
        <p:spPr>
          <a:xfrm>
            <a:off x="467544" y="2996952"/>
            <a:ext cx="646331" cy="369332"/>
          </a:xfrm>
          <a:prstGeom prst="rect">
            <a:avLst/>
          </a:prstGeom>
          <a:noFill/>
        </p:spPr>
        <p:txBody>
          <a:bodyPr wrap="none" rtlCol="0">
            <a:spAutoFit/>
          </a:bodyPr>
          <a:lstStyle/>
          <a:p>
            <a:r>
              <a:rPr kumimoji="1" lang="ja-JP" altLang="en-US"/>
              <a:t>透過</a:t>
            </a:r>
          </a:p>
        </p:txBody>
      </p:sp>
      <p:sp>
        <p:nvSpPr>
          <p:cNvPr id="11" name="テキスト ボックス 10"/>
          <p:cNvSpPr txBox="1"/>
          <p:nvPr/>
        </p:nvSpPr>
        <p:spPr>
          <a:xfrm>
            <a:off x="5724128" y="836712"/>
            <a:ext cx="646331" cy="369332"/>
          </a:xfrm>
          <a:prstGeom prst="rect">
            <a:avLst/>
          </a:prstGeom>
          <a:noFill/>
        </p:spPr>
        <p:txBody>
          <a:bodyPr wrap="none" rtlCol="0">
            <a:spAutoFit/>
          </a:bodyPr>
          <a:lstStyle/>
          <a:p>
            <a:r>
              <a:rPr kumimoji="1" lang="ja-JP" altLang="en-US"/>
              <a:t>位相</a:t>
            </a:r>
          </a:p>
        </p:txBody>
      </p:sp>
      <p:sp>
        <p:nvSpPr>
          <p:cNvPr id="12" name="テキスト ボックス 11"/>
          <p:cNvSpPr txBox="1"/>
          <p:nvPr/>
        </p:nvSpPr>
        <p:spPr>
          <a:xfrm>
            <a:off x="5724128" y="2996952"/>
            <a:ext cx="646331" cy="369332"/>
          </a:xfrm>
          <a:prstGeom prst="rect">
            <a:avLst/>
          </a:prstGeom>
          <a:noFill/>
        </p:spPr>
        <p:txBody>
          <a:bodyPr wrap="none" rtlCol="0">
            <a:spAutoFit/>
          </a:bodyPr>
          <a:lstStyle/>
          <a:p>
            <a:r>
              <a:rPr kumimoji="1" lang="ja-JP" altLang="en-US"/>
              <a:t>回転</a:t>
            </a:r>
          </a:p>
        </p:txBody>
      </p:sp>
    </p:spTree>
    <p:extLst>
      <p:ext uri="{BB962C8B-B14F-4D97-AF65-F5344CB8AC3E}">
        <p14:creationId xmlns:p14="http://schemas.microsoft.com/office/powerpoint/2010/main" val="1691375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8" name="Rectangle 4"/>
          <p:cNvSpPr>
            <a:spLocks noGrp="1" noChangeArrowheads="1"/>
          </p:cNvSpPr>
          <p:nvPr>
            <p:ph type="title"/>
          </p:nvPr>
        </p:nvSpPr>
        <p:spPr/>
        <p:txBody>
          <a:bodyPr/>
          <a:lstStyle/>
          <a:p>
            <a:pPr>
              <a:defRPr/>
            </a:pPr>
            <a:r>
              <a:rPr lang="ja-JP" altLang="en-US"/>
              <a:t>座標系の変換</a:t>
            </a:r>
          </a:p>
        </p:txBody>
      </p:sp>
      <p:sp>
        <p:nvSpPr>
          <p:cNvPr id="5137" name="Line 5"/>
          <p:cNvSpPr>
            <a:spLocks noChangeShapeType="1"/>
          </p:cNvSpPr>
          <p:nvPr/>
        </p:nvSpPr>
        <p:spPr bwMode="auto">
          <a:xfrm>
            <a:off x="5762625" y="2552625"/>
            <a:ext cx="720725" cy="0"/>
          </a:xfrm>
          <a:prstGeom prst="line">
            <a:avLst/>
          </a:prstGeom>
          <a:noFill/>
          <a:ln w="38100">
            <a:solidFill>
              <a:srgbClr val="520000"/>
            </a:solidFill>
            <a:round/>
            <a:headEnd/>
            <a:tailEnd type="triangle" w="med" len="med"/>
          </a:ln>
        </p:spPr>
        <p:txBody>
          <a:bodyPr/>
          <a:lstStyle/>
          <a:p>
            <a:endParaRPr lang="ja-JP" altLang="en-US"/>
          </a:p>
        </p:txBody>
      </p:sp>
      <p:sp>
        <p:nvSpPr>
          <p:cNvPr id="5138" name="Line 6"/>
          <p:cNvSpPr>
            <a:spLocks noChangeShapeType="1"/>
          </p:cNvSpPr>
          <p:nvPr/>
        </p:nvSpPr>
        <p:spPr bwMode="auto">
          <a:xfrm>
            <a:off x="5762625" y="2336725"/>
            <a:ext cx="215900" cy="0"/>
          </a:xfrm>
          <a:prstGeom prst="line">
            <a:avLst/>
          </a:prstGeom>
          <a:noFill/>
          <a:ln w="19050">
            <a:solidFill>
              <a:srgbClr val="003366"/>
            </a:solidFill>
            <a:round/>
            <a:headEnd/>
            <a:tailEnd/>
          </a:ln>
        </p:spPr>
        <p:txBody>
          <a:bodyPr/>
          <a:lstStyle/>
          <a:p>
            <a:endParaRPr lang="ja-JP" altLang="en-US"/>
          </a:p>
        </p:txBody>
      </p:sp>
      <p:sp>
        <p:nvSpPr>
          <p:cNvPr id="5139" name="Line 7"/>
          <p:cNvSpPr>
            <a:spLocks noChangeShapeType="1"/>
          </p:cNvSpPr>
          <p:nvPr/>
        </p:nvSpPr>
        <p:spPr bwMode="auto">
          <a:xfrm rot="16200000">
            <a:off x="5870575" y="2444675"/>
            <a:ext cx="215900" cy="0"/>
          </a:xfrm>
          <a:prstGeom prst="line">
            <a:avLst/>
          </a:prstGeom>
          <a:noFill/>
          <a:ln w="19050">
            <a:solidFill>
              <a:srgbClr val="003366"/>
            </a:solidFill>
            <a:round/>
            <a:headEnd/>
            <a:tailEnd/>
          </a:ln>
        </p:spPr>
        <p:txBody>
          <a:bodyPr/>
          <a:lstStyle/>
          <a:p>
            <a:endParaRPr lang="ja-JP" altLang="en-US"/>
          </a:p>
        </p:txBody>
      </p:sp>
      <p:sp>
        <p:nvSpPr>
          <p:cNvPr id="5140" name="Line 8"/>
          <p:cNvSpPr>
            <a:spLocks noChangeShapeType="1"/>
          </p:cNvSpPr>
          <p:nvPr/>
        </p:nvSpPr>
        <p:spPr bwMode="auto">
          <a:xfrm>
            <a:off x="5589588" y="2479600"/>
            <a:ext cx="215900" cy="0"/>
          </a:xfrm>
          <a:prstGeom prst="line">
            <a:avLst/>
          </a:prstGeom>
          <a:noFill/>
          <a:ln w="19050">
            <a:solidFill>
              <a:srgbClr val="003366"/>
            </a:solidFill>
            <a:round/>
            <a:headEnd/>
            <a:tailEnd/>
          </a:ln>
        </p:spPr>
        <p:txBody>
          <a:bodyPr/>
          <a:lstStyle/>
          <a:p>
            <a:endParaRPr lang="ja-JP" altLang="en-US"/>
          </a:p>
        </p:txBody>
      </p:sp>
      <p:sp>
        <p:nvSpPr>
          <p:cNvPr id="5141" name="Line 9"/>
          <p:cNvSpPr>
            <a:spLocks noChangeShapeType="1"/>
          </p:cNvSpPr>
          <p:nvPr/>
        </p:nvSpPr>
        <p:spPr bwMode="auto">
          <a:xfrm>
            <a:off x="5805488" y="2479600"/>
            <a:ext cx="177800" cy="74613"/>
          </a:xfrm>
          <a:prstGeom prst="line">
            <a:avLst/>
          </a:prstGeom>
          <a:noFill/>
          <a:ln w="19050">
            <a:solidFill>
              <a:srgbClr val="003366"/>
            </a:solidFill>
            <a:round/>
            <a:headEnd/>
            <a:tailEnd/>
          </a:ln>
        </p:spPr>
        <p:txBody>
          <a:bodyPr/>
          <a:lstStyle/>
          <a:p>
            <a:endParaRPr lang="ja-JP" altLang="en-US"/>
          </a:p>
        </p:txBody>
      </p:sp>
      <p:sp>
        <p:nvSpPr>
          <p:cNvPr id="5142" name="AutoShape 10"/>
          <p:cNvSpPr>
            <a:spLocks noChangeArrowheads="1"/>
          </p:cNvSpPr>
          <p:nvPr/>
        </p:nvSpPr>
        <p:spPr bwMode="auto">
          <a:xfrm rot="5400000">
            <a:off x="4645819" y="2083519"/>
            <a:ext cx="2232025" cy="1008063"/>
          </a:xfrm>
          <a:prstGeom prst="parallelogram">
            <a:avLst>
              <a:gd name="adj" fmla="val 44396"/>
            </a:avLst>
          </a:prstGeom>
          <a:solidFill>
            <a:srgbClr val="FFFFCC">
              <a:alpha val="50195"/>
            </a:srgbClr>
          </a:solidFill>
          <a:ln w="38100">
            <a:solidFill>
              <a:srgbClr val="333300"/>
            </a:solidFill>
            <a:miter lim="800000"/>
            <a:headEnd/>
            <a:tailEnd/>
          </a:ln>
        </p:spPr>
        <p:txBody>
          <a:bodyPr wrap="none" anchor="ctr"/>
          <a:lstStyle/>
          <a:p>
            <a:endParaRPr lang="ja-JP" altLang="en-US"/>
          </a:p>
        </p:txBody>
      </p:sp>
      <p:sp>
        <p:nvSpPr>
          <p:cNvPr id="5143" name="Line 11"/>
          <p:cNvSpPr>
            <a:spLocks noChangeShapeType="1"/>
          </p:cNvSpPr>
          <p:nvPr/>
        </p:nvSpPr>
        <p:spPr bwMode="auto">
          <a:xfrm rot="16200000">
            <a:off x="5484813" y="2376413"/>
            <a:ext cx="215900" cy="0"/>
          </a:xfrm>
          <a:prstGeom prst="line">
            <a:avLst/>
          </a:prstGeom>
          <a:noFill/>
          <a:ln w="19050">
            <a:solidFill>
              <a:srgbClr val="003366"/>
            </a:solidFill>
            <a:round/>
            <a:headEnd/>
            <a:tailEnd/>
          </a:ln>
        </p:spPr>
        <p:txBody>
          <a:bodyPr/>
          <a:lstStyle/>
          <a:p>
            <a:endParaRPr lang="ja-JP" altLang="en-US"/>
          </a:p>
        </p:txBody>
      </p:sp>
      <p:sp>
        <p:nvSpPr>
          <p:cNvPr id="5144" name="Line 12"/>
          <p:cNvSpPr>
            <a:spLocks noChangeShapeType="1"/>
          </p:cNvSpPr>
          <p:nvPr/>
        </p:nvSpPr>
        <p:spPr bwMode="auto">
          <a:xfrm>
            <a:off x="5589588" y="2263700"/>
            <a:ext cx="177800" cy="74613"/>
          </a:xfrm>
          <a:prstGeom prst="line">
            <a:avLst/>
          </a:prstGeom>
          <a:noFill/>
          <a:ln w="19050">
            <a:solidFill>
              <a:srgbClr val="003366"/>
            </a:solidFill>
            <a:round/>
            <a:headEnd/>
            <a:tailEnd/>
          </a:ln>
        </p:spPr>
        <p:txBody>
          <a:bodyPr/>
          <a:lstStyle/>
          <a:p>
            <a:endParaRPr lang="ja-JP" altLang="en-US"/>
          </a:p>
        </p:txBody>
      </p:sp>
      <p:sp>
        <p:nvSpPr>
          <p:cNvPr id="5145" name="Line 18"/>
          <p:cNvSpPr>
            <a:spLocks noChangeShapeType="1"/>
          </p:cNvSpPr>
          <p:nvPr/>
        </p:nvSpPr>
        <p:spPr bwMode="auto">
          <a:xfrm flipH="1" flipV="1">
            <a:off x="5257800" y="2336725"/>
            <a:ext cx="504825" cy="217488"/>
          </a:xfrm>
          <a:prstGeom prst="line">
            <a:avLst/>
          </a:prstGeom>
          <a:noFill/>
          <a:ln w="38100">
            <a:solidFill>
              <a:srgbClr val="520000"/>
            </a:solidFill>
            <a:round/>
            <a:headEnd/>
            <a:tailEnd type="triangle" w="med" len="med"/>
          </a:ln>
        </p:spPr>
        <p:txBody>
          <a:bodyPr/>
          <a:lstStyle/>
          <a:p>
            <a:endParaRPr lang="ja-JP" altLang="en-US"/>
          </a:p>
        </p:txBody>
      </p:sp>
      <p:sp>
        <p:nvSpPr>
          <p:cNvPr id="5146" name="Line 19"/>
          <p:cNvSpPr>
            <a:spLocks noChangeShapeType="1"/>
          </p:cNvSpPr>
          <p:nvPr/>
        </p:nvSpPr>
        <p:spPr bwMode="auto">
          <a:xfrm flipV="1">
            <a:off x="5762625" y="1760463"/>
            <a:ext cx="0" cy="792162"/>
          </a:xfrm>
          <a:prstGeom prst="line">
            <a:avLst/>
          </a:prstGeom>
          <a:noFill/>
          <a:ln w="38100">
            <a:solidFill>
              <a:srgbClr val="520000"/>
            </a:solidFill>
            <a:round/>
            <a:headEnd/>
            <a:tailEnd type="triangle" w="med" len="med"/>
          </a:ln>
        </p:spPr>
        <p:txBody>
          <a:bodyPr/>
          <a:lstStyle/>
          <a:p>
            <a:endParaRPr lang="ja-JP" altLang="en-US"/>
          </a:p>
        </p:txBody>
      </p:sp>
      <p:sp>
        <p:nvSpPr>
          <p:cNvPr id="5147" name="Line 20"/>
          <p:cNvSpPr>
            <a:spLocks noChangeShapeType="1"/>
          </p:cNvSpPr>
          <p:nvPr/>
        </p:nvSpPr>
        <p:spPr bwMode="auto">
          <a:xfrm flipV="1">
            <a:off x="1792288" y="2551038"/>
            <a:ext cx="369887" cy="571500"/>
          </a:xfrm>
          <a:prstGeom prst="line">
            <a:avLst/>
          </a:prstGeom>
          <a:noFill/>
          <a:ln w="38100">
            <a:solidFill>
              <a:srgbClr val="000052"/>
            </a:solidFill>
            <a:round/>
            <a:headEnd/>
            <a:tailEnd/>
          </a:ln>
        </p:spPr>
        <p:txBody>
          <a:bodyPr/>
          <a:lstStyle/>
          <a:p>
            <a:endParaRPr lang="ja-JP" altLang="en-US"/>
          </a:p>
        </p:txBody>
      </p:sp>
      <p:sp>
        <p:nvSpPr>
          <p:cNvPr id="5148" name="Line 21"/>
          <p:cNvSpPr>
            <a:spLocks noChangeShapeType="1"/>
          </p:cNvSpPr>
          <p:nvPr/>
        </p:nvSpPr>
        <p:spPr bwMode="auto">
          <a:xfrm flipH="1">
            <a:off x="1225550" y="2552625"/>
            <a:ext cx="936625" cy="358775"/>
          </a:xfrm>
          <a:prstGeom prst="line">
            <a:avLst/>
          </a:prstGeom>
          <a:noFill/>
          <a:ln w="38100">
            <a:solidFill>
              <a:srgbClr val="302F00"/>
            </a:solidFill>
            <a:round/>
            <a:headEnd type="stealth" w="med" len="med"/>
            <a:tailEnd/>
          </a:ln>
        </p:spPr>
        <p:txBody>
          <a:bodyPr/>
          <a:lstStyle/>
          <a:p>
            <a:endParaRPr lang="ja-JP" altLang="en-US"/>
          </a:p>
        </p:txBody>
      </p:sp>
      <p:sp>
        <p:nvSpPr>
          <p:cNvPr id="5149" name="AutoShape 22"/>
          <p:cNvSpPr>
            <a:spLocks noChangeArrowheads="1"/>
          </p:cNvSpPr>
          <p:nvPr/>
        </p:nvSpPr>
        <p:spPr bwMode="auto">
          <a:xfrm rot="14211746">
            <a:off x="483394" y="2213694"/>
            <a:ext cx="3325813" cy="688975"/>
          </a:xfrm>
          <a:prstGeom prst="parallelogram">
            <a:avLst>
              <a:gd name="adj" fmla="val 291598"/>
            </a:avLst>
          </a:prstGeom>
          <a:solidFill>
            <a:srgbClr val="CCFFFF">
              <a:alpha val="50195"/>
            </a:srgbClr>
          </a:solidFill>
          <a:ln w="38100">
            <a:solidFill>
              <a:srgbClr val="003366"/>
            </a:solidFill>
            <a:miter lim="800000"/>
            <a:headEnd/>
            <a:tailEnd/>
          </a:ln>
        </p:spPr>
        <p:txBody>
          <a:bodyPr wrap="none" anchor="ctr"/>
          <a:lstStyle/>
          <a:p>
            <a:endParaRPr lang="ja-JP" altLang="en-US"/>
          </a:p>
        </p:txBody>
      </p:sp>
      <p:sp>
        <p:nvSpPr>
          <p:cNvPr id="5150" name="Freeform 59"/>
          <p:cNvSpPr>
            <a:spLocks/>
          </p:cNvSpPr>
          <p:nvPr/>
        </p:nvSpPr>
        <p:spPr bwMode="auto">
          <a:xfrm>
            <a:off x="5153025" y="1573138"/>
            <a:ext cx="1008063" cy="700087"/>
          </a:xfrm>
          <a:custGeom>
            <a:avLst/>
            <a:gdLst>
              <a:gd name="T0" fmla="*/ 0 w 697"/>
              <a:gd name="T1" fmla="*/ 2147483647 h 484"/>
              <a:gd name="T2" fmla="*/ 2147483647 w 697"/>
              <a:gd name="T3" fmla="*/ 2147483647 h 484"/>
              <a:gd name="T4" fmla="*/ 2147483647 w 697"/>
              <a:gd name="T5" fmla="*/ 2147483647 h 484"/>
              <a:gd name="T6" fmla="*/ 2147483647 w 697"/>
              <a:gd name="T7" fmla="*/ 0 h 484"/>
              <a:gd name="T8" fmla="*/ 2147483647 w 697"/>
              <a:gd name="T9" fmla="*/ 2147483647 h 484"/>
              <a:gd name="T10" fmla="*/ 2147483647 w 697"/>
              <a:gd name="T11" fmla="*/ 2147483647 h 484"/>
              <a:gd name="T12" fmla="*/ 0 60000 65536"/>
              <a:gd name="T13" fmla="*/ 0 60000 65536"/>
              <a:gd name="T14" fmla="*/ 0 60000 65536"/>
              <a:gd name="T15" fmla="*/ 0 60000 65536"/>
              <a:gd name="T16" fmla="*/ 0 60000 65536"/>
              <a:gd name="T17" fmla="*/ 0 60000 65536"/>
              <a:gd name="T18" fmla="*/ 0 w 697"/>
              <a:gd name="T19" fmla="*/ 0 h 484"/>
              <a:gd name="T20" fmla="*/ 697 w 697"/>
              <a:gd name="T21" fmla="*/ 484 h 484"/>
            </a:gdLst>
            <a:ahLst/>
            <a:cxnLst>
              <a:cxn ang="T12">
                <a:pos x="T0" y="T1"/>
              </a:cxn>
              <a:cxn ang="T13">
                <a:pos x="T2" y="T3"/>
              </a:cxn>
              <a:cxn ang="T14">
                <a:pos x="T4" y="T5"/>
              </a:cxn>
              <a:cxn ang="T15">
                <a:pos x="T6" y="T7"/>
              </a:cxn>
              <a:cxn ang="T16">
                <a:pos x="T8" y="T9"/>
              </a:cxn>
              <a:cxn ang="T17">
                <a:pos x="T10" y="T11"/>
              </a:cxn>
            </a:cxnLst>
            <a:rect l="T18" t="T19" r="T20" b="T21"/>
            <a:pathLst>
              <a:path w="697" h="484">
                <a:moveTo>
                  <a:pt x="0" y="484"/>
                </a:moveTo>
                <a:cubicBezTo>
                  <a:pt x="7" y="449"/>
                  <a:pt x="9" y="346"/>
                  <a:pt x="40" y="276"/>
                </a:cubicBezTo>
                <a:cubicBezTo>
                  <a:pt x="71" y="206"/>
                  <a:pt x="124" y="109"/>
                  <a:pt x="184" y="63"/>
                </a:cubicBezTo>
                <a:cubicBezTo>
                  <a:pt x="244" y="17"/>
                  <a:pt x="332" y="0"/>
                  <a:pt x="403" y="0"/>
                </a:cubicBezTo>
                <a:cubicBezTo>
                  <a:pt x="474" y="0"/>
                  <a:pt x="562" y="35"/>
                  <a:pt x="611" y="63"/>
                </a:cubicBezTo>
                <a:cubicBezTo>
                  <a:pt x="660" y="91"/>
                  <a:pt x="679" y="145"/>
                  <a:pt x="697" y="167"/>
                </a:cubicBezTo>
              </a:path>
            </a:pathLst>
          </a:custGeom>
          <a:noFill/>
          <a:ln w="19050">
            <a:solidFill>
              <a:srgbClr val="002600"/>
            </a:solidFill>
            <a:round/>
            <a:headEnd/>
            <a:tailEnd type="arrow" w="med" len="med"/>
          </a:ln>
        </p:spPr>
        <p:txBody>
          <a:bodyPr/>
          <a:lstStyle/>
          <a:p>
            <a:endParaRPr lang="ja-JP" altLang="en-US"/>
          </a:p>
        </p:txBody>
      </p:sp>
      <p:sp>
        <p:nvSpPr>
          <p:cNvPr id="5151" name="AutoShape 23"/>
          <p:cNvSpPr>
            <a:spLocks noChangeArrowheads="1"/>
          </p:cNvSpPr>
          <p:nvPr/>
        </p:nvSpPr>
        <p:spPr bwMode="auto">
          <a:xfrm>
            <a:off x="2162175" y="1976363"/>
            <a:ext cx="3960813" cy="576262"/>
          </a:xfrm>
          <a:prstGeom prst="parallelogram">
            <a:avLst>
              <a:gd name="adj" fmla="val 62814"/>
            </a:avLst>
          </a:prstGeom>
          <a:solidFill>
            <a:srgbClr val="FFCCFF">
              <a:alpha val="50195"/>
            </a:srgbClr>
          </a:solidFill>
          <a:ln w="38100">
            <a:solidFill>
              <a:srgbClr val="FF00FF"/>
            </a:solidFill>
            <a:miter lim="800000"/>
            <a:headEnd/>
            <a:tailEnd/>
          </a:ln>
        </p:spPr>
        <p:txBody>
          <a:bodyPr wrap="none" anchor="ctr"/>
          <a:lstStyle/>
          <a:p>
            <a:endParaRPr lang="ja-JP" altLang="en-US"/>
          </a:p>
        </p:txBody>
      </p:sp>
      <p:sp>
        <p:nvSpPr>
          <p:cNvPr id="5152" name="Line 24"/>
          <p:cNvSpPr>
            <a:spLocks noChangeShapeType="1"/>
          </p:cNvSpPr>
          <p:nvPr/>
        </p:nvSpPr>
        <p:spPr bwMode="auto">
          <a:xfrm>
            <a:off x="2162175" y="2552625"/>
            <a:ext cx="3600450" cy="0"/>
          </a:xfrm>
          <a:prstGeom prst="line">
            <a:avLst/>
          </a:prstGeom>
          <a:noFill/>
          <a:ln w="38100">
            <a:solidFill>
              <a:srgbClr val="302F00"/>
            </a:solidFill>
            <a:round/>
            <a:headEnd/>
            <a:tailEnd/>
          </a:ln>
        </p:spPr>
        <p:txBody>
          <a:bodyPr/>
          <a:lstStyle/>
          <a:p>
            <a:endParaRPr lang="ja-JP" altLang="en-US"/>
          </a:p>
        </p:txBody>
      </p:sp>
      <p:grpSp>
        <p:nvGrpSpPr>
          <p:cNvPr id="2" name="Group 25"/>
          <p:cNvGrpSpPr>
            <a:grpSpLocks/>
          </p:cNvGrpSpPr>
          <p:nvPr/>
        </p:nvGrpSpPr>
        <p:grpSpPr bwMode="auto">
          <a:xfrm>
            <a:off x="7142163" y="2336725"/>
            <a:ext cx="863600" cy="415925"/>
            <a:chOff x="4649" y="1979"/>
            <a:chExt cx="771" cy="318"/>
          </a:xfrm>
        </p:grpSpPr>
        <p:sp>
          <p:nvSpPr>
            <p:cNvPr id="5189" name="AutoShape 26"/>
            <p:cNvSpPr>
              <a:spLocks noChangeArrowheads="1"/>
            </p:cNvSpPr>
            <p:nvPr/>
          </p:nvSpPr>
          <p:spPr bwMode="auto">
            <a:xfrm flipH="1">
              <a:off x="4785" y="1979"/>
              <a:ext cx="635" cy="318"/>
            </a:xfrm>
            <a:prstGeom prst="cube">
              <a:avLst>
                <a:gd name="adj" fmla="val 25000"/>
              </a:avLst>
            </a:prstGeom>
            <a:solidFill>
              <a:srgbClr val="4D4D4D"/>
            </a:solidFill>
            <a:ln w="38100">
              <a:solidFill>
                <a:srgbClr val="000000"/>
              </a:solidFill>
              <a:miter lim="800000"/>
              <a:headEnd/>
              <a:tailEnd/>
            </a:ln>
          </p:spPr>
          <p:txBody>
            <a:bodyPr wrap="none" anchor="ctr"/>
            <a:lstStyle/>
            <a:p>
              <a:endParaRPr lang="ja-JP" altLang="en-US"/>
            </a:p>
          </p:txBody>
        </p:sp>
        <p:sp>
          <p:nvSpPr>
            <p:cNvPr id="5190" name="AutoShape 27"/>
            <p:cNvSpPr>
              <a:spLocks noChangeArrowheads="1"/>
            </p:cNvSpPr>
            <p:nvPr/>
          </p:nvSpPr>
          <p:spPr bwMode="auto">
            <a:xfrm rot="-5400000">
              <a:off x="4672" y="2046"/>
              <a:ext cx="136" cy="182"/>
            </a:xfrm>
            <a:prstGeom prst="can">
              <a:avLst>
                <a:gd name="adj" fmla="val 33456"/>
              </a:avLst>
            </a:prstGeom>
            <a:solidFill>
              <a:srgbClr val="4D4D4D"/>
            </a:solidFill>
            <a:ln w="38100">
              <a:solidFill>
                <a:srgbClr val="000000"/>
              </a:solidFill>
              <a:round/>
              <a:headEnd/>
              <a:tailEnd/>
            </a:ln>
          </p:spPr>
          <p:txBody>
            <a:bodyPr wrap="none" anchor="ctr"/>
            <a:lstStyle/>
            <a:p>
              <a:endParaRPr lang="ja-JP" altLang="en-US"/>
            </a:p>
          </p:txBody>
        </p:sp>
      </p:grpSp>
      <p:sp>
        <p:nvSpPr>
          <p:cNvPr id="5154" name="Line 28"/>
          <p:cNvSpPr>
            <a:spLocks noChangeShapeType="1"/>
          </p:cNvSpPr>
          <p:nvPr/>
        </p:nvSpPr>
        <p:spPr bwMode="auto">
          <a:xfrm flipV="1">
            <a:off x="2162175" y="1976363"/>
            <a:ext cx="360363" cy="576262"/>
          </a:xfrm>
          <a:prstGeom prst="line">
            <a:avLst/>
          </a:prstGeom>
          <a:noFill/>
          <a:ln w="38100">
            <a:solidFill>
              <a:srgbClr val="000052"/>
            </a:solidFill>
            <a:round/>
            <a:headEnd/>
            <a:tailEnd type="arrow" w="med" len="med"/>
          </a:ln>
        </p:spPr>
        <p:txBody>
          <a:bodyPr/>
          <a:lstStyle/>
          <a:p>
            <a:endParaRPr lang="ja-JP" altLang="en-US"/>
          </a:p>
        </p:txBody>
      </p:sp>
      <p:sp>
        <p:nvSpPr>
          <p:cNvPr id="5155" name="Line 29"/>
          <p:cNvSpPr>
            <a:spLocks noChangeShapeType="1"/>
          </p:cNvSpPr>
          <p:nvPr/>
        </p:nvSpPr>
        <p:spPr bwMode="auto">
          <a:xfrm flipH="1" flipV="1">
            <a:off x="1801813" y="1616000"/>
            <a:ext cx="360362" cy="936625"/>
          </a:xfrm>
          <a:prstGeom prst="line">
            <a:avLst/>
          </a:prstGeom>
          <a:noFill/>
          <a:ln w="38100">
            <a:solidFill>
              <a:srgbClr val="302F00"/>
            </a:solidFill>
            <a:round/>
            <a:headEnd type="stealth" w="med" len="med"/>
            <a:tailEnd/>
          </a:ln>
        </p:spPr>
        <p:txBody>
          <a:bodyPr/>
          <a:lstStyle/>
          <a:p>
            <a:endParaRPr lang="ja-JP" altLang="en-US"/>
          </a:p>
        </p:txBody>
      </p:sp>
      <p:sp>
        <p:nvSpPr>
          <p:cNvPr id="5156" name="Line 30"/>
          <p:cNvSpPr>
            <a:spLocks noChangeShapeType="1"/>
          </p:cNvSpPr>
          <p:nvPr/>
        </p:nvSpPr>
        <p:spPr bwMode="auto">
          <a:xfrm flipV="1">
            <a:off x="5762625" y="1976363"/>
            <a:ext cx="360363" cy="576262"/>
          </a:xfrm>
          <a:prstGeom prst="line">
            <a:avLst/>
          </a:prstGeom>
          <a:noFill/>
          <a:ln w="38100">
            <a:solidFill>
              <a:srgbClr val="000052"/>
            </a:solidFill>
            <a:round/>
            <a:headEnd/>
            <a:tailEnd/>
          </a:ln>
        </p:spPr>
        <p:txBody>
          <a:bodyPr/>
          <a:lstStyle/>
          <a:p>
            <a:endParaRPr lang="ja-JP" altLang="en-US"/>
          </a:p>
        </p:txBody>
      </p:sp>
      <p:sp>
        <p:nvSpPr>
          <p:cNvPr id="5157" name="Line 31"/>
          <p:cNvSpPr>
            <a:spLocks noChangeShapeType="1"/>
          </p:cNvSpPr>
          <p:nvPr/>
        </p:nvSpPr>
        <p:spPr bwMode="auto">
          <a:xfrm flipV="1">
            <a:off x="3746500" y="1976363"/>
            <a:ext cx="360363" cy="576262"/>
          </a:xfrm>
          <a:prstGeom prst="line">
            <a:avLst/>
          </a:prstGeom>
          <a:noFill/>
          <a:ln w="38100">
            <a:solidFill>
              <a:srgbClr val="400040"/>
            </a:solidFill>
            <a:round/>
            <a:headEnd/>
            <a:tailEnd type="triangle" w="med" len="med"/>
          </a:ln>
        </p:spPr>
        <p:txBody>
          <a:bodyPr/>
          <a:lstStyle/>
          <a:p>
            <a:endParaRPr lang="ja-JP" altLang="en-US"/>
          </a:p>
        </p:txBody>
      </p:sp>
      <p:sp>
        <p:nvSpPr>
          <p:cNvPr id="5158" name="Line 32"/>
          <p:cNvSpPr>
            <a:spLocks noChangeShapeType="1"/>
          </p:cNvSpPr>
          <p:nvPr/>
        </p:nvSpPr>
        <p:spPr bwMode="auto">
          <a:xfrm>
            <a:off x="3746500" y="2552625"/>
            <a:ext cx="647700" cy="0"/>
          </a:xfrm>
          <a:prstGeom prst="line">
            <a:avLst/>
          </a:prstGeom>
          <a:noFill/>
          <a:ln w="38100">
            <a:solidFill>
              <a:srgbClr val="400040"/>
            </a:solidFill>
            <a:round/>
            <a:headEnd/>
            <a:tailEnd type="triangle" w="med" len="med"/>
          </a:ln>
        </p:spPr>
        <p:txBody>
          <a:bodyPr/>
          <a:lstStyle/>
          <a:p>
            <a:endParaRPr lang="ja-JP" altLang="en-US"/>
          </a:p>
        </p:txBody>
      </p:sp>
      <p:sp>
        <p:nvSpPr>
          <p:cNvPr id="5159" name="Freeform 33"/>
          <p:cNvSpPr>
            <a:spLocks/>
          </p:cNvSpPr>
          <p:nvPr/>
        </p:nvSpPr>
        <p:spPr bwMode="auto">
          <a:xfrm>
            <a:off x="2017713" y="2104950"/>
            <a:ext cx="431800" cy="87313"/>
          </a:xfrm>
          <a:custGeom>
            <a:avLst/>
            <a:gdLst>
              <a:gd name="T0" fmla="*/ 2147483647 w 213"/>
              <a:gd name="T1" fmla="*/ 2147483647 h 55"/>
              <a:gd name="T2" fmla="*/ 2147483647 w 213"/>
              <a:gd name="T3" fmla="*/ 2147483647 h 55"/>
              <a:gd name="T4" fmla="*/ 0 w 213"/>
              <a:gd name="T5" fmla="*/ 2147483647 h 55"/>
              <a:gd name="T6" fmla="*/ 0 60000 65536"/>
              <a:gd name="T7" fmla="*/ 0 60000 65536"/>
              <a:gd name="T8" fmla="*/ 0 60000 65536"/>
              <a:gd name="T9" fmla="*/ 0 w 213"/>
              <a:gd name="T10" fmla="*/ 0 h 55"/>
              <a:gd name="T11" fmla="*/ 213 w 213"/>
              <a:gd name="T12" fmla="*/ 55 h 55"/>
            </a:gdLst>
            <a:ahLst/>
            <a:cxnLst>
              <a:cxn ang="T6">
                <a:pos x="T0" y="T1"/>
              </a:cxn>
              <a:cxn ang="T7">
                <a:pos x="T2" y="T3"/>
              </a:cxn>
              <a:cxn ang="T8">
                <a:pos x="T4" y="T5"/>
              </a:cxn>
            </a:cxnLst>
            <a:rect l="T9" t="T10" r="T11" b="T12"/>
            <a:pathLst>
              <a:path w="213" h="55">
                <a:moveTo>
                  <a:pt x="213" y="55"/>
                </a:moveTo>
                <a:cubicBezTo>
                  <a:pt x="196" y="47"/>
                  <a:pt x="143" y="12"/>
                  <a:pt x="108" y="6"/>
                </a:cubicBezTo>
                <a:cubicBezTo>
                  <a:pt x="73" y="0"/>
                  <a:pt x="22" y="15"/>
                  <a:pt x="0" y="18"/>
                </a:cubicBezTo>
              </a:path>
            </a:pathLst>
          </a:custGeom>
          <a:noFill/>
          <a:ln w="19050">
            <a:solidFill>
              <a:srgbClr val="002600"/>
            </a:solidFill>
            <a:round/>
            <a:headEnd/>
            <a:tailEnd/>
          </a:ln>
        </p:spPr>
        <p:txBody>
          <a:bodyPr/>
          <a:lstStyle/>
          <a:p>
            <a:endParaRPr lang="ja-JP" altLang="en-US"/>
          </a:p>
        </p:txBody>
      </p:sp>
      <p:sp>
        <p:nvSpPr>
          <p:cNvPr id="5160" name="Freeform 34"/>
          <p:cNvSpPr>
            <a:spLocks/>
          </p:cNvSpPr>
          <p:nvPr/>
        </p:nvSpPr>
        <p:spPr bwMode="auto">
          <a:xfrm>
            <a:off x="2449513" y="2192263"/>
            <a:ext cx="215900" cy="360362"/>
          </a:xfrm>
          <a:custGeom>
            <a:avLst/>
            <a:gdLst>
              <a:gd name="T0" fmla="*/ 0 w 136"/>
              <a:gd name="T1" fmla="*/ 0 h 227"/>
              <a:gd name="T2" fmla="*/ 2147483647 w 136"/>
              <a:gd name="T3" fmla="*/ 2147483647 h 227"/>
              <a:gd name="T4" fmla="*/ 2147483647 w 136"/>
              <a:gd name="T5" fmla="*/ 2147483647 h 227"/>
              <a:gd name="T6" fmla="*/ 0 60000 65536"/>
              <a:gd name="T7" fmla="*/ 0 60000 65536"/>
              <a:gd name="T8" fmla="*/ 0 60000 65536"/>
              <a:gd name="T9" fmla="*/ 0 w 136"/>
              <a:gd name="T10" fmla="*/ 0 h 227"/>
              <a:gd name="T11" fmla="*/ 136 w 136"/>
              <a:gd name="T12" fmla="*/ 227 h 227"/>
            </a:gdLst>
            <a:ahLst/>
            <a:cxnLst>
              <a:cxn ang="T6">
                <a:pos x="T0" y="T1"/>
              </a:cxn>
              <a:cxn ang="T7">
                <a:pos x="T2" y="T3"/>
              </a:cxn>
              <a:cxn ang="T8">
                <a:pos x="T4" y="T5"/>
              </a:cxn>
            </a:cxnLst>
            <a:rect l="T9" t="T10" r="T11" b="T12"/>
            <a:pathLst>
              <a:path w="136" h="227">
                <a:moveTo>
                  <a:pt x="0" y="0"/>
                </a:moveTo>
                <a:cubicBezTo>
                  <a:pt x="34" y="26"/>
                  <a:pt x="68" y="53"/>
                  <a:pt x="91" y="91"/>
                </a:cubicBezTo>
                <a:cubicBezTo>
                  <a:pt x="114" y="129"/>
                  <a:pt x="125" y="178"/>
                  <a:pt x="136" y="227"/>
                </a:cubicBezTo>
              </a:path>
            </a:pathLst>
          </a:custGeom>
          <a:noFill/>
          <a:ln w="19050">
            <a:solidFill>
              <a:srgbClr val="002600"/>
            </a:solidFill>
            <a:round/>
            <a:headEnd/>
            <a:tailEnd/>
          </a:ln>
        </p:spPr>
        <p:txBody>
          <a:bodyPr/>
          <a:lstStyle/>
          <a:p>
            <a:endParaRPr lang="ja-JP" altLang="en-US"/>
          </a:p>
        </p:txBody>
      </p:sp>
      <p:sp>
        <p:nvSpPr>
          <p:cNvPr id="5161" name="Freeform 35"/>
          <p:cNvSpPr>
            <a:spLocks/>
          </p:cNvSpPr>
          <p:nvPr/>
        </p:nvSpPr>
        <p:spPr bwMode="auto">
          <a:xfrm>
            <a:off x="1657350" y="2768525"/>
            <a:ext cx="217488" cy="214313"/>
          </a:xfrm>
          <a:custGeom>
            <a:avLst/>
            <a:gdLst>
              <a:gd name="T0" fmla="*/ 2147483647 w 126"/>
              <a:gd name="T1" fmla="*/ 2147483647 h 96"/>
              <a:gd name="T2" fmla="*/ 2147483647 w 126"/>
              <a:gd name="T3" fmla="*/ 2147483647 h 96"/>
              <a:gd name="T4" fmla="*/ 0 w 126"/>
              <a:gd name="T5" fmla="*/ 0 h 96"/>
              <a:gd name="T6" fmla="*/ 0 60000 65536"/>
              <a:gd name="T7" fmla="*/ 0 60000 65536"/>
              <a:gd name="T8" fmla="*/ 0 60000 65536"/>
              <a:gd name="T9" fmla="*/ 0 w 126"/>
              <a:gd name="T10" fmla="*/ 0 h 96"/>
              <a:gd name="T11" fmla="*/ 126 w 126"/>
              <a:gd name="T12" fmla="*/ 96 h 96"/>
            </a:gdLst>
            <a:ahLst/>
            <a:cxnLst>
              <a:cxn ang="T6">
                <a:pos x="T0" y="T1"/>
              </a:cxn>
              <a:cxn ang="T7">
                <a:pos x="T2" y="T3"/>
              </a:cxn>
              <a:cxn ang="T8">
                <a:pos x="T4" y="T5"/>
              </a:cxn>
            </a:cxnLst>
            <a:rect l="T9" t="T10" r="T11" b="T12"/>
            <a:pathLst>
              <a:path w="126" h="96">
                <a:moveTo>
                  <a:pt x="126" y="96"/>
                </a:moveTo>
                <a:cubicBezTo>
                  <a:pt x="113" y="92"/>
                  <a:pt x="71" y="84"/>
                  <a:pt x="50" y="68"/>
                </a:cubicBezTo>
                <a:cubicBezTo>
                  <a:pt x="29" y="52"/>
                  <a:pt x="10" y="14"/>
                  <a:pt x="0" y="0"/>
                </a:cubicBezTo>
              </a:path>
            </a:pathLst>
          </a:custGeom>
          <a:noFill/>
          <a:ln w="19050">
            <a:solidFill>
              <a:srgbClr val="002600"/>
            </a:solidFill>
            <a:round/>
            <a:headEnd/>
            <a:tailEnd/>
          </a:ln>
        </p:spPr>
        <p:txBody>
          <a:bodyPr/>
          <a:lstStyle/>
          <a:p>
            <a:endParaRPr lang="ja-JP" altLang="en-US"/>
          </a:p>
        </p:txBody>
      </p:sp>
      <p:sp>
        <p:nvSpPr>
          <p:cNvPr id="5162" name="Line 37"/>
          <p:cNvSpPr>
            <a:spLocks noChangeShapeType="1"/>
          </p:cNvSpPr>
          <p:nvPr/>
        </p:nvSpPr>
        <p:spPr bwMode="auto">
          <a:xfrm>
            <a:off x="3836988" y="2408163"/>
            <a:ext cx="206375" cy="0"/>
          </a:xfrm>
          <a:prstGeom prst="line">
            <a:avLst/>
          </a:prstGeom>
          <a:noFill/>
          <a:ln w="19050">
            <a:solidFill>
              <a:srgbClr val="003366"/>
            </a:solidFill>
            <a:round/>
            <a:headEnd/>
            <a:tailEnd/>
          </a:ln>
        </p:spPr>
        <p:txBody>
          <a:bodyPr/>
          <a:lstStyle/>
          <a:p>
            <a:endParaRPr lang="ja-JP" altLang="en-US"/>
          </a:p>
        </p:txBody>
      </p:sp>
      <p:sp>
        <p:nvSpPr>
          <p:cNvPr id="5163" name="Line 38"/>
          <p:cNvSpPr>
            <a:spLocks noChangeShapeType="1"/>
          </p:cNvSpPr>
          <p:nvPr/>
        </p:nvSpPr>
        <p:spPr bwMode="auto">
          <a:xfrm rot="5400000">
            <a:off x="3936207" y="2429593"/>
            <a:ext cx="139700" cy="87313"/>
          </a:xfrm>
          <a:prstGeom prst="line">
            <a:avLst/>
          </a:prstGeom>
          <a:noFill/>
          <a:ln w="19050">
            <a:solidFill>
              <a:srgbClr val="003366"/>
            </a:solidFill>
            <a:round/>
            <a:headEnd/>
            <a:tailEnd/>
          </a:ln>
        </p:spPr>
        <p:txBody>
          <a:bodyPr/>
          <a:lstStyle/>
          <a:p>
            <a:endParaRPr lang="ja-JP" altLang="en-US"/>
          </a:p>
        </p:txBody>
      </p:sp>
      <p:grpSp>
        <p:nvGrpSpPr>
          <p:cNvPr id="3" name="Group 39"/>
          <p:cNvGrpSpPr>
            <a:grpSpLocks/>
          </p:cNvGrpSpPr>
          <p:nvPr/>
        </p:nvGrpSpPr>
        <p:grpSpPr bwMode="auto">
          <a:xfrm>
            <a:off x="6842125" y="2263700"/>
            <a:ext cx="227013" cy="550863"/>
            <a:chOff x="2205" y="1623"/>
            <a:chExt cx="318" cy="590"/>
          </a:xfrm>
        </p:grpSpPr>
        <p:sp>
          <p:nvSpPr>
            <p:cNvPr id="5181" name="Oval 40"/>
            <p:cNvSpPr>
              <a:spLocks noChangeArrowheads="1"/>
            </p:cNvSpPr>
            <p:nvPr/>
          </p:nvSpPr>
          <p:spPr bwMode="auto">
            <a:xfrm>
              <a:off x="2205" y="1623"/>
              <a:ext cx="318" cy="590"/>
            </a:xfrm>
            <a:prstGeom prst="ellipse">
              <a:avLst/>
            </a:prstGeom>
            <a:solidFill>
              <a:srgbClr val="FFCCFF"/>
            </a:solidFill>
            <a:ln w="12700" algn="ctr">
              <a:noFill/>
              <a:round/>
              <a:headEnd/>
              <a:tailEnd/>
            </a:ln>
          </p:spPr>
          <p:txBody>
            <a:bodyPr wrap="none" lIns="0" tIns="0" rIns="0" bIns="0" anchor="ctr">
              <a:spAutoFit/>
            </a:bodyPr>
            <a:lstStyle/>
            <a:p>
              <a:endParaRPr lang="ja-JP" altLang="en-US"/>
            </a:p>
          </p:txBody>
        </p:sp>
        <p:sp>
          <p:nvSpPr>
            <p:cNvPr id="5182" name="Line 41"/>
            <p:cNvSpPr>
              <a:spLocks noChangeShapeType="1"/>
            </p:cNvSpPr>
            <p:nvPr/>
          </p:nvSpPr>
          <p:spPr bwMode="auto">
            <a:xfrm>
              <a:off x="2341" y="1623"/>
              <a:ext cx="0" cy="590"/>
            </a:xfrm>
            <a:prstGeom prst="line">
              <a:avLst/>
            </a:prstGeom>
            <a:noFill/>
            <a:ln w="6350">
              <a:solidFill>
                <a:srgbClr val="FF00FF"/>
              </a:solidFill>
              <a:round/>
              <a:headEnd/>
              <a:tailEnd/>
            </a:ln>
          </p:spPr>
          <p:txBody>
            <a:bodyPr wrap="none" lIns="0" tIns="0" rIns="0" bIns="0">
              <a:spAutoFit/>
            </a:bodyPr>
            <a:lstStyle/>
            <a:p>
              <a:endParaRPr lang="ja-JP" altLang="en-US"/>
            </a:p>
          </p:txBody>
        </p:sp>
        <p:sp>
          <p:nvSpPr>
            <p:cNvPr id="5183" name="Line 42"/>
            <p:cNvSpPr>
              <a:spLocks noChangeShapeType="1"/>
            </p:cNvSpPr>
            <p:nvPr/>
          </p:nvSpPr>
          <p:spPr bwMode="auto">
            <a:xfrm>
              <a:off x="2387" y="1623"/>
              <a:ext cx="0" cy="590"/>
            </a:xfrm>
            <a:prstGeom prst="line">
              <a:avLst/>
            </a:prstGeom>
            <a:noFill/>
            <a:ln w="6350">
              <a:solidFill>
                <a:srgbClr val="FF00FF"/>
              </a:solidFill>
              <a:round/>
              <a:headEnd/>
              <a:tailEnd/>
            </a:ln>
          </p:spPr>
          <p:txBody>
            <a:bodyPr wrap="none" lIns="0" tIns="0" rIns="0" bIns="0">
              <a:spAutoFit/>
            </a:bodyPr>
            <a:lstStyle/>
            <a:p>
              <a:endParaRPr lang="ja-JP" altLang="en-US"/>
            </a:p>
          </p:txBody>
        </p:sp>
        <p:sp>
          <p:nvSpPr>
            <p:cNvPr id="5184" name="Line 43"/>
            <p:cNvSpPr>
              <a:spLocks noChangeShapeType="1"/>
            </p:cNvSpPr>
            <p:nvPr/>
          </p:nvSpPr>
          <p:spPr bwMode="auto">
            <a:xfrm>
              <a:off x="2432" y="1647"/>
              <a:ext cx="0" cy="544"/>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5" name="Line 44"/>
            <p:cNvSpPr>
              <a:spLocks noChangeShapeType="1"/>
            </p:cNvSpPr>
            <p:nvPr/>
          </p:nvSpPr>
          <p:spPr bwMode="auto">
            <a:xfrm>
              <a:off x="2477" y="1714"/>
              <a:ext cx="1" cy="408"/>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6" name="Line 45"/>
            <p:cNvSpPr>
              <a:spLocks noChangeShapeType="1"/>
            </p:cNvSpPr>
            <p:nvPr/>
          </p:nvSpPr>
          <p:spPr bwMode="auto">
            <a:xfrm>
              <a:off x="2296" y="1647"/>
              <a:ext cx="0" cy="544"/>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7" name="Line 46"/>
            <p:cNvSpPr>
              <a:spLocks noChangeShapeType="1"/>
            </p:cNvSpPr>
            <p:nvPr/>
          </p:nvSpPr>
          <p:spPr bwMode="auto">
            <a:xfrm>
              <a:off x="2251" y="1714"/>
              <a:ext cx="0" cy="408"/>
            </a:xfrm>
            <a:prstGeom prst="line">
              <a:avLst/>
            </a:prstGeom>
            <a:noFill/>
            <a:ln w="6350">
              <a:solidFill>
                <a:srgbClr val="FF00FF"/>
              </a:solidFill>
              <a:round/>
              <a:headEnd/>
              <a:tailEnd/>
            </a:ln>
          </p:spPr>
          <p:txBody>
            <a:bodyPr lIns="0" tIns="0" rIns="0" bIns="0">
              <a:spAutoFit/>
            </a:bodyPr>
            <a:lstStyle/>
            <a:p>
              <a:endParaRPr lang="ja-JP" altLang="en-US"/>
            </a:p>
          </p:txBody>
        </p:sp>
        <p:sp>
          <p:nvSpPr>
            <p:cNvPr id="5188" name="Oval 47"/>
            <p:cNvSpPr>
              <a:spLocks noChangeArrowheads="1"/>
            </p:cNvSpPr>
            <p:nvPr/>
          </p:nvSpPr>
          <p:spPr bwMode="auto">
            <a:xfrm>
              <a:off x="2205" y="1623"/>
              <a:ext cx="318" cy="590"/>
            </a:xfrm>
            <a:prstGeom prst="ellipse">
              <a:avLst/>
            </a:prstGeom>
            <a:noFill/>
            <a:ln w="19050" algn="ctr">
              <a:solidFill>
                <a:srgbClr val="800080"/>
              </a:solidFill>
              <a:round/>
              <a:headEnd/>
              <a:tailEnd/>
            </a:ln>
          </p:spPr>
          <p:txBody>
            <a:bodyPr wrap="none" lIns="0" tIns="0" rIns="0" bIns="0" anchor="ctr">
              <a:spAutoFit/>
            </a:bodyPr>
            <a:lstStyle/>
            <a:p>
              <a:endParaRPr lang="ja-JP" altLang="en-US"/>
            </a:p>
          </p:txBody>
        </p:sp>
      </p:grpSp>
      <p:sp>
        <p:nvSpPr>
          <p:cNvPr id="5165" name="Text Box 49"/>
          <p:cNvSpPr txBox="1">
            <a:spLocks noChangeArrowheads="1"/>
          </p:cNvSpPr>
          <p:nvPr/>
        </p:nvSpPr>
        <p:spPr bwMode="auto">
          <a:xfrm>
            <a:off x="1585913" y="3487663"/>
            <a:ext cx="1400175" cy="457200"/>
          </a:xfrm>
          <a:prstGeom prst="rect">
            <a:avLst/>
          </a:prstGeom>
          <a:noFill/>
          <a:ln w="12700" algn="ctr">
            <a:noFill/>
            <a:miter lim="800000"/>
            <a:headEnd/>
            <a:tailEnd/>
          </a:ln>
        </p:spPr>
        <p:txBody>
          <a:bodyPr wrap="none" lIns="90000" tIns="46800" rIns="90000" bIns="46800">
            <a:spAutoFit/>
          </a:bodyPr>
          <a:lstStyle/>
          <a:p>
            <a:r>
              <a:rPr lang="ja-JP" altLang="en-US"/>
              <a:t>物体表面</a:t>
            </a:r>
          </a:p>
        </p:txBody>
      </p:sp>
      <p:sp>
        <p:nvSpPr>
          <p:cNvPr id="5166" name="Text Box 50"/>
          <p:cNvSpPr txBox="1">
            <a:spLocks noChangeArrowheads="1"/>
          </p:cNvSpPr>
          <p:nvPr/>
        </p:nvSpPr>
        <p:spPr bwMode="auto">
          <a:xfrm>
            <a:off x="5114925" y="3703563"/>
            <a:ext cx="1400175" cy="457200"/>
          </a:xfrm>
          <a:prstGeom prst="rect">
            <a:avLst/>
          </a:prstGeom>
          <a:noFill/>
          <a:ln w="12700" algn="ctr">
            <a:noFill/>
            <a:miter lim="800000"/>
            <a:headEnd/>
            <a:tailEnd/>
          </a:ln>
        </p:spPr>
        <p:txBody>
          <a:bodyPr wrap="none" lIns="90000" tIns="46800" rIns="90000" bIns="46800">
            <a:spAutoFit/>
          </a:bodyPr>
          <a:lstStyle/>
          <a:p>
            <a:r>
              <a:rPr lang="ja-JP" altLang="en-US"/>
              <a:t>画像平面</a:t>
            </a:r>
          </a:p>
        </p:txBody>
      </p:sp>
      <p:sp>
        <p:nvSpPr>
          <p:cNvPr id="5167" name="Text Box 51"/>
          <p:cNvSpPr txBox="1">
            <a:spLocks noChangeArrowheads="1"/>
          </p:cNvSpPr>
          <p:nvPr/>
        </p:nvSpPr>
        <p:spPr bwMode="auto">
          <a:xfrm>
            <a:off x="7131050" y="2768525"/>
            <a:ext cx="896938" cy="457200"/>
          </a:xfrm>
          <a:prstGeom prst="rect">
            <a:avLst/>
          </a:prstGeom>
          <a:noFill/>
          <a:ln w="12700" algn="ctr">
            <a:noFill/>
            <a:miter lim="800000"/>
            <a:headEnd/>
            <a:tailEnd/>
          </a:ln>
        </p:spPr>
        <p:txBody>
          <a:bodyPr wrap="none" lIns="90000" tIns="46800" rIns="90000" bIns="46800">
            <a:spAutoFit/>
          </a:bodyPr>
          <a:lstStyle/>
          <a:p>
            <a:r>
              <a:rPr lang="ja-JP" altLang="en-US"/>
              <a:t>カメラ</a:t>
            </a:r>
          </a:p>
        </p:txBody>
      </p:sp>
      <p:sp>
        <p:nvSpPr>
          <p:cNvPr id="5168" name="Text Box 53"/>
          <p:cNvSpPr txBox="1">
            <a:spLocks noChangeArrowheads="1"/>
          </p:cNvSpPr>
          <p:nvPr/>
        </p:nvSpPr>
        <p:spPr bwMode="auto">
          <a:xfrm>
            <a:off x="2378075" y="1519163"/>
            <a:ext cx="1400175" cy="457200"/>
          </a:xfrm>
          <a:prstGeom prst="rect">
            <a:avLst/>
          </a:prstGeom>
          <a:noFill/>
          <a:ln w="12700" algn="ctr">
            <a:noFill/>
            <a:miter lim="800000"/>
            <a:headEnd/>
            <a:tailEnd/>
          </a:ln>
        </p:spPr>
        <p:txBody>
          <a:bodyPr wrap="none" lIns="90000" tIns="46800" rIns="90000" bIns="46800">
            <a:spAutoFit/>
          </a:bodyPr>
          <a:lstStyle/>
          <a:p>
            <a:r>
              <a:rPr lang="ja-JP" altLang="en-US"/>
              <a:t>表面法線</a:t>
            </a:r>
          </a:p>
        </p:txBody>
      </p:sp>
      <p:graphicFrame>
        <p:nvGraphicFramePr>
          <p:cNvPr id="5123" name="Object 3"/>
          <p:cNvGraphicFramePr>
            <a:graphicFrameLocks noChangeAspect="1"/>
          </p:cNvGraphicFramePr>
          <p:nvPr>
            <p:extLst>
              <p:ext uri="{D42A27DB-BD31-4B8C-83A1-F6EECF244321}">
                <p14:modId xmlns:p14="http://schemas.microsoft.com/office/powerpoint/2010/main" val="1163307054"/>
              </p:ext>
            </p:extLst>
          </p:nvPr>
        </p:nvGraphicFramePr>
        <p:xfrm>
          <a:off x="2090738" y="1760463"/>
          <a:ext cx="244475" cy="342900"/>
        </p:xfrm>
        <a:graphic>
          <a:graphicData uri="http://schemas.openxmlformats.org/presentationml/2006/ole">
            <mc:AlternateContent xmlns:mc="http://schemas.openxmlformats.org/markup-compatibility/2006">
              <mc:Choice xmlns:v="urn:schemas-microsoft-com:vml" Requires="v">
                <p:oleObj spid="_x0000_s99636" name="数式" r:id="rId3" imgW="126720" imgH="177480" progId="Equation.3">
                  <p:embed/>
                </p:oleObj>
              </mc:Choice>
              <mc:Fallback>
                <p:oleObj name="数式" r:id="rId3" imgW="12672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38" y="1760463"/>
                        <a:ext cx="244475" cy="342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876596048"/>
              </p:ext>
            </p:extLst>
          </p:nvPr>
        </p:nvGraphicFramePr>
        <p:xfrm>
          <a:off x="2593975" y="2047800"/>
          <a:ext cx="244475" cy="342900"/>
        </p:xfrm>
        <a:graphic>
          <a:graphicData uri="http://schemas.openxmlformats.org/presentationml/2006/ole">
            <mc:AlternateContent xmlns:mc="http://schemas.openxmlformats.org/markup-compatibility/2006">
              <mc:Choice xmlns:v="urn:schemas-microsoft-com:vml" Requires="v">
                <p:oleObj spid="_x0000_s99637" name="数式" r:id="rId5" imgW="126720" imgH="177480" progId="Equation.3">
                  <p:embed/>
                </p:oleObj>
              </mc:Choice>
              <mc:Fallback>
                <p:oleObj name="数式" r:id="rId5" imgW="12672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3975" y="2047800"/>
                        <a:ext cx="244475" cy="342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5"/>
          <p:cNvGraphicFramePr>
            <a:graphicFrameLocks noChangeAspect="1"/>
          </p:cNvGraphicFramePr>
          <p:nvPr>
            <p:extLst>
              <p:ext uri="{D42A27DB-BD31-4B8C-83A1-F6EECF244321}">
                <p14:modId xmlns:p14="http://schemas.microsoft.com/office/powerpoint/2010/main" val="1285853353"/>
              </p:ext>
            </p:extLst>
          </p:nvPr>
        </p:nvGraphicFramePr>
        <p:xfrm>
          <a:off x="6165850" y="1441375"/>
          <a:ext cx="244475" cy="390525"/>
        </p:xfrm>
        <a:graphic>
          <a:graphicData uri="http://schemas.openxmlformats.org/presentationml/2006/ole">
            <mc:AlternateContent xmlns:mc="http://schemas.openxmlformats.org/markup-compatibility/2006">
              <mc:Choice xmlns:v="urn:schemas-microsoft-com:vml" Requires="v">
                <p:oleObj spid="_x0000_s99638" name="数式" r:id="rId7" imgW="126720" imgH="203040" progId="Equation.3">
                  <p:embed/>
                </p:oleObj>
              </mc:Choice>
              <mc:Fallback>
                <p:oleObj name="数式" r:id="rId7" imgW="1267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5850" y="1441375"/>
                        <a:ext cx="244475" cy="3905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6"/>
          <p:cNvGraphicFramePr>
            <a:graphicFrameLocks noChangeAspect="1"/>
          </p:cNvGraphicFramePr>
          <p:nvPr>
            <p:extLst>
              <p:ext uri="{D42A27DB-BD31-4B8C-83A1-F6EECF244321}">
                <p14:modId xmlns:p14="http://schemas.microsoft.com/office/powerpoint/2010/main" val="1482825982"/>
              </p:ext>
            </p:extLst>
          </p:nvPr>
        </p:nvGraphicFramePr>
        <p:xfrm>
          <a:off x="1585913" y="1184200"/>
          <a:ext cx="292100" cy="415925"/>
        </p:xfrm>
        <a:graphic>
          <a:graphicData uri="http://schemas.openxmlformats.org/presentationml/2006/ole">
            <mc:AlternateContent xmlns:mc="http://schemas.openxmlformats.org/markup-compatibility/2006">
              <mc:Choice xmlns:v="urn:schemas-microsoft-com:vml" Requires="v">
                <p:oleObj spid="_x0000_s99639" name="数式" r:id="rId9" imgW="152280" imgH="215640" progId="Equation.3">
                  <p:embed/>
                </p:oleObj>
              </mc:Choice>
              <mc:Fallback>
                <p:oleObj name="数式" r:id="rId9" imgW="15228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5913" y="1184200"/>
                        <a:ext cx="292100" cy="4159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7"/>
          <p:cNvGraphicFramePr>
            <a:graphicFrameLocks noChangeAspect="1"/>
          </p:cNvGraphicFramePr>
          <p:nvPr>
            <p:extLst>
              <p:ext uri="{D42A27DB-BD31-4B8C-83A1-F6EECF244321}">
                <p14:modId xmlns:p14="http://schemas.microsoft.com/office/powerpoint/2010/main" val="481519727"/>
              </p:ext>
            </p:extLst>
          </p:nvPr>
        </p:nvGraphicFramePr>
        <p:xfrm>
          <a:off x="938213" y="2695500"/>
          <a:ext cx="266700" cy="439738"/>
        </p:xfrm>
        <a:graphic>
          <a:graphicData uri="http://schemas.openxmlformats.org/presentationml/2006/ole">
            <mc:AlternateContent xmlns:mc="http://schemas.openxmlformats.org/markup-compatibility/2006">
              <mc:Choice xmlns:v="urn:schemas-microsoft-com:vml" Requires="v">
                <p:oleObj spid="_x0000_s99640" name="数式" r:id="rId11" imgW="139680" imgH="228600" progId="Equation.3">
                  <p:embed/>
                </p:oleObj>
              </mc:Choice>
              <mc:Fallback>
                <p:oleObj name="数式" r:id="rId11" imgW="1396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8213" y="2695500"/>
                        <a:ext cx="266700" cy="4397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8" name="Object 8"/>
          <p:cNvGraphicFramePr>
            <a:graphicFrameLocks noChangeAspect="1"/>
          </p:cNvGraphicFramePr>
          <p:nvPr>
            <p:extLst>
              <p:ext uri="{D42A27DB-BD31-4B8C-83A1-F6EECF244321}">
                <p14:modId xmlns:p14="http://schemas.microsoft.com/office/powerpoint/2010/main" val="3688625003"/>
              </p:ext>
            </p:extLst>
          </p:nvPr>
        </p:nvGraphicFramePr>
        <p:xfrm>
          <a:off x="6503988" y="2336725"/>
          <a:ext cx="195262" cy="368300"/>
        </p:xfrm>
        <a:graphic>
          <a:graphicData uri="http://schemas.openxmlformats.org/presentationml/2006/ole">
            <mc:AlternateContent xmlns:mc="http://schemas.openxmlformats.org/markup-compatibility/2006">
              <mc:Choice xmlns:v="urn:schemas-microsoft-com:vml" Requires="v">
                <p:oleObj spid="_x0000_s99641" name="数式" r:id="rId13" imgW="101520" imgH="190440" progId="Equation.3">
                  <p:embed/>
                </p:oleObj>
              </mc:Choice>
              <mc:Fallback>
                <p:oleObj name="数式" r:id="rId13" imgW="101520" imgH="1904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3988" y="2336725"/>
                        <a:ext cx="195262" cy="3683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9" name="Object 9"/>
          <p:cNvGraphicFramePr>
            <a:graphicFrameLocks noChangeAspect="1"/>
          </p:cNvGraphicFramePr>
          <p:nvPr>
            <p:extLst>
              <p:ext uri="{D42A27DB-BD31-4B8C-83A1-F6EECF244321}">
                <p14:modId xmlns:p14="http://schemas.microsoft.com/office/powerpoint/2010/main" val="1058405670"/>
              </p:ext>
            </p:extLst>
          </p:nvPr>
        </p:nvGraphicFramePr>
        <p:xfrm>
          <a:off x="4294188" y="2263700"/>
          <a:ext cx="244475" cy="244475"/>
        </p:xfrm>
        <a:graphic>
          <a:graphicData uri="http://schemas.openxmlformats.org/presentationml/2006/ole">
            <mc:AlternateContent xmlns:mc="http://schemas.openxmlformats.org/markup-compatibility/2006">
              <mc:Choice xmlns:v="urn:schemas-microsoft-com:vml" Requires="v">
                <p:oleObj spid="_x0000_s99642" name="数式" r:id="rId15" imgW="126720" imgH="126720" progId="Equation.3">
                  <p:embed/>
                </p:oleObj>
              </mc:Choice>
              <mc:Fallback>
                <p:oleObj name="数式" r:id="rId15" imgW="126720" imgH="12672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94188" y="2263700"/>
                        <a:ext cx="244475" cy="244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0" name="Object 10"/>
          <p:cNvGraphicFramePr>
            <a:graphicFrameLocks noChangeAspect="1"/>
          </p:cNvGraphicFramePr>
          <p:nvPr>
            <p:extLst>
              <p:ext uri="{D42A27DB-BD31-4B8C-83A1-F6EECF244321}">
                <p14:modId xmlns:p14="http://schemas.microsoft.com/office/powerpoint/2010/main" val="3870553213"/>
              </p:ext>
            </p:extLst>
          </p:nvPr>
        </p:nvGraphicFramePr>
        <p:xfrm>
          <a:off x="6267450" y="2263700"/>
          <a:ext cx="244475" cy="244475"/>
        </p:xfrm>
        <a:graphic>
          <a:graphicData uri="http://schemas.openxmlformats.org/presentationml/2006/ole">
            <mc:AlternateContent xmlns:mc="http://schemas.openxmlformats.org/markup-compatibility/2006">
              <mc:Choice xmlns:v="urn:schemas-microsoft-com:vml" Requires="v">
                <p:oleObj spid="_x0000_s99643" name="数式" r:id="rId17" imgW="126720" imgH="126720" progId="Equation.3">
                  <p:embed/>
                </p:oleObj>
              </mc:Choice>
              <mc:Fallback>
                <p:oleObj name="数式" r:id="rId17" imgW="126720" imgH="12672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67450" y="2263700"/>
                        <a:ext cx="244475" cy="244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1" name="Object 11"/>
          <p:cNvGraphicFramePr>
            <a:graphicFrameLocks noChangeAspect="1"/>
          </p:cNvGraphicFramePr>
          <p:nvPr>
            <p:extLst>
              <p:ext uri="{D42A27DB-BD31-4B8C-83A1-F6EECF244321}">
                <p14:modId xmlns:p14="http://schemas.microsoft.com/office/powerpoint/2010/main" val="2953356696"/>
              </p:ext>
            </p:extLst>
          </p:nvPr>
        </p:nvGraphicFramePr>
        <p:xfrm>
          <a:off x="4067175" y="1700138"/>
          <a:ext cx="244475" cy="269875"/>
        </p:xfrm>
        <a:graphic>
          <a:graphicData uri="http://schemas.openxmlformats.org/presentationml/2006/ole">
            <mc:AlternateContent xmlns:mc="http://schemas.openxmlformats.org/markup-compatibility/2006">
              <mc:Choice xmlns:v="urn:schemas-microsoft-com:vml" Requires="v">
                <p:oleObj spid="_x0000_s99644" name="数式" r:id="rId19" imgW="126720" imgH="139680" progId="Equation.3">
                  <p:embed/>
                </p:oleObj>
              </mc:Choice>
              <mc:Fallback>
                <p:oleObj name="数式" r:id="rId19" imgW="126720" imgH="13968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67175" y="1700138"/>
                        <a:ext cx="244475" cy="269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2" name="Object 12"/>
          <p:cNvGraphicFramePr>
            <a:graphicFrameLocks noChangeAspect="1"/>
          </p:cNvGraphicFramePr>
          <p:nvPr>
            <p:extLst>
              <p:ext uri="{D42A27DB-BD31-4B8C-83A1-F6EECF244321}">
                <p14:modId xmlns:p14="http://schemas.microsoft.com/office/powerpoint/2010/main" val="4055135191"/>
              </p:ext>
            </p:extLst>
          </p:nvPr>
        </p:nvGraphicFramePr>
        <p:xfrm>
          <a:off x="5259388" y="1976363"/>
          <a:ext cx="244475" cy="342900"/>
        </p:xfrm>
        <a:graphic>
          <a:graphicData uri="http://schemas.openxmlformats.org/presentationml/2006/ole">
            <mc:AlternateContent xmlns:mc="http://schemas.openxmlformats.org/markup-compatibility/2006">
              <mc:Choice xmlns:v="urn:schemas-microsoft-com:vml" Requires="v">
                <p:oleObj spid="_x0000_s99645" name="数式" r:id="rId21" imgW="126720" imgH="177480" progId="Equation.3">
                  <p:embed/>
                </p:oleObj>
              </mc:Choice>
              <mc:Fallback>
                <p:oleObj name="数式" r:id="rId21" imgW="126720" imgH="1774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59388" y="1976363"/>
                        <a:ext cx="244475" cy="342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3" name="Object 13"/>
          <p:cNvGraphicFramePr>
            <a:graphicFrameLocks noChangeAspect="1"/>
          </p:cNvGraphicFramePr>
          <p:nvPr>
            <p:extLst>
              <p:ext uri="{D42A27DB-BD31-4B8C-83A1-F6EECF244321}">
                <p14:modId xmlns:p14="http://schemas.microsoft.com/office/powerpoint/2010/main" val="95554167"/>
              </p:ext>
            </p:extLst>
          </p:nvPr>
        </p:nvGraphicFramePr>
        <p:xfrm>
          <a:off x="4211638" y="2636763"/>
          <a:ext cx="268287" cy="317500"/>
        </p:xfrm>
        <a:graphic>
          <a:graphicData uri="http://schemas.openxmlformats.org/presentationml/2006/ole">
            <mc:AlternateContent xmlns:mc="http://schemas.openxmlformats.org/markup-compatibility/2006">
              <mc:Choice xmlns:v="urn:schemas-microsoft-com:vml" Requires="v">
                <p:oleObj spid="_x0000_s99646" name="数式" r:id="rId23" imgW="139680" imgH="164880" progId="Equation.3">
                  <p:embed/>
                </p:oleObj>
              </mc:Choice>
              <mc:Fallback>
                <p:oleObj name="数式" r:id="rId23" imgW="139680" imgH="16488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11638" y="2636763"/>
                        <a:ext cx="268287" cy="3175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4" name="Object 14"/>
          <p:cNvGraphicFramePr>
            <a:graphicFrameLocks noChangeAspect="1"/>
          </p:cNvGraphicFramePr>
          <p:nvPr>
            <p:extLst>
              <p:ext uri="{D42A27DB-BD31-4B8C-83A1-F6EECF244321}">
                <p14:modId xmlns:p14="http://schemas.microsoft.com/office/powerpoint/2010/main" val="2976327933"/>
              </p:ext>
            </p:extLst>
          </p:nvPr>
        </p:nvGraphicFramePr>
        <p:xfrm>
          <a:off x="5475288" y="1616000"/>
          <a:ext cx="268287" cy="392113"/>
        </p:xfrm>
        <a:graphic>
          <a:graphicData uri="http://schemas.openxmlformats.org/presentationml/2006/ole">
            <mc:AlternateContent xmlns:mc="http://schemas.openxmlformats.org/markup-compatibility/2006">
              <mc:Choice xmlns:v="urn:schemas-microsoft-com:vml" Requires="v">
                <p:oleObj spid="_x0000_s99647" name="数式" r:id="rId25" imgW="139680" imgH="203040" progId="Equation.3">
                  <p:embed/>
                </p:oleObj>
              </mc:Choice>
              <mc:Fallback>
                <p:oleObj name="数式" r:id="rId25" imgW="139680" imgH="20304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75288" y="1616000"/>
                        <a:ext cx="268287" cy="3921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69" name="AutoShape 73"/>
          <p:cNvSpPr>
            <a:spLocks noChangeArrowheads="1"/>
          </p:cNvSpPr>
          <p:nvPr/>
        </p:nvSpPr>
        <p:spPr bwMode="auto">
          <a:xfrm>
            <a:off x="468313" y="1123875"/>
            <a:ext cx="8207375" cy="3097213"/>
          </a:xfrm>
          <a:prstGeom prst="roundRect">
            <a:avLst>
              <a:gd name="adj" fmla="val 8597"/>
            </a:avLst>
          </a:prstGeom>
          <a:noFill/>
          <a:ln w="12700" algn="ctr">
            <a:solidFill>
              <a:schemeClr val="tx2"/>
            </a:solidFill>
            <a:round/>
            <a:headEnd/>
            <a:tailEnd/>
          </a:ln>
        </p:spPr>
        <p:txBody>
          <a:bodyPr lIns="90000" tIns="46800" rIns="90000" bIns="46800" anchor="ctr">
            <a:spAutoFit/>
          </a:bodyPr>
          <a:lstStyle/>
          <a:p>
            <a:endParaRPr lang="ja-JP" altLang="en-US"/>
          </a:p>
        </p:txBody>
      </p:sp>
      <p:sp>
        <p:nvSpPr>
          <p:cNvPr id="5176" name="Line 17"/>
          <p:cNvSpPr>
            <a:spLocks noChangeShapeType="1"/>
          </p:cNvSpPr>
          <p:nvPr/>
        </p:nvSpPr>
        <p:spPr bwMode="auto">
          <a:xfrm>
            <a:off x="3751263" y="2551038"/>
            <a:ext cx="503237" cy="215900"/>
          </a:xfrm>
          <a:prstGeom prst="line">
            <a:avLst/>
          </a:prstGeom>
          <a:noFill/>
          <a:ln w="38100">
            <a:solidFill>
              <a:srgbClr val="400040"/>
            </a:solidFill>
            <a:round/>
            <a:headEnd/>
            <a:tailEnd type="triangle" w="med" len="med"/>
          </a:ln>
        </p:spPr>
        <p:txBody>
          <a:bodyPr/>
          <a:lstStyle/>
          <a:p>
            <a:endParaRPr lang="ja-JP" altLang="en-US"/>
          </a:p>
        </p:txBody>
      </p:sp>
      <p:sp>
        <p:nvSpPr>
          <p:cNvPr id="5177" name="Line 81"/>
          <p:cNvSpPr>
            <a:spLocks noChangeShapeType="1"/>
          </p:cNvSpPr>
          <p:nvPr/>
        </p:nvSpPr>
        <p:spPr bwMode="auto">
          <a:xfrm>
            <a:off x="3924300" y="2624063"/>
            <a:ext cx="206375" cy="0"/>
          </a:xfrm>
          <a:prstGeom prst="line">
            <a:avLst/>
          </a:prstGeom>
          <a:noFill/>
          <a:ln w="19050">
            <a:solidFill>
              <a:srgbClr val="003366"/>
            </a:solidFill>
            <a:round/>
            <a:headEnd/>
            <a:tailEnd/>
          </a:ln>
        </p:spPr>
        <p:txBody>
          <a:bodyPr/>
          <a:lstStyle/>
          <a:p>
            <a:endParaRPr lang="ja-JP" altLang="en-US"/>
          </a:p>
        </p:txBody>
      </p:sp>
      <p:sp>
        <p:nvSpPr>
          <p:cNvPr id="5178" name="Line 84"/>
          <p:cNvSpPr>
            <a:spLocks noChangeShapeType="1"/>
          </p:cNvSpPr>
          <p:nvPr/>
        </p:nvSpPr>
        <p:spPr bwMode="auto">
          <a:xfrm>
            <a:off x="3971925" y="2546275"/>
            <a:ext cx="144463" cy="71438"/>
          </a:xfrm>
          <a:prstGeom prst="line">
            <a:avLst/>
          </a:prstGeom>
          <a:noFill/>
          <a:ln w="19050">
            <a:solidFill>
              <a:srgbClr val="003366"/>
            </a:solidFill>
            <a:round/>
            <a:headEnd/>
            <a:tailEnd/>
          </a:ln>
        </p:spPr>
        <p:txBody>
          <a:bodyPr/>
          <a:lstStyle/>
          <a:p>
            <a:endParaRPr lang="ja-JP" altLang="en-US"/>
          </a:p>
        </p:txBody>
      </p:sp>
      <p:sp>
        <p:nvSpPr>
          <p:cNvPr id="5179" name="Line 82"/>
          <p:cNvSpPr>
            <a:spLocks noChangeShapeType="1"/>
          </p:cNvSpPr>
          <p:nvPr/>
        </p:nvSpPr>
        <p:spPr bwMode="auto">
          <a:xfrm rot="5400000">
            <a:off x="3898107" y="2518493"/>
            <a:ext cx="139700" cy="87313"/>
          </a:xfrm>
          <a:prstGeom prst="line">
            <a:avLst/>
          </a:prstGeom>
          <a:noFill/>
          <a:ln w="19050">
            <a:solidFill>
              <a:srgbClr val="003366"/>
            </a:solidFill>
            <a:round/>
            <a:headEnd/>
            <a:tailEnd/>
          </a:ln>
        </p:spPr>
        <p:txBody>
          <a:bodyPr/>
          <a:lstStyle/>
          <a:p>
            <a:endParaRPr lang="ja-JP" altLang="en-US"/>
          </a:p>
        </p:txBody>
      </p:sp>
      <p:sp>
        <p:nvSpPr>
          <p:cNvPr id="5180" name="Line 83"/>
          <p:cNvSpPr>
            <a:spLocks noChangeShapeType="1"/>
          </p:cNvSpPr>
          <p:nvPr/>
        </p:nvSpPr>
        <p:spPr bwMode="auto">
          <a:xfrm>
            <a:off x="3851275" y="2420863"/>
            <a:ext cx="144463" cy="71437"/>
          </a:xfrm>
          <a:prstGeom prst="line">
            <a:avLst/>
          </a:prstGeom>
          <a:noFill/>
          <a:ln w="19050">
            <a:solidFill>
              <a:srgbClr val="003366"/>
            </a:solidFill>
            <a:round/>
            <a:headEnd/>
            <a:tailEnd/>
          </a:ln>
        </p:spPr>
        <p:txBody>
          <a:bodyPr/>
          <a:lstStyle/>
          <a:p>
            <a:endParaRPr lang="ja-JP" altLang="en-US"/>
          </a:p>
        </p:txBody>
      </p:sp>
      <p:graphicFrame>
        <p:nvGraphicFramePr>
          <p:cNvPr id="83" name="Object 3"/>
          <p:cNvGraphicFramePr>
            <a:graphicFrameLocks noChangeAspect="1"/>
          </p:cNvGraphicFramePr>
          <p:nvPr>
            <p:extLst>
              <p:ext uri="{D42A27DB-BD31-4B8C-83A1-F6EECF244321}">
                <p14:modId xmlns:p14="http://schemas.microsoft.com/office/powerpoint/2010/main" val="3110281708"/>
              </p:ext>
            </p:extLst>
          </p:nvPr>
        </p:nvGraphicFramePr>
        <p:xfrm>
          <a:off x="1331640" y="4426247"/>
          <a:ext cx="6323013" cy="442913"/>
        </p:xfrm>
        <a:graphic>
          <a:graphicData uri="http://schemas.openxmlformats.org/presentationml/2006/ole">
            <mc:AlternateContent xmlns:mc="http://schemas.openxmlformats.org/markup-compatibility/2006">
              <mc:Choice xmlns:v="urn:schemas-microsoft-com:vml" Requires="v">
                <p:oleObj spid="_x0000_s99648" name="数式" r:id="rId27" imgW="3263760" imgH="228600" progId="Equation.3">
                  <p:embed/>
                </p:oleObj>
              </mc:Choice>
              <mc:Fallback>
                <p:oleObj name="数式" r:id="rId27" imgW="3263760" imgH="22860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31640" y="4426247"/>
                        <a:ext cx="6323013" cy="442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76537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ja-JP" altLang="en-US" dirty="0"/>
              <a:t>形状計測アルゴリズム</a:t>
            </a:r>
          </a:p>
        </p:txBody>
      </p:sp>
      <p:sp>
        <p:nvSpPr>
          <p:cNvPr id="46084" name="Text Box 6"/>
          <p:cNvSpPr txBox="1">
            <a:spLocks noChangeArrowheads="1"/>
          </p:cNvSpPr>
          <p:nvPr/>
        </p:nvSpPr>
        <p:spPr bwMode="auto">
          <a:xfrm>
            <a:off x="5429256" y="620248"/>
            <a:ext cx="2041241" cy="648512"/>
          </a:xfrm>
          <a:prstGeom prst="rect">
            <a:avLst/>
          </a:prstGeom>
          <a:solidFill>
            <a:srgbClr val="000080"/>
          </a:solidFill>
          <a:ln w="38100" algn="ctr">
            <a:solidFill>
              <a:srgbClr val="993300"/>
            </a:solidFill>
            <a:miter lim="800000"/>
            <a:headEnd/>
            <a:tailEnd/>
          </a:ln>
        </p:spPr>
        <p:txBody>
          <a:bodyPr wrap="none" lIns="90000" tIns="46800" rIns="90000" bIns="46800">
            <a:spAutoFit/>
          </a:bodyPr>
          <a:lstStyle/>
          <a:p>
            <a:r>
              <a:rPr lang="ja-JP" altLang="en-US" dirty="0">
                <a:solidFill>
                  <a:srgbClr val="FFFFFF"/>
                </a:solidFill>
              </a:rPr>
              <a:t>反復計算</a:t>
            </a:r>
            <a:endParaRPr lang="en-US" altLang="ja-JP" dirty="0">
              <a:solidFill>
                <a:srgbClr val="FFFFFF"/>
              </a:solidFill>
            </a:endParaRPr>
          </a:p>
          <a:p>
            <a:r>
              <a:rPr lang="ja-JP" altLang="en-US" dirty="0">
                <a:solidFill>
                  <a:srgbClr val="FFFFFF"/>
                </a:solidFill>
              </a:rPr>
              <a:t>形状を更新していく</a:t>
            </a:r>
          </a:p>
        </p:txBody>
      </p:sp>
      <p:sp>
        <p:nvSpPr>
          <p:cNvPr id="187411" name="AutoShape 19"/>
          <p:cNvSpPr>
            <a:spLocks noChangeArrowheads="1"/>
          </p:cNvSpPr>
          <p:nvPr/>
        </p:nvSpPr>
        <p:spPr bwMode="auto">
          <a:xfrm rot="5400000">
            <a:off x="4068763" y="1556222"/>
            <a:ext cx="431800" cy="288925"/>
          </a:xfrm>
          <a:prstGeom prst="rightArrow">
            <a:avLst>
              <a:gd name="adj1" fmla="val 50000"/>
              <a:gd name="adj2" fmla="val 37363"/>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sp>
        <p:nvSpPr>
          <p:cNvPr id="187412" name="AutoShape 20"/>
          <p:cNvSpPr>
            <a:spLocks noChangeArrowheads="1"/>
          </p:cNvSpPr>
          <p:nvPr/>
        </p:nvSpPr>
        <p:spPr bwMode="auto">
          <a:xfrm rot="5400000">
            <a:off x="4068763" y="3932486"/>
            <a:ext cx="431800" cy="288925"/>
          </a:xfrm>
          <a:prstGeom prst="rightArrow">
            <a:avLst>
              <a:gd name="adj1" fmla="val 50000"/>
              <a:gd name="adj2" fmla="val 37363"/>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grpSp>
        <p:nvGrpSpPr>
          <p:cNvPr id="2" name="Group 85"/>
          <p:cNvGrpSpPr>
            <a:grpSpLocks/>
          </p:cNvGrpSpPr>
          <p:nvPr/>
        </p:nvGrpSpPr>
        <p:grpSpPr bwMode="auto">
          <a:xfrm>
            <a:off x="4502150" y="1555899"/>
            <a:ext cx="3957638" cy="288925"/>
            <a:chOff x="2836" y="1344"/>
            <a:chExt cx="2493" cy="182"/>
          </a:xfrm>
        </p:grpSpPr>
        <p:sp>
          <p:nvSpPr>
            <p:cNvPr id="46101" name="AutoShape 21"/>
            <p:cNvSpPr>
              <a:spLocks noChangeArrowheads="1"/>
            </p:cNvSpPr>
            <p:nvPr/>
          </p:nvSpPr>
          <p:spPr bwMode="auto">
            <a:xfrm rot="10800000">
              <a:off x="2836" y="1344"/>
              <a:ext cx="545" cy="182"/>
            </a:xfrm>
            <a:prstGeom prst="rightArrow">
              <a:avLst>
                <a:gd name="adj1" fmla="val 50556"/>
                <a:gd name="adj2" fmla="val 43961"/>
              </a:avLst>
            </a:prstGeom>
            <a:solidFill>
              <a:schemeClr val="accent1"/>
            </a:solidFill>
            <a:ln w="12700" algn="ctr">
              <a:noFill/>
              <a:miter lim="800000"/>
              <a:headEnd/>
              <a:tailEnd/>
            </a:ln>
          </p:spPr>
          <p:txBody>
            <a:bodyPr wrap="none" lIns="90000" tIns="46800" rIns="90000" bIns="46800" anchor="ctr">
              <a:spAutoFit/>
            </a:bodyPr>
            <a:lstStyle/>
            <a:p>
              <a:endParaRPr lang="ja-JP" altLang="en-US"/>
            </a:p>
          </p:txBody>
        </p:sp>
        <p:sp>
          <p:nvSpPr>
            <p:cNvPr id="46102" name="Rectangle 22"/>
            <p:cNvSpPr>
              <a:spLocks noChangeArrowheads="1"/>
            </p:cNvSpPr>
            <p:nvPr/>
          </p:nvSpPr>
          <p:spPr bwMode="auto">
            <a:xfrm rot="-5400000">
              <a:off x="4105" y="256"/>
              <a:ext cx="91" cy="2357"/>
            </a:xfrm>
            <a:prstGeom prst="rect">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grpSp>
      <p:sp>
        <p:nvSpPr>
          <p:cNvPr id="187415" name="Rectangle 23"/>
          <p:cNvSpPr>
            <a:spLocks noChangeArrowheads="1"/>
          </p:cNvSpPr>
          <p:nvPr/>
        </p:nvSpPr>
        <p:spPr bwMode="auto">
          <a:xfrm rot="-5400000">
            <a:off x="6407944" y="2025675"/>
            <a:ext cx="144463" cy="3959225"/>
          </a:xfrm>
          <a:prstGeom prst="rect">
            <a:avLst/>
          </a:prstGeom>
          <a:solidFill>
            <a:schemeClr val="accent1"/>
          </a:solidFill>
          <a:ln w="12700" algn="ctr">
            <a:noFill/>
            <a:miter lim="800000"/>
            <a:headEnd/>
            <a:tailEnd/>
          </a:ln>
        </p:spPr>
        <p:txBody>
          <a:bodyPr lIns="90000" tIns="46800" rIns="90000" bIns="46800" anchor="ctr">
            <a:spAutoFit/>
          </a:bodyPr>
          <a:lstStyle/>
          <a:p>
            <a:endParaRPr lang="ja-JP" altLang="en-US"/>
          </a:p>
        </p:txBody>
      </p:sp>
      <p:sp>
        <p:nvSpPr>
          <p:cNvPr id="187416" name="Rectangle 24"/>
          <p:cNvSpPr>
            <a:spLocks noChangeArrowheads="1"/>
          </p:cNvSpPr>
          <p:nvPr/>
        </p:nvSpPr>
        <p:spPr bwMode="auto">
          <a:xfrm rot="10800000">
            <a:off x="8315323" y="1628800"/>
            <a:ext cx="145108" cy="2448272"/>
          </a:xfrm>
          <a:prstGeom prst="rect">
            <a:avLst/>
          </a:prstGeom>
          <a:solidFill>
            <a:schemeClr val="accent1"/>
          </a:solidFill>
          <a:ln w="12700" algn="ctr">
            <a:noFill/>
            <a:miter lim="800000"/>
            <a:headEnd/>
            <a:tailEnd/>
          </a:ln>
        </p:spPr>
        <p:txBody>
          <a:bodyPr lIns="90000" tIns="46800" rIns="90000" bIns="46800" anchor="ctr">
            <a:noAutofit/>
          </a:bodyPr>
          <a:lstStyle/>
          <a:p>
            <a:endParaRPr lang="ja-JP" altLang="en-US"/>
          </a:p>
        </p:txBody>
      </p:sp>
      <p:grpSp>
        <p:nvGrpSpPr>
          <p:cNvPr id="3" name="Group 83"/>
          <p:cNvGrpSpPr>
            <a:grpSpLocks/>
          </p:cNvGrpSpPr>
          <p:nvPr/>
        </p:nvGrpSpPr>
        <p:grpSpPr bwMode="auto">
          <a:xfrm>
            <a:off x="900113" y="1827671"/>
            <a:ext cx="7169151" cy="1903413"/>
            <a:chOff x="567" y="1540"/>
            <a:chExt cx="4516" cy="1199"/>
          </a:xfrm>
        </p:grpSpPr>
        <p:sp>
          <p:nvSpPr>
            <p:cNvPr id="46092" name="Text Box 8"/>
            <p:cNvSpPr txBox="1">
              <a:spLocks noChangeArrowheads="1"/>
            </p:cNvSpPr>
            <p:nvPr/>
          </p:nvSpPr>
          <p:spPr bwMode="auto">
            <a:xfrm>
              <a:off x="2744" y="2330"/>
              <a:ext cx="2339" cy="409"/>
            </a:xfrm>
            <a:prstGeom prst="rect">
              <a:avLst/>
            </a:prstGeom>
            <a:noFill/>
            <a:ln w="12700" algn="ctr">
              <a:noFill/>
              <a:miter lim="800000"/>
              <a:headEnd/>
              <a:tailEnd/>
            </a:ln>
          </p:spPr>
          <p:txBody>
            <a:bodyPr wrap="none" lIns="90000" tIns="46800" rIns="90000" bIns="46800">
              <a:spAutoFit/>
            </a:bodyPr>
            <a:lstStyle/>
            <a:p>
              <a:r>
                <a:rPr lang="ja-JP" altLang="en-US" dirty="0"/>
                <a:t>計算された正規化ストークスベクトル</a:t>
              </a:r>
              <a:endParaRPr lang="en-US" altLang="ja-JP" dirty="0"/>
            </a:p>
            <a:p>
              <a:r>
                <a:rPr lang="ja-JP" altLang="en-US" dirty="0"/>
                <a:t>（偏光レイトレーシングを使用）</a:t>
              </a:r>
            </a:p>
          </p:txBody>
        </p:sp>
        <p:pic>
          <p:nvPicPr>
            <p:cNvPr id="46093" name="Picture 11" descr="polar"/>
            <p:cNvPicPr>
              <a:picLocks noChangeAspect="1" noChangeArrowheads="1"/>
            </p:cNvPicPr>
            <p:nvPr/>
          </p:nvPicPr>
          <p:blipFill>
            <a:blip r:embed="rId2"/>
            <a:srcRect/>
            <a:stretch>
              <a:fillRect/>
            </a:stretch>
          </p:blipFill>
          <p:spPr bwMode="auto">
            <a:xfrm>
              <a:off x="1655" y="1753"/>
              <a:ext cx="603" cy="568"/>
            </a:xfrm>
            <a:prstGeom prst="rect">
              <a:avLst/>
            </a:prstGeom>
            <a:noFill/>
            <a:ln w="9525">
              <a:noFill/>
              <a:miter lim="800000"/>
              <a:headEnd/>
              <a:tailEnd/>
            </a:ln>
          </p:spPr>
        </p:pic>
        <p:pic>
          <p:nvPicPr>
            <p:cNvPr id="46094" name="Picture 12" descr="polarf-gray"/>
            <p:cNvPicPr>
              <a:picLocks noChangeAspect="1" noChangeArrowheads="1"/>
            </p:cNvPicPr>
            <p:nvPr/>
          </p:nvPicPr>
          <p:blipFill>
            <a:blip r:embed="rId3"/>
            <a:srcRect/>
            <a:stretch>
              <a:fillRect/>
            </a:stretch>
          </p:blipFill>
          <p:spPr bwMode="auto">
            <a:xfrm>
              <a:off x="3140" y="1753"/>
              <a:ext cx="602" cy="568"/>
            </a:xfrm>
            <a:prstGeom prst="rect">
              <a:avLst/>
            </a:prstGeom>
            <a:noFill/>
            <a:ln w="9525">
              <a:noFill/>
              <a:miter lim="800000"/>
              <a:headEnd/>
              <a:tailEnd/>
            </a:ln>
          </p:spPr>
        </p:pic>
        <p:sp>
          <p:nvSpPr>
            <p:cNvPr id="46095" name="Line 13"/>
            <p:cNvSpPr>
              <a:spLocks noChangeShapeType="1"/>
            </p:cNvSpPr>
            <p:nvPr/>
          </p:nvSpPr>
          <p:spPr bwMode="auto">
            <a:xfrm flipV="1">
              <a:off x="2608" y="2024"/>
              <a:ext cx="181" cy="0"/>
            </a:xfrm>
            <a:prstGeom prst="line">
              <a:avLst/>
            </a:prstGeom>
            <a:noFill/>
            <a:ln w="19050">
              <a:solidFill>
                <a:schemeClr val="tx1"/>
              </a:solidFill>
              <a:round/>
              <a:headEnd/>
              <a:tailEnd/>
            </a:ln>
          </p:spPr>
          <p:txBody>
            <a:bodyPr lIns="90000" tIns="46800" rIns="90000" bIns="46800" anchor="ctr">
              <a:spAutoFit/>
            </a:bodyPr>
            <a:lstStyle/>
            <a:p>
              <a:endParaRPr lang="ja-JP" altLang="en-US"/>
            </a:p>
          </p:txBody>
        </p:sp>
        <p:sp>
          <p:nvSpPr>
            <p:cNvPr id="46096" name="Text Box 14"/>
            <p:cNvSpPr txBox="1">
              <a:spLocks noChangeArrowheads="1"/>
            </p:cNvSpPr>
            <p:nvPr/>
          </p:nvSpPr>
          <p:spPr bwMode="auto">
            <a:xfrm>
              <a:off x="4292" y="1540"/>
              <a:ext cx="221" cy="288"/>
            </a:xfrm>
            <a:prstGeom prst="rect">
              <a:avLst/>
            </a:prstGeom>
            <a:noFill/>
            <a:ln w="12700" algn="ctr">
              <a:noFill/>
              <a:miter lim="800000"/>
              <a:headEnd/>
              <a:tailEnd/>
            </a:ln>
          </p:spPr>
          <p:txBody>
            <a:bodyPr wrap="none" lIns="90000" tIns="46800" rIns="90000" bIns="46800">
              <a:spAutoFit/>
            </a:bodyPr>
            <a:lstStyle/>
            <a:p>
              <a:r>
                <a:rPr lang="en-US" altLang="ja-JP"/>
                <a:t>2</a:t>
              </a:r>
            </a:p>
          </p:txBody>
        </p:sp>
        <p:sp>
          <p:nvSpPr>
            <p:cNvPr id="46097" name="AutoShape 15"/>
            <p:cNvSpPr>
              <a:spLocks/>
            </p:cNvSpPr>
            <p:nvPr/>
          </p:nvSpPr>
          <p:spPr bwMode="auto">
            <a:xfrm>
              <a:off x="1247" y="1684"/>
              <a:ext cx="72" cy="691"/>
            </a:xfrm>
            <a:prstGeom prst="leftBracket">
              <a:avLst>
                <a:gd name="adj" fmla="val 79977"/>
              </a:avLst>
            </a:prstGeom>
            <a:noFill/>
            <a:ln w="19050">
              <a:solidFill>
                <a:schemeClr val="tx1"/>
              </a:solidFill>
              <a:round/>
              <a:headEnd/>
              <a:tailEnd/>
            </a:ln>
          </p:spPr>
          <p:txBody>
            <a:bodyPr wrap="none" lIns="90000" tIns="46800" rIns="90000" bIns="46800" anchor="ctr">
              <a:spAutoFit/>
            </a:bodyPr>
            <a:lstStyle/>
            <a:p>
              <a:endParaRPr lang="ja-JP" altLang="en-US"/>
            </a:p>
          </p:txBody>
        </p:sp>
        <p:sp>
          <p:nvSpPr>
            <p:cNvPr id="46098" name="Text Box 16"/>
            <p:cNvSpPr txBox="1">
              <a:spLocks noChangeArrowheads="1"/>
            </p:cNvSpPr>
            <p:nvPr/>
          </p:nvSpPr>
          <p:spPr bwMode="auto">
            <a:xfrm>
              <a:off x="612" y="1903"/>
              <a:ext cx="424" cy="288"/>
            </a:xfrm>
            <a:prstGeom prst="rect">
              <a:avLst/>
            </a:prstGeom>
            <a:noFill/>
            <a:ln w="12700" algn="ctr">
              <a:noFill/>
              <a:miter lim="800000"/>
              <a:headEnd/>
              <a:tailEnd/>
            </a:ln>
          </p:spPr>
          <p:txBody>
            <a:bodyPr wrap="none" lIns="90000" tIns="46800" rIns="90000" bIns="46800">
              <a:spAutoFit/>
            </a:bodyPr>
            <a:lstStyle/>
            <a:p>
              <a:r>
                <a:rPr lang="en-US" altLang="ja-JP"/>
                <a:t>min</a:t>
              </a:r>
            </a:p>
          </p:txBody>
        </p:sp>
        <p:sp>
          <p:nvSpPr>
            <p:cNvPr id="46099" name="AutoShape 17"/>
            <p:cNvSpPr>
              <a:spLocks/>
            </p:cNvSpPr>
            <p:nvPr/>
          </p:nvSpPr>
          <p:spPr bwMode="auto">
            <a:xfrm flipH="1">
              <a:off x="4077" y="1684"/>
              <a:ext cx="73" cy="691"/>
            </a:xfrm>
            <a:prstGeom prst="leftBracket">
              <a:avLst>
                <a:gd name="adj" fmla="val 78881"/>
              </a:avLst>
            </a:prstGeom>
            <a:noFill/>
            <a:ln w="19050">
              <a:solidFill>
                <a:schemeClr val="tx1"/>
              </a:solidFill>
              <a:round/>
              <a:headEnd/>
              <a:tailEnd/>
            </a:ln>
          </p:spPr>
          <p:txBody>
            <a:bodyPr wrap="none" lIns="90000" tIns="46800" rIns="90000" bIns="46800" anchor="ctr">
              <a:spAutoFit/>
            </a:bodyPr>
            <a:lstStyle/>
            <a:p>
              <a:endParaRPr lang="ja-JP" altLang="en-US"/>
            </a:p>
          </p:txBody>
        </p:sp>
        <p:sp>
          <p:nvSpPr>
            <p:cNvPr id="46100" name="Text Box 69"/>
            <p:cNvSpPr txBox="1">
              <a:spLocks noChangeArrowheads="1"/>
            </p:cNvSpPr>
            <p:nvPr/>
          </p:nvSpPr>
          <p:spPr bwMode="auto">
            <a:xfrm>
              <a:off x="567" y="2330"/>
              <a:ext cx="1948" cy="409"/>
            </a:xfrm>
            <a:prstGeom prst="rect">
              <a:avLst/>
            </a:prstGeom>
            <a:noFill/>
            <a:ln w="12700" algn="ctr">
              <a:noFill/>
              <a:miter lim="800000"/>
              <a:headEnd/>
              <a:tailEnd/>
            </a:ln>
          </p:spPr>
          <p:txBody>
            <a:bodyPr wrap="none" lIns="90000" tIns="46800" rIns="90000" bIns="46800">
              <a:spAutoFit/>
            </a:bodyPr>
            <a:lstStyle/>
            <a:p>
              <a:r>
                <a:rPr lang="ja-JP" altLang="en-US" dirty="0"/>
                <a:t>入力正規化ストークスベクトル</a:t>
              </a:r>
              <a:endParaRPr lang="en-US" altLang="ja-JP" dirty="0"/>
            </a:p>
            <a:p>
              <a:r>
                <a:rPr lang="ja-JP" altLang="en-US" dirty="0"/>
                <a:t>（偏光カメラの計測結果）</a:t>
              </a:r>
              <a:endParaRPr lang="en-US" altLang="ja-JP" dirty="0"/>
            </a:p>
          </p:txBody>
        </p:sp>
      </p:grpSp>
      <p:grpSp>
        <p:nvGrpSpPr>
          <p:cNvPr id="4" name="グループ化 42"/>
          <p:cNvGrpSpPr/>
          <p:nvPr/>
        </p:nvGrpSpPr>
        <p:grpSpPr>
          <a:xfrm>
            <a:off x="2071670" y="599522"/>
            <a:ext cx="2928958" cy="813254"/>
            <a:chOff x="2071670" y="1285860"/>
            <a:chExt cx="2928958" cy="813254"/>
          </a:xfrm>
        </p:grpSpPr>
        <p:sp>
          <p:nvSpPr>
            <p:cNvPr id="46106" name="Text Box 5"/>
            <p:cNvSpPr txBox="1">
              <a:spLocks noChangeArrowheads="1"/>
            </p:cNvSpPr>
            <p:nvPr/>
          </p:nvSpPr>
          <p:spPr bwMode="auto">
            <a:xfrm>
              <a:off x="2071670" y="1428736"/>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初期形状</a:t>
              </a:r>
            </a:p>
          </p:txBody>
        </p:sp>
        <p:pic>
          <p:nvPicPr>
            <p:cNvPr id="42" name="Picture 3" descr="clip_11"/>
            <p:cNvPicPr>
              <a:picLocks noChangeAspect="1" noChangeArrowheads="1"/>
            </p:cNvPicPr>
            <p:nvPr/>
          </p:nvPicPr>
          <p:blipFill>
            <a:blip r:embed="rId4"/>
            <a:srcRect/>
            <a:stretch>
              <a:fillRect/>
            </a:stretch>
          </p:blipFill>
          <p:spPr bwMode="auto">
            <a:xfrm>
              <a:off x="3643306" y="1285860"/>
              <a:ext cx="1357322" cy="813254"/>
            </a:xfrm>
            <a:prstGeom prst="rect">
              <a:avLst/>
            </a:prstGeom>
            <a:noFill/>
          </p:spPr>
        </p:pic>
      </p:grpSp>
      <p:grpSp>
        <p:nvGrpSpPr>
          <p:cNvPr id="5" name="グループ化 44"/>
          <p:cNvGrpSpPr/>
          <p:nvPr/>
        </p:nvGrpSpPr>
        <p:grpSpPr>
          <a:xfrm>
            <a:off x="1908175" y="4319829"/>
            <a:ext cx="3092453" cy="1068891"/>
            <a:chOff x="1908175" y="5286388"/>
            <a:chExt cx="3092453" cy="1068891"/>
          </a:xfrm>
        </p:grpSpPr>
        <p:sp>
          <p:nvSpPr>
            <p:cNvPr id="46104" name="Text Box 9"/>
            <p:cNvSpPr txBox="1">
              <a:spLocks noChangeArrowheads="1"/>
            </p:cNvSpPr>
            <p:nvPr/>
          </p:nvSpPr>
          <p:spPr bwMode="auto">
            <a:xfrm>
              <a:off x="1908175" y="5692795"/>
              <a:ext cx="1105088" cy="371513"/>
            </a:xfrm>
            <a:prstGeom prst="rect">
              <a:avLst/>
            </a:prstGeom>
            <a:noFill/>
            <a:ln w="12700" algn="ctr">
              <a:noFill/>
              <a:miter lim="800000"/>
              <a:headEnd/>
              <a:tailEnd/>
            </a:ln>
          </p:spPr>
          <p:txBody>
            <a:bodyPr wrap="none" lIns="90000" tIns="46800" rIns="90000" bIns="46800">
              <a:spAutoFit/>
            </a:bodyPr>
            <a:lstStyle/>
            <a:p>
              <a:r>
                <a:rPr lang="ja-JP" altLang="en-US" dirty="0"/>
                <a:t>最終結果</a:t>
              </a:r>
            </a:p>
          </p:txBody>
        </p:sp>
        <p:pic>
          <p:nvPicPr>
            <p:cNvPr id="44" name="Picture 9"/>
            <p:cNvPicPr>
              <a:picLocks noChangeAspect="1" noChangeArrowheads="1"/>
            </p:cNvPicPr>
            <p:nvPr/>
          </p:nvPicPr>
          <p:blipFill>
            <a:blip r:embed="rId5"/>
            <a:srcRect/>
            <a:stretch>
              <a:fillRect/>
            </a:stretch>
          </p:blipFill>
          <p:spPr bwMode="auto">
            <a:xfrm>
              <a:off x="3643306" y="5286388"/>
              <a:ext cx="1357322" cy="1068891"/>
            </a:xfrm>
            <a:prstGeom prst="rect">
              <a:avLst/>
            </a:prstGeom>
            <a:noFill/>
            <a:ln w="9525">
              <a:noFill/>
              <a:miter lim="800000"/>
              <a:headEnd/>
              <a:tailEnd/>
            </a:ln>
            <a:effectLst/>
          </p:spPr>
        </p:pic>
      </p:grpSp>
    </p:spTree>
    <p:extLst>
      <p:ext uri="{BB962C8B-B14F-4D97-AF65-F5344CB8AC3E}">
        <p14:creationId xmlns:p14="http://schemas.microsoft.com/office/powerpoint/2010/main" val="3638961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r>
              <a:rPr lang="ja-JP" altLang="en-US" dirty="0"/>
              <a:t>実験結果</a:t>
            </a:r>
          </a:p>
        </p:txBody>
      </p:sp>
      <p:pic>
        <p:nvPicPr>
          <p:cNvPr id="49155" name="Picture 4" descr="dogrightphoto"/>
          <p:cNvPicPr>
            <a:picLocks noChangeAspect="1" noChangeArrowheads="1"/>
          </p:cNvPicPr>
          <p:nvPr/>
        </p:nvPicPr>
        <p:blipFill>
          <a:blip r:embed="rId2"/>
          <a:srcRect/>
          <a:stretch>
            <a:fillRect/>
          </a:stretch>
        </p:blipFill>
        <p:spPr bwMode="auto">
          <a:xfrm>
            <a:off x="4214813" y="692696"/>
            <a:ext cx="3200400" cy="1135062"/>
          </a:xfrm>
          <a:prstGeom prst="rect">
            <a:avLst/>
          </a:prstGeom>
          <a:noFill/>
          <a:ln w="9525">
            <a:noFill/>
            <a:miter lim="800000"/>
            <a:headEnd/>
            <a:tailEnd/>
          </a:ln>
        </p:spPr>
      </p:pic>
      <p:pic>
        <p:nvPicPr>
          <p:cNvPr id="49156" name="Picture 5" descr="dogrightinit"/>
          <p:cNvPicPr>
            <a:picLocks noChangeAspect="1" noChangeArrowheads="1"/>
          </p:cNvPicPr>
          <p:nvPr/>
        </p:nvPicPr>
        <p:blipFill>
          <a:blip r:embed="rId3"/>
          <a:srcRect/>
          <a:stretch>
            <a:fillRect/>
          </a:stretch>
        </p:blipFill>
        <p:spPr bwMode="auto">
          <a:xfrm>
            <a:off x="4214813" y="2203996"/>
            <a:ext cx="3200400" cy="927100"/>
          </a:xfrm>
          <a:prstGeom prst="rect">
            <a:avLst/>
          </a:prstGeom>
          <a:noFill/>
          <a:ln w="9525">
            <a:noFill/>
            <a:miter lim="800000"/>
            <a:headEnd/>
            <a:tailEnd/>
          </a:ln>
        </p:spPr>
      </p:pic>
      <p:pic>
        <p:nvPicPr>
          <p:cNvPr id="49157" name="Picture 7" descr="dogleftphoto"/>
          <p:cNvPicPr>
            <a:picLocks noChangeAspect="1" noChangeArrowheads="1"/>
          </p:cNvPicPr>
          <p:nvPr/>
        </p:nvPicPr>
        <p:blipFill>
          <a:blip r:embed="rId4"/>
          <a:srcRect/>
          <a:stretch>
            <a:fillRect/>
          </a:stretch>
        </p:blipFill>
        <p:spPr bwMode="auto">
          <a:xfrm>
            <a:off x="2786063" y="692696"/>
            <a:ext cx="1371600" cy="1127125"/>
          </a:xfrm>
          <a:prstGeom prst="rect">
            <a:avLst/>
          </a:prstGeom>
          <a:noFill/>
          <a:ln w="9525">
            <a:noFill/>
            <a:miter lim="800000"/>
            <a:headEnd/>
            <a:tailEnd/>
          </a:ln>
        </p:spPr>
      </p:pic>
      <p:pic>
        <p:nvPicPr>
          <p:cNvPr id="49159" name="Picture 17" descr="renderoblique"/>
          <p:cNvPicPr>
            <a:picLocks noChangeAspect="1" noChangeArrowheads="1"/>
          </p:cNvPicPr>
          <p:nvPr/>
        </p:nvPicPr>
        <p:blipFill>
          <a:blip r:embed="rId5"/>
          <a:srcRect/>
          <a:stretch>
            <a:fillRect/>
          </a:stretch>
        </p:blipFill>
        <p:spPr bwMode="auto">
          <a:xfrm>
            <a:off x="2786063" y="3621633"/>
            <a:ext cx="1366837" cy="1524000"/>
          </a:xfrm>
          <a:prstGeom prst="rect">
            <a:avLst/>
          </a:prstGeom>
          <a:noFill/>
          <a:ln w="9525">
            <a:noFill/>
            <a:miter lim="800000"/>
            <a:headEnd/>
            <a:tailEnd/>
          </a:ln>
        </p:spPr>
      </p:pic>
      <p:pic>
        <p:nvPicPr>
          <p:cNvPr id="49160" name="Picture 18" descr="renderside"/>
          <p:cNvPicPr>
            <a:picLocks noChangeAspect="1" noChangeArrowheads="1"/>
          </p:cNvPicPr>
          <p:nvPr/>
        </p:nvPicPr>
        <p:blipFill>
          <a:blip r:embed="rId6"/>
          <a:srcRect/>
          <a:stretch>
            <a:fillRect/>
          </a:stretch>
        </p:blipFill>
        <p:spPr bwMode="auto">
          <a:xfrm>
            <a:off x="4214813" y="3918496"/>
            <a:ext cx="3124200" cy="1060450"/>
          </a:xfrm>
          <a:prstGeom prst="rect">
            <a:avLst/>
          </a:prstGeom>
          <a:noFill/>
          <a:ln w="9525">
            <a:noFill/>
            <a:miter lim="800000"/>
            <a:headEnd/>
            <a:tailEnd/>
          </a:ln>
        </p:spPr>
      </p:pic>
      <p:sp>
        <p:nvSpPr>
          <p:cNvPr id="49161" name="テキスト ボックス 15"/>
          <p:cNvSpPr txBox="1">
            <a:spLocks noChangeArrowheads="1"/>
          </p:cNvSpPr>
          <p:nvPr/>
        </p:nvSpPr>
        <p:spPr bwMode="auto">
          <a:xfrm>
            <a:off x="1214414" y="2335758"/>
            <a:ext cx="1107996" cy="369332"/>
          </a:xfrm>
          <a:prstGeom prst="rect">
            <a:avLst/>
          </a:prstGeom>
          <a:noFill/>
          <a:ln w="9525">
            <a:noFill/>
            <a:miter lim="800000"/>
            <a:headEnd/>
            <a:tailEnd/>
          </a:ln>
        </p:spPr>
        <p:txBody>
          <a:bodyPr wrap="none">
            <a:spAutoFit/>
          </a:bodyPr>
          <a:lstStyle/>
          <a:p>
            <a:r>
              <a:rPr lang="ja-JP" altLang="en-US" dirty="0"/>
              <a:t>初期形状</a:t>
            </a:r>
          </a:p>
        </p:txBody>
      </p:sp>
      <p:sp>
        <p:nvSpPr>
          <p:cNvPr id="49162" name="テキスト ボックス 16"/>
          <p:cNvSpPr txBox="1">
            <a:spLocks noChangeArrowheads="1"/>
          </p:cNvSpPr>
          <p:nvPr/>
        </p:nvSpPr>
        <p:spPr bwMode="auto">
          <a:xfrm>
            <a:off x="1178197" y="4050258"/>
            <a:ext cx="1107996" cy="369332"/>
          </a:xfrm>
          <a:prstGeom prst="rect">
            <a:avLst/>
          </a:prstGeom>
          <a:noFill/>
          <a:ln w="9525">
            <a:noFill/>
            <a:miter lim="800000"/>
            <a:headEnd/>
            <a:tailEnd/>
          </a:ln>
        </p:spPr>
        <p:txBody>
          <a:bodyPr wrap="none">
            <a:spAutoFit/>
          </a:bodyPr>
          <a:lstStyle/>
          <a:p>
            <a:r>
              <a:rPr lang="ja-JP" altLang="en-US" dirty="0"/>
              <a:t>最終結果</a:t>
            </a:r>
          </a:p>
        </p:txBody>
      </p:sp>
      <p:pic>
        <p:nvPicPr>
          <p:cNvPr id="22" name="Picture 8" descr="dogleftinit"/>
          <p:cNvPicPr>
            <a:picLocks noChangeAspect="1" noChangeArrowheads="1"/>
          </p:cNvPicPr>
          <p:nvPr/>
        </p:nvPicPr>
        <p:blipFill>
          <a:blip r:embed="rId7"/>
          <a:srcRect/>
          <a:stretch>
            <a:fillRect/>
          </a:stretch>
        </p:blipFill>
        <p:spPr bwMode="auto">
          <a:xfrm>
            <a:off x="2786050" y="1859502"/>
            <a:ext cx="1347787" cy="1612900"/>
          </a:xfrm>
          <a:prstGeom prst="rect">
            <a:avLst/>
          </a:prstGeom>
          <a:noFill/>
        </p:spPr>
      </p:pic>
    </p:spTree>
    <p:extLst>
      <p:ext uri="{BB962C8B-B14F-4D97-AF65-F5344CB8AC3E}">
        <p14:creationId xmlns:p14="http://schemas.microsoft.com/office/powerpoint/2010/main" val="940111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1BCA5-BF0C-4F08-84BD-680A29CAE2E4}"/>
              </a:ext>
            </a:extLst>
          </p:cNvPr>
          <p:cNvSpPr>
            <a:spLocks noGrp="1"/>
          </p:cNvSpPr>
          <p:nvPr>
            <p:ph type="ctrTitle" sz="quarter"/>
          </p:nvPr>
        </p:nvSpPr>
        <p:spPr/>
        <p:txBody>
          <a:bodyPr/>
          <a:lstStyle/>
          <a:p>
            <a:r>
              <a:rPr kumimoji="1" lang="en-US" altLang="ja-JP" dirty="0"/>
              <a:t>Shape from shading</a:t>
            </a:r>
            <a:endParaRPr kumimoji="1" lang="ja-JP" altLang="en-US" dirty="0"/>
          </a:p>
        </p:txBody>
      </p:sp>
      <p:sp>
        <p:nvSpPr>
          <p:cNvPr id="3" name="字幕 2">
            <a:extLst>
              <a:ext uri="{FF2B5EF4-FFF2-40B4-BE49-F238E27FC236}">
                <a16:creationId xmlns:a16="http://schemas.microsoft.com/office/drawing/2014/main" id="{37539CB2-7311-42FD-8E2F-9AF943BB75C6}"/>
              </a:ext>
            </a:extLst>
          </p:cNvPr>
          <p:cNvSpPr>
            <a:spLocks noGrp="1"/>
          </p:cNvSpPr>
          <p:nvPr>
            <p:ph type="subTitle" sz="quarter" idx="1"/>
          </p:nvPr>
        </p:nvSpPr>
        <p:spPr/>
        <p:txBody>
          <a:bodyPr/>
          <a:lstStyle/>
          <a:p>
            <a:r>
              <a:rPr kumimoji="1" lang="en-US" altLang="ja-JP" dirty="0"/>
              <a:t>[Mahmoud, El-</a:t>
            </a:r>
            <a:r>
              <a:rPr kumimoji="1" lang="en-US" altLang="ja-JP" dirty="0" err="1"/>
              <a:t>Melegy</a:t>
            </a:r>
            <a:r>
              <a:rPr kumimoji="1" lang="en-US" altLang="ja-JP" dirty="0"/>
              <a:t>, Farag, 2012]</a:t>
            </a:r>
          </a:p>
          <a:p>
            <a:r>
              <a:rPr kumimoji="1" lang="en-US" altLang="ja-JP" dirty="0"/>
              <a:t>[Smith, </a:t>
            </a:r>
            <a:r>
              <a:rPr kumimoji="1" lang="en-US" altLang="ja-JP" dirty="0" err="1"/>
              <a:t>Ramamoorthi</a:t>
            </a:r>
            <a:r>
              <a:rPr kumimoji="1" lang="en-US" altLang="ja-JP" dirty="0"/>
              <a:t>, </a:t>
            </a:r>
            <a:r>
              <a:rPr kumimoji="1" lang="en-US" altLang="ja-JP" dirty="0" err="1"/>
              <a:t>Tozza</a:t>
            </a:r>
            <a:r>
              <a:rPr kumimoji="1" lang="en-US" altLang="ja-JP" dirty="0"/>
              <a:t>, 2019]</a:t>
            </a:r>
          </a:p>
          <a:p>
            <a:r>
              <a:rPr lang="en-US" altLang="ja-JP" dirty="0"/>
              <a:t>[Miyazaki et al. under review]</a:t>
            </a:r>
            <a:endParaRPr kumimoji="1" lang="ja-JP" altLang="en-US" dirty="0"/>
          </a:p>
        </p:txBody>
      </p:sp>
    </p:spTree>
    <p:extLst>
      <p:ext uri="{BB962C8B-B14F-4D97-AF65-F5344CB8AC3E}">
        <p14:creationId xmlns:p14="http://schemas.microsoft.com/office/powerpoint/2010/main" val="1184328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2033ACC-2FFB-4D0E-B474-C49AFB946878}"/>
              </a:ext>
            </a:extLst>
          </p:cNvPr>
          <p:cNvSpPr>
            <a:spLocks noGrp="1"/>
          </p:cNvSpPr>
          <p:nvPr>
            <p:ph type="title"/>
          </p:nvPr>
        </p:nvSpPr>
        <p:spPr/>
        <p:txBody>
          <a:bodyPr/>
          <a:lstStyle/>
          <a:p>
            <a:r>
              <a:rPr kumimoji="1" lang="ja-JP" altLang="en-US" dirty="0"/>
              <a:t>輝度</a:t>
            </a:r>
          </a:p>
        </p:txBody>
      </p:sp>
      <p:pic>
        <p:nvPicPr>
          <p:cNvPr id="5" name="図 4">
            <a:extLst>
              <a:ext uri="{FF2B5EF4-FFF2-40B4-BE49-F238E27FC236}">
                <a16:creationId xmlns:a16="http://schemas.microsoft.com/office/drawing/2014/main" id="{4621DC92-5334-4004-9816-E0AAF98F7201}"/>
              </a:ext>
            </a:extLst>
          </p:cNvPr>
          <p:cNvPicPr>
            <a:picLocks noChangeAspect="1"/>
          </p:cNvPicPr>
          <p:nvPr/>
        </p:nvPicPr>
        <p:blipFill>
          <a:blip r:embed="rId2"/>
          <a:stretch>
            <a:fillRect/>
          </a:stretch>
        </p:blipFill>
        <p:spPr>
          <a:xfrm>
            <a:off x="251520" y="908720"/>
            <a:ext cx="5760640" cy="4320480"/>
          </a:xfrm>
          <a:prstGeom prst="rect">
            <a:avLst/>
          </a:prstGeom>
        </p:spPr>
      </p:pic>
      <p:sp>
        <p:nvSpPr>
          <p:cNvPr id="6" name="楕円 5">
            <a:extLst>
              <a:ext uri="{FF2B5EF4-FFF2-40B4-BE49-F238E27FC236}">
                <a16:creationId xmlns:a16="http://schemas.microsoft.com/office/drawing/2014/main" id="{3678C89D-5411-430F-9E4D-089706549FB6}"/>
              </a:ext>
            </a:extLst>
          </p:cNvPr>
          <p:cNvSpPr/>
          <p:nvPr/>
        </p:nvSpPr>
        <p:spPr>
          <a:xfrm>
            <a:off x="5292080" y="1268760"/>
            <a:ext cx="3600400" cy="3600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3D0256ED-E41F-4B8B-BE96-A1306100DE33}"/>
              </a:ext>
            </a:extLst>
          </p:cNvPr>
          <p:cNvSpPr/>
          <p:nvPr/>
        </p:nvSpPr>
        <p:spPr bwMode="auto">
          <a:xfrm>
            <a:off x="7074760" y="1273936"/>
            <a:ext cx="1817720" cy="1807803"/>
          </a:xfrm>
          <a:custGeom>
            <a:avLst/>
            <a:gdLst>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3800186 w 4067570"/>
              <a:gd name="connsiteY0" fmla="*/ 568670 h 3870944"/>
              <a:gd name="connsiteX1" fmla="*/ 328703 w 4067570"/>
              <a:gd name="connsiteY1" fmla="*/ 212620 h 3870944"/>
              <a:gd name="connsiteX2" fmla="*/ 498636 w 4067570"/>
              <a:gd name="connsiteY2" fmla="*/ 2882992 h 3870944"/>
              <a:gd name="connsiteX3" fmla="*/ 3460321 w 4067570"/>
              <a:gd name="connsiteY3" fmla="*/ 3756932 h 3870944"/>
              <a:gd name="connsiteX4" fmla="*/ 3800186 w 4067570"/>
              <a:gd name="connsiteY4" fmla="*/ 568670 h 3870944"/>
              <a:gd name="connsiteX0" fmla="*/ 3489265 w 3688566"/>
              <a:gd name="connsiteY0" fmla="*/ 857536 h 7174793"/>
              <a:gd name="connsiteX1" fmla="*/ 17782 w 3688566"/>
              <a:gd name="connsiteY1" fmla="*/ 501486 h 7174793"/>
              <a:gd name="connsiteX2" fmla="*/ 2178355 w 3688566"/>
              <a:gd name="connsiteY2" fmla="*/ 7088403 h 7174793"/>
              <a:gd name="connsiteX3" fmla="*/ 3149400 w 3688566"/>
              <a:gd name="connsiteY3" fmla="*/ 4045798 h 7174793"/>
              <a:gd name="connsiteX4" fmla="*/ 3489265 w 3688566"/>
              <a:gd name="connsiteY4" fmla="*/ 857536 h 7174793"/>
              <a:gd name="connsiteX0" fmla="*/ 2779911 w 3206009"/>
              <a:gd name="connsiteY0" fmla="*/ 5957236 h 6655052"/>
              <a:gd name="connsiteX1" fmla="*/ 4343 w 3206009"/>
              <a:gd name="connsiteY1" fmla="*/ 1498 h 6655052"/>
              <a:gd name="connsiteX2" fmla="*/ 2164916 w 3206009"/>
              <a:gd name="connsiteY2" fmla="*/ 6588415 h 6655052"/>
              <a:gd name="connsiteX3" fmla="*/ 3135961 w 3206009"/>
              <a:gd name="connsiteY3" fmla="*/ 3545810 h 6655052"/>
              <a:gd name="connsiteX4" fmla="*/ 2779911 w 3206009"/>
              <a:gd name="connsiteY4" fmla="*/ 5957236 h 6655052"/>
              <a:gd name="connsiteX0" fmla="*/ 2779968 w 3323345"/>
              <a:gd name="connsiteY0" fmla="*/ 5957428 h 7490981"/>
              <a:gd name="connsiteX1" fmla="*/ 4400 w 3323345"/>
              <a:gd name="connsiteY1" fmla="*/ 1690 h 7490981"/>
              <a:gd name="connsiteX2" fmla="*/ 2164973 w 3323345"/>
              <a:gd name="connsiteY2" fmla="*/ 6588607 h 7490981"/>
              <a:gd name="connsiteX3" fmla="*/ 3281675 w 3323345"/>
              <a:gd name="connsiteY3" fmla="*/ 7365443 h 7490981"/>
              <a:gd name="connsiteX4" fmla="*/ 2779968 w 3323345"/>
              <a:gd name="connsiteY4" fmla="*/ 5957428 h 7490981"/>
              <a:gd name="connsiteX0" fmla="*/ 699024 w 1216351"/>
              <a:gd name="connsiteY0" fmla="*/ 380318 h 1800752"/>
              <a:gd name="connsiteX1" fmla="*/ 148766 w 1216351"/>
              <a:gd name="connsiteY1" fmla="*/ 32361 h 1800752"/>
              <a:gd name="connsiteX2" fmla="*/ 84029 w 1216351"/>
              <a:gd name="connsiteY2" fmla="*/ 1011497 h 1800752"/>
              <a:gd name="connsiteX3" fmla="*/ 1200731 w 1216351"/>
              <a:gd name="connsiteY3" fmla="*/ 1788333 h 1800752"/>
              <a:gd name="connsiteX4" fmla="*/ 699024 w 1216351"/>
              <a:gd name="connsiteY4" fmla="*/ 380318 h 1800752"/>
              <a:gd name="connsiteX0" fmla="*/ 699024 w 1216351"/>
              <a:gd name="connsiteY0" fmla="*/ 378074 h 1663482"/>
              <a:gd name="connsiteX1" fmla="*/ 148766 w 1216351"/>
              <a:gd name="connsiteY1" fmla="*/ 30117 h 1663482"/>
              <a:gd name="connsiteX2" fmla="*/ 84029 w 1216351"/>
              <a:gd name="connsiteY2" fmla="*/ 1009253 h 1663482"/>
              <a:gd name="connsiteX3" fmla="*/ 1200731 w 1216351"/>
              <a:gd name="connsiteY3" fmla="*/ 1648524 h 1663482"/>
              <a:gd name="connsiteX4" fmla="*/ 699024 w 1216351"/>
              <a:gd name="connsiteY4" fmla="*/ 378074 h 1663482"/>
              <a:gd name="connsiteX0" fmla="*/ 663685 w 1179020"/>
              <a:gd name="connsiteY0" fmla="*/ 373018 h 1653792"/>
              <a:gd name="connsiteX1" fmla="*/ 113427 w 1179020"/>
              <a:gd name="connsiteY1" fmla="*/ 25061 h 1653792"/>
              <a:gd name="connsiteX2" fmla="*/ 97243 w 1179020"/>
              <a:gd name="connsiteY2" fmla="*/ 923277 h 1653792"/>
              <a:gd name="connsiteX3" fmla="*/ 1165392 w 1179020"/>
              <a:gd name="connsiteY3" fmla="*/ 1643468 h 1653792"/>
              <a:gd name="connsiteX4" fmla="*/ 663685 w 1179020"/>
              <a:gd name="connsiteY4" fmla="*/ 373018 h 1653792"/>
              <a:gd name="connsiteX0" fmla="*/ 1290028 w 1809462"/>
              <a:gd name="connsiteY0" fmla="*/ 518593 h 1799799"/>
              <a:gd name="connsiteX1" fmla="*/ 11487 w 1809462"/>
              <a:gd name="connsiteY1" fmla="*/ 16887 h 1799799"/>
              <a:gd name="connsiteX2" fmla="*/ 723586 w 1809462"/>
              <a:gd name="connsiteY2" fmla="*/ 1068852 h 1799799"/>
              <a:gd name="connsiteX3" fmla="*/ 1791735 w 1809462"/>
              <a:gd name="connsiteY3" fmla="*/ 1789043 h 1799799"/>
              <a:gd name="connsiteX4" fmla="*/ 1290028 w 1809462"/>
              <a:gd name="connsiteY4" fmla="*/ 518593 h 1799799"/>
              <a:gd name="connsiteX0" fmla="*/ 1290028 w 1817720"/>
              <a:gd name="connsiteY0" fmla="*/ 526597 h 1807803"/>
              <a:gd name="connsiteX1" fmla="*/ 11487 w 1817720"/>
              <a:gd name="connsiteY1" fmla="*/ 24891 h 1807803"/>
              <a:gd name="connsiteX2" fmla="*/ 723586 w 1817720"/>
              <a:gd name="connsiteY2" fmla="*/ 1076856 h 1807803"/>
              <a:gd name="connsiteX3" fmla="*/ 1791735 w 1817720"/>
              <a:gd name="connsiteY3" fmla="*/ 1797047 h 1807803"/>
              <a:gd name="connsiteX4" fmla="*/ 1290028 w 1817720"/>
              <a:gd name="connsiteY4" fmla="*/ 526597 h 180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720" h="1807803">
                <a:moveTo>
                  <a:pt x="1290028" y="526597"/>
                </a:moveTo>
                <a:cubicBezTo>
                  <a:pt x="855756" y="93673"/>
                  <a:pt x="105894" y="-66819"/>
                  <a:pt x="11487" y="24891"/>
                </a:cubicBezTo>
                <a:cubicBezTo>
                  <a:pt x="-82920" y="116601"/>
                  <a:pt x="426878" y="781497"/>
                  <a:pt x="723586" y="1076856"/>
                </a:cubicBezTo>
                <a:cubicBezTo>
                  <a:pt x="1020294" y="1372215"/>
                  <a:pt x="1697328" y="1888757"/>
                  <a:pt x="1791735" y="1797047"/>
                </a:cubicBezTo>
                <a:cubicBezTo>
                  <a:pt x="1886142" y="1705337"/>
                  <a:pt x="1724300" y="959521"/>
                  <a:pt x="1290028" y="526597"/>
                </a:cubicBezTo>
                <a:close/>
              </a:path>
            </a:pathLst>
          </a:custGeom>
          <a:no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048048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0AF2F81-FE4D-4A10-AE2F-04FFA492C553}"/>
              </a:ext>
            </a:extLst>
          </p:cNvPr>
          <p:cNvPicPr>
            <a:picLocks noChangeAspect="1"/>
          </p:cNvPicPr>
          <p:nvPr/>
        </p:nvPicPr>
        <p:blipFill>
          <a:blip r:embed="rId2"/>
          <a:stretch>
            <a:fillRect/>
          </a:stretch>
        </p:blipFill>
        <p:spPr>
          <a:xfrm>
            <a:off x="251520" y="908720"/>
            <a:ext cx="5760640" cy="4320480"/>
          </a:xfrm>
          <a:prstGeom prst="rect">
            <a:avLst/>
          </a:prstGeom>
        </p:spPr>
      </p:pic>
      <p:sp>
        <p:nvSpPr>
          <p:cNvPr id="4" name="タイトル 3">
            <a:extLst>
              <a:ext uri="{FF2B5EF4-FFF2-40B4-BE49-F238E27FC236}">
                <a16:creationId xmlns:a16="http://schemas.microsoft.com/office/drawing/2014/main" id="{C2033ACC-2FFB-4D0E-B474-C49AFB946878}"/>
              </a:ext>
            </a:extLst>
          </p:cNvPr>
          <p:cNvSpPr>
            <a:spLocks noGrp="1"/>
          </p:cNvSpPr>
          <p:nvPr>
            <p:ph type="title"/>
          </p:nvPr>
        </p:nvSpPr>
        <p:spPr/>
        <p:txBody>
          <a:bodyPr/>
          <a:lstStyle/>
          <a:p>
            <a:r>
              <a:rPr kumimoji="1" lang="ja-JP" altLang="en-US" dirty="0"/>
              <a:t>位相角</a:t>
            </a:r>
          </a:p>
        </p:txBody>
      </p:sp>
      <p:sp>
        <p:nvSpPr>
          <p:cNvPr id="6" name="楕円 5">
            <a:extLst>
              <a:ext uri="{FF2B5EF4-FFF2-40B4-BE49-F238E27FC236}">
                <a16:creationId xmlns:a16="http://schemas.microsoft.com/office/drawing/2014/main" id="{3678C89D-5411-430F-9E4D-089706549FB6}"/>
              </a:ext>
            </a:extLst>
          </p:cNvPr>
          <p:cNvSpPr/>
          <p:nvPr/>
        </p:nvSpPr>
        <p:spPr>
          <a:xfrm>
            <a:off x="5292080" y="1268760"/>
            <a:ext cx="3600400" cy="3600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774A5478-106A-4D5C-9465-6608AF2887ED}"/>
              </a:ext>
            </a:extLst>
          </p:cNvPr>
          <p:cNvCxnSpPr>
            <a:cxnSpLocks/>
          </p:cNvCxnSpPr>
          <p:nvPr/>
        </p:nvCxnSpPr>
        <p:spPr bwMode="auto">
          <a:xfrm flipH="1">
            <a:off x="5819346" y="1844824"/>
            <a:ext cx="2569078" cy="249707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20645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r>
              <a:rPr lang="ja-JP" altLang="en-US"/>
              <a:t>実験上の注意点</a:t>
            </a:r>
          </a:p>
        </p:txBody>
      </p:sp>
      <p:sp>
        <p:nvSpPr>
          <p:cNvPr id="698371" name="Rectangle 3"/>
          <p:cNvSpPr>
            <a:spLocks noGrp="1" noChangeArrowheads="1"/>
          </p:cNvSpPr>
          <p:nvPr>
            <p:ph type="body" idx="4294967295"/>
          </p:nvPr>
        </p:nvSpPr>
        <p:spPr>
          <a:xfrm>
            <a:off x="341313" y="602778"/>
            <a:ext cx="8461375" cy="4770438"/>
          </a:xfrm>
          <a:prstGeom prst="rect">
            <a:avLst/>
          </a:prstGeom>
        </p:spPr>
        <p:txBody>
          <a:bodyPr/>
          <a:lstStyle/>
          <a:p>
            <a:pPr>
              <a:lnSpc>
                <a:spcPct val="80000"/>
              </a:lnSpc>
            </a:pPr>
            <a:r>
              <a:rPr lang="ja-JP" altLang="en-US" sz="2400" dirty="0"/>
              <a:t>余計な光を避ける</a:t>
            </a:r>
          </a:p>
          <a:p>
            <a:pPr lvl="1">
              <a:lnSpc>
                <a:spcPct val="80000"/>
              </a:lnSpc>
            </a:pPr>
            <a:r>
              <a:rPr lang="ja-JP" altLang="en-US" sz="2000" dirty="0"/>
              <a:t>周囲の実験装置を離す</a:t>
            </a:r>
          </a:p>
          <a:p>
            <a:pPr lvl="1">
              <a:lnSpc>
                <a:spcPct val="80000"/>
              </a:lnSpc>
            </a:pPr>
            <a:r>
              <a:rPr lang="ja-JP" altLang="en-US" sz="2000" dirty="0"/>
              <a:t>無反射素材を使用する</a:t>
            </a:r>
            <a:endParaRPr lang="en-US" altLang="ja-JP" sz="2000" dirty="0"/>
          </a:p>
          <a:p>
            <a:pPr>
              <a:lnSpc>
                <a:spcPct val="80000"/>
              </a:lnSpc>
            </a:pPr>
            <a:r>
              <a:rPr lang="ja-JP" altLang="en-US" sz="2400" dirty="0"/>
              <a:t>偏光板に垂直に光が透過するようにする</a:t>
            </a:r>
          </a:p>
          <a:p>
            <a:pPr>
              <a:lnSpc>
                <a:spcPct val="80000"/>
              </a:lnSpc>
            </a:pPr>
            <a:r>
              <a:rPr lang="ja-JP" altLang="en-US" sz="2400" dirty="0"/>
              <a:t>「カメラと偏光板の間」「光源と偏光板の間」に隙間を空けない</a:t>
            </a:r>
          </a:p>
          <a:p>
            <a:pPr>
              <a:lnSpc>
                <a:spcPct val="80000"/>
              </a:lnSpc>
            </a:pPr>
            <a:r>
              <a:rPr lang="ja-JP" altLang="en-US" sz="2400" dirty="0"/>
              <a:t>光源の前の偏光板を焦がさないようにする</a:t>
            </a:r>
          </a:p>
          <a:p>
            <a:pPr>
              <a:lnSpc>
                <a:spcPct val="80000"/>
              </a:lnSpc>
            </a:pPr>
            <a:r>
              <a:rPr lang="ja-JP" altLang="en-US" sz="2400" dirty="0"/>
              <a:t>偏光板の保護ガラスによる屈折でずれるので注意</a:t>
            </a:r>
            <a:endParaRPr lang="en-US" altLang="ja-JP" sz="2400" dirty="0"/>
          </a:p>
          <a:p>
            <a:pPr>
              <a:lnSpc>
                <a:spcPct val="80000"/>
              </a:lnSpc>
            </a:pPr>
            <a:r>
              <a:rPr lang="ja-JP" altLang="en-US" sz="2400" dirty="0"/>
              <a:t>画像処理のしていないカメラを使用</a:t>
            </a:r>
          </a:p>
          <a:p>
            <a:pPr lvl="1">
              <a:lnSpc>
                <a:spcPct val="80000"/>
              </a:lnSpc>
            </a:pPr>
            <a:r>
              <a:rPr lang="ja-JP" altLang="en-US" sz="2000" dirty="0"/>
              <a:t>ガンマ</a:t>
            </a:r>
            <a:r>
              <a:rPr lang="en-US" altLang="ja-JP" sz="2000" dirty="0"/>
              <a:t>1</a:t>
            </a:r>
          </a:p>
          <a:p>
            <a:pPr lvl="1">
              <a:lnSpc>
                <a:spcPct val="80000"/>
              </a:lnSpc>
            </a:pPr>
            <a:r>
              <a:rPr lang="ja-JP" altLang="en-US" sz="2000" dirty="0"/>
              <a:t>暗電流ノイズが少ない</a:t>
            </a:r>
          </a:p>
          <a:p>
            <a:pPr lvl="1">
              <a:lnSpc>
                <a:spcPct val="80000"/>
              </a:lnSpc>
            </a:pPr>
            <a:r>
              <a:rPr lang="ja-JP" altLang="en-US" sz="2000" dirty="0"/>
              <a:t>テレビカメラの場合，プログレッシブでグローバルシャッター</a:t>
            </a:r>
            <a:endParaRPr lang="en-US" altLang="ja-JP" sz="2000" dirty="0"/>
          </a:p>
          <a:p>
            <a:pPr lvl="1">
              <a:lnSpc>
                <a:spcPct val="80000"/>
              </a:lnSpc>
            </a:pPr>
            <a:r>
              <a:rPr lang="ja-JP" altLang="en-US" sz="2000" dirty="0"/>
              <a:t>サチらないように（白飛びしないように）撮影</a:t>
            </a:r>
          </a:p>
        </p:txBody>
      </p:sp>
    </p:spTree>
    <p:extLst>
      <p:ext uri="{BB962C8B-B14F-4D97-AF65-F5344CB8AC3E}">
        <p14:creationId xmlns:p14="http://schemas.microsoft.com/office/powerpoint/2010/main" val="4030476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6640008-71D1-4AD8-89C1-6C328823D19D}"/>
              </a:ext>
            </a:extLst>
          </p:cNvPr>
          <p:cNvPicPr>
            <a:picLocks noChangeAspect="1"/>
          </p:cNvPicPr>
          <p:nvPr/>
        </p:nvPicPr>
        <p:blipFill>
          <a:blip r:embed="rId2"/>
          <a:stretch>
            <a:fillRect/>
          </a:stretch>
        </p:blipFill>
        <p:spPr>
          <a:xfrm>
            <a:off x="251520" y="908720"/>
            <a:ext cx="5760640" cy="4320480"/>
          </a:xfrm>
          <a:prstGeom prst="rect">
            <a:avLst/>
          </a:prstGeom>
        </p:spPr>
      </p:pic>
      <p:sp>
        <p:nvSpPr>
          <p:cNvPr id="4" name="タイトル 3">
            <a:extLst>
              <a:ext uri="{FF2B5EF4-FFF2-40B4-BE49-F238E27FC236}">
                <a16:creationId xmlns:a16="http://schemas.microsoft.com/office/drawing/2014/main" id="{C2033ACC-2FFB-4D0E-B474-C49AFB946878}"/>
              </a:ext>
            </a:extLst>
          </p:cNvPr>
          <p:cNvSpPr>
            <a:spLocks noGrp="1"/>
          </p:cNvSpPr>
          <p:nvPr>
            <p:ph type="title"/>
          </p:nvPr>
        </p:nvSpPr>
        <p:spPr/>
        <p:txBody>
          <a:bodyPr/>
          <a:lstStyle/>
          <a:p>
            <a:r>
              <a:rPr kumimoji="1" lang="ja-JP" altLang="en-US" dirty="0"/>
              <a:t>偏光度</a:t>
            </a:r>
          </a:p>
        </p:txBody>
      </p:sp>
      <p:sp>
        <p:nvSpPr>
          <p:cNvPr id="6" name="楕円 5">
            <a:extLst>
              <a:ext uri="{FF2B5EF4-FFF2-40B4-BE49-F238E27FC236}">
                <a16:creationId xmlns:a16="http://schemas.microsoft.com/office/drawing/2014/main" id="{3678C89D-5411-430F-9E4D-089706549FB6}"/>
              </a:ext>
            </a:extLst>
          </p:cNvPr>
          <p:cNvSpPr/>
          <p:nvPr/>
        </p:nvSpPr>
        <p:spPr>
          <a:xfrm>
            <a:off x="5292080" y="1268760"/>
            <a:ext cx="3600400" cy="3600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A81B0AAE-00DF-4891-B31C-1B463EB1AA8F}"/>
              </a:ext>
            </a:extLst>
          </p:cNvPr>
          <p:cNvSpPr/>
          <p:nvPr/>
        </p:nvSpPr>
        <p:spPr>
          <a:xfrm>
            <a:off x="6084168" y="2060848"/>
            <a:ext cx="2016224" cy="20162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0150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52F230F-AF15-40C9-B9D7-2D09327DC909}"/>
              </a:ext>
            </a:extLst>
          </p:cNvPr>
          <p:cNvPicPr>
            <a:picLocks noChangeAspect="1"/>
          </p:cNvPicPr>
          <p:nvPr/>
        </p:nvPicPr>
        <p:blipFill>
          <a:blip r:embed="rId2"/>
          <a:stretch>
            <a:fillRect/>
          </a:stretch>
        </p:blipFill>
        <p:spPr>
          <a:xfrm>
            <a:off x="6012160" y="1988840"/>
            <a:ext cx="2880320" cy="2160240"/>
          </a:xfrm>
          <a:prstGeom prst="rect">
            <a:avLst/>
          </a:prstGeom>
        </p:spPr>
      </p:pic>
      <p:pic>
        <p:nvPicPr>
          <p:cNvPr id="9" name="図 8">
            <a:extLst>
              <a:ext uri="{FF2B5EF4-FFF2-40B4-BE49-F238E27FC236}">
                <a16:creationId xmlns:a16="http://schemas.microsoft.com/office/drawing/2014/main" id="{ED80AA39-D707-4F53-96B8-88A7158E9D19}"/>
              </a:ext>
            </a:extLst>
          </p:cNvPr>
          <p:cNvPicPr>
            <a:picLocks noChangeAspect="1"/>
          </p:cNvPicPr>
          <p:nvPr/>
        </p:nvPicPr>
        <p:blipFill>
          <a:blip r:embed="rId3"/>
          <a:stretch>
            <a:fillRect/>
          </a:stretch>
        </p:blipFill>
        <p:spPr>
          <a:xfrm>
            <a:off x="251520" y="4509120"/>
            <a:ext cx="2880320" cy="2160240"/>
          </a:xfrm>
          <a:prstGeom prst="rect">
            <a:avLst/>
          </a:prstGeom>
        </p:spPr>
      </p:pic>
      <p:pic>
        <p:nvPicPr>
          <p:cNvPr id="10" name="図 9">
            <a:extLst>
              <a:ext uri="{FF2B5EF4-FFF2-40B4-BE49-F238E27FC236}">
                <a16:creationId xmlns:a16="http://schemas.microsoft.com/office/drawing/2014/main" id="{3E64D381-5AD5-49DB-B0A2-66C1654F6ACD}"/>
              </a:ext>
            </a:extLst>
          </p:cNvPr>
          <p:cNvPicPr>
            <a:picLocks noChangeAspect="1"/>
          </p:cNvPicPr>
          <p:nvPr/>
        </p:nvPicPr>
        <p:blipFill>
          <a:blip r:embed="rId4"/>
          <a:stretch>
            <a:fillRect/>
          </a:stretch>
        </p:blipFill>
        <p:spPr>
          <a:xfrm>
            <a:off x="251520" y="2348880"/>
            <a:ext cx="2880320" cy="2160240"/>
          </a:xfrm>
          <a:prstGeom prst="rect">
            <a:avLst/>
          </a:prstGeom>
        </p:spPr>
      </p:pic>
      <p:pic>
        <p:nvPicPr>
          <p:cNvPr id="11" name="図 10">
            <a:extLst>
              <a:ext uri="{FF2B5EF4-FFF2-40B4-BE49-F238E27FC236}">
                <a16:creationId xmlns:a16="http://schemas.microsoft.com/office/drawing/2014/main" id="{B0EAE505-E8BF-4173-BBAE-9CA5320158B4}"/>
              </a:ext>
            </a:extLst>
          </p:cNvPr>
          <p:cNvPicPr>
            <a:picLocks noChangeAspect="1"/>
          </p:cNvPicPr>
          <p:nvPr/>
        </p:nvPicPr>
        <p:blipFill>
          <a:blip r:embed="rId5"/>
          <a:stretch>
            <a:fillRect/>
          </a:stretch>
        </p:blipFill>
        <p:spPr>
          <a:xfrm>
            <a:off x="251520" y="188640"/>
            <a:ext cx="2880320" cy="2160240"/>
          </a:xfrm>
          <a:prstGeom prst="rect">
            <a:avLst/>
          </a:prstGeom>
        </p:spPr>
      </p:pic>
      <p:sp>
        <p:nvSpPr>
          <p:cNvPr id="2" name="タイトル 1">
            <a:extLst>
              <a:ext uri="{FF2B5EF4-FFF2-40B4-BE49-F238E27FC236}">
                <a16:creationId xmlns:a16="http://schemas.microsoft.com/office/drawing/2014/main" id="{50F70D9D-59FF-4ABA-88D6-FD093B4DE2F0}"/>
              </a:ext>
            </a:extLst>
          </p:cNvPr>
          <p:cNvSpPr>
            <a:spLocks noGrp="1"/>
          </p:cNvSpPr>
          <p:nvPr>
            <p:ph type="title"/>
          </p:nvPr>
        </p:nvSpPr>
        <p:spPr/>
        <p:txBody>
          <a:bodyPr/>
          <a:lstStyle/>
          <a:p>
            <a:r>
              <a:rPr kumimoji="1" lang="ja-JP" altLang="en-US" dirty="0"/>
              <a:t>法線推定</a:t>
            </a:r>
          </a:p>
        </p:txBody>
      </p:sp>
      <p:sp>
        <p:nvSpPr>
          <p:cNvPr id="3" name="楕円 2">
            <a:extLst>
              <a:ext uri="{FF2B5EF4-FFF2-40B4-BE49-F238E27FC236}">
                <a16:creationId xmlns:a16="http://schemas.microsoft.com/office/drawing/2014/main" id="{B7C3F82A-970F-468D-93F7-8817AAA83728}"/>
              </a:ext>
            </a:extLst>
          </p:cNvPr>
          <p:cNvSpPr/>
          <p:nvPr/>
        </p:nvSpPr>
        <p:spPr>
          <a:xfrm>
            <a:off x="2771800" y="1268760"/>
            <a:ext cx="3600400" cy="3600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8A4BC8DB-752B-41E7-B47F-9D729B193426}"/>
              </a:ext>
            </a:extLst>
          </p:cNvPr>
          <p:cNvSpPr/>
          <p:nvPr/>
        </p:nvSpPr>
        <p:spPr>
          <a:xfrm>
            <a:off x="3563888" y="2060848"/>
            <a:ext cx="2016224" cy="20162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25D589A7-42EE-4C9A-B982-AF83D29BBB5E}"/>
              </a:ext>
            </a:extLst>
          </p:cNvPr>
          <p:cNvCxnSpPr>
            <a:cxnSpLocks/>
          </p:cNvCxnSpPr>
          <p:nvPr/>
        </p:nvCxnSpPr>
        <p:spPr bwMode="auto">
          <a:xfrm flipH="1">
            <a:off x="3299066" y="1844824"/>
            <a:ext cx="2569078" cy="249707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6" name="フリーフォーム: 図形 5">
            <a:extLst>
              <a:ext uri="{FF2B5EF4-FFF2-40B4-BE49-F238E27FC236}">
                <a16:creationId xmlns:a16="http://schemas.microsoft.com/office/drawing/2014/main" id="{3CAA73D2-F573-463D-A030-5B21C54C14F3}"/>
              </a:ext>
            </a:extLst>
          </p:cNvPr>
          <p:cNvSpPr/>
          <p:nvPr/>
        </p:nvSpPr>
        <p:spPr bwMode="auto">
          <a:xfrm>
            <a:off x="4554480" y="1273936"/>
            <a:ext cx="1817720" cy="1807803"/>
          </a:xfrm>
          <a:custGeom>
            <a:avLst/>
            <a:gdLst>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2821791 w 3548950"/>
              <a:gd name="connsiteY0" fmla="*/ 722739 h 3783351"/>
              <a:gd name="connsiteX1" fmla="*/ 264708 w 3548950"/>
              <a:gd name="connsiteY1" fmla="*/ 140112 h 3783351"/>
              <a:gd name="connsiteX2" fmla="*/ 434641 w 3548950"/>
              <a:gd name="connsiteY2" fmla="*/ 2810484 h 3783351"/>
              <a:gd name="connsiteX3" fmla="*/ 3396326 w 3548950"/>
              <a:gd name="connsiteY3" fmla="*/ 3684424 h 3783351"/>
              <a:gd name="connsiteX4" fmla="*/ 2821791 w 3548950"/>
              <a:gd name="connsiteY4" fmla="*/ 722739 h 3783351"/>
              <a:gd name="connsiteX0" fmla="*/ 3800186 w 4067570"/>
              <a:gd name="connsiteY0" fmla="*/ 568670 h 3870944"/>
              <a:gd name="connsiteX1" fmla="*/ 328703 w 4067570"/>
              <a:gd name="connsiteY1" fmla="*/ 212620 h 3870944"/>
              <a:gd name="connsiteX2" fmla="*/ 498636 w 4067570"/>
              <a:gd name="connsiteY2" fmla="*/ 2882992 h 3870944"/>
              <a:gd name="connsiteX3" fmla="*/ 3460321 w 4067570"/>
              <a:gd name="connsiteY3" fmla="*/ 3756932 h 3870944"/>
              <a:gd name="connsiteX4" fmla="*/ 3800186 w 4067570"/>
              <a:gd name="connsiteY4" fmla="*/ 568670 h 3870944"/>
              <a:gd name="connsiteX0" fmla="*/ 3489265 w 3688566"/>
              <a:gd name="connsiteY0" fmla="*/ 857536 h 7174793"/>
              <a:gd name="connsiteX1" fmla="*/ 17782 w 3688566"/>
              <a:gd name="connsiteY1" fmla="*/ 501486 h 7174793"/>
              <a:gd name="connsiteX2" fmla="*/ 2178355 w 3688566"/>
              <a:gd name="connsiteY2" fmla="*/ 7088403 h 7174793"/>
              <a:gd name="connsiteX3" fmla="*/ 3149400 w 3688566"/>
              <a:gd name="connsiteY3" fmla="*/ 4045798 h 7174793"/>
              <a:gd name="connsiteX4" fmla="*/ 3489265 w 3688566"/>
              <a:gd name="connsiteY4" fmla="*/ 857536 h 7174793"/>
              <a:gd name="connsiteX0" fmla="*/ 2779911 w 3206009"/>
              <a:gd name="connsiteY0" fmla="*/ 5957236 h 6655052"/>
              <a:gd name="connsiteX1" fmla="*/ 4343 w 3206009"/>
              <a:gd name="connsiteY1" fmla="*/ 1498 h 6655052"/>
              <a:gd name="connsiteX2" fmla="*/ 2164916 w 3206009"/>
              <a:gd name="connsiteY2" fmla="*/ 6588415 h 6655052"/>
              <a:gd name="connsiteX3" fmla="*/ 3135961 w 3206009"/>
              <a:gd name="connsiteY3" fmla="*/ 3545810 h 6655052"/>
              <a:gd name="connsiteX4" fmla="*/ 2779911 w 3206009"/>
              <a:gd name="connsiteY4" fmla="*/ 5957236 h 6655052"/>
              <a:gd name="connsiteX0" fmla="*/ 2779968 w 3323345"/>
              <a:gd name="connsiteY0" fmla="*/ 5957428 h 7490981"/>
              <a:gd name="connsiteX1" fmla="*/ 4400 w 3323345"/>
              <a:gd name="connsiteY1" fmla="*/ 1690 h 7490981"/>
              <a:gd name="connsiteX2" fmla="*/ 2164973 w 3323345"/>
              <a:gd name="connsiteY2" fmla="*/ 6588607 h 7490981"/>
              <a:gd name="connsiteX3" fmla="*/ 3281675 w 3323345"/>
              <a:gd name="connsiteY3" fmla="*/ 7365443 h 7490981"/>
              <a:gd name="connsiteX4" fmla="*/ 2779968 w 3323345"/>
              <a:gd name="connsiteY4" fmla="*/ 5957428 h 7490981"/>
              <a:gd name="connsiteX0" fmla="*/ 699024 w 1216351"/>
              <a:gd name="connsiteY0" fmla="*/ 380318 h 1800752"/>
              <a:gd name="connsiteX1" fmla="*/ 148766 w 1216351"/>
              <a:gd name="connsiteY1" fmla="*/ 32361 h 1800752"/>
              <a:gd name="connsiteX2" fmla="*/ 84029 w 1216351"/>
              <a:gd name="connsiteY2" fmla="*/ 1011497 h 1800752"/>
              <a:gd name="connsiteX3" fmla="*/ 1200731 w 1216351"/>
              <a:gd name="connsiteY3" fmla="*/ 1788333 h 1800752"/>
              <a:gd name="connsiteX4" fmla="*/ 699024 w 1216351"/>
              <a:gd name="connsiteY4" fmla="*/ 380318 h 1800752"/>
              <a:gd name="connsiteX0" fmla="*/ 699024 w 1216351"/>
              <a:gd name="connsiteY0" fmla="*/ 378074 h 1663482"/>
              <a:gd name="connsiteX1" fmla="*/ 148766 w 1216351"/>
              <a:gd name="connsiteY1" fmla="*/ 30117 h 1663482"/>
              <a:gd name="connsiteX2" fmla="*/ 84029 w 1216351"/>
              <a:gd name="connsiteY2" fmla="*/ 1009253 h 1663482"/>
              <a:gd name="connsiteX3" fmla="*/ 1200731 w 1216351"/>
              <a:gd name="connsiteY3" fmla="*/ 1648524 h 1663482"/>
              <a:gd name="connsiteX4" fmla="*/ 699024 w 1216351"/>
              <a:gd name="connsiteY4" fmla="*/ 378074 h 1663482"/>
              <a:gd name="connsiteX0" fmla="*/ 663685 w 1179020"/>
              <a:gd name="connsiteY0" fmla="*/ 373018 h 1653792"/>
              <a:gd name="connsiteX1" fmla="*/ 113427 w 1179020"/>
              <a:gd name="connsiteY1" fmla="*/ 25061 h 1653792"/>
              <a:gd name="connsiteX2" fmla="*/ 97243 w 1179020"/>
              <a:gd name="connsiteY2" fmla="*/ 923277 h 1653792"/>
              <a:gd name="connsiteX3" fmla="*/ 1165392 w 1179020"/>
              <a:gd name="connsiteY3" fmla="*/ 1643468 h 1653792"/>
              <a:gd name="connsiteX4" fmla="*/ 663685 w 1179020"/>
              <a:gd name="connsiteY4" fmla="*/ 373018 h 1653792"/>
              <a:gd name="connsiteX0" fmla="*/ 1290028 w 1809462"/>
              <a:gd name="connsiteY0" fmla="*/ 518593 h 1799799"/>
              <a:gd name="connsiteX1" fmla="*/ 11487 w 1809462"/>
              <a:gd name="connsiteY1" fmla="*/ 16887 h 1799799"/>
              <a:gd name="connsiteX2" fmla="*/ 723586 w 1809462"/>
              <a:gd name="connsiteY2" fmla="*/ 1068852 h 1799799"/>
              <a:gd name="connsiteX3" fmla="*/ 1791735 w 1809462"/>
              <a:gd name="connsiteY3" fmla="*/ 1789043 h 1799799"/>
              <a:gd name="connsiteX4" fmla="*/ 1290028 w 1809462"/>
              <a:gd name="connsiteY4" fmla="*/ 518593 h 1799799"/>
              <a:gd name="connsiteX0" fmla="*/ 1290028 w 1817720"/>
              <a:gd name="connsiteY0" fmla="*/ 526597 h 1807803"/>
              <a:gd name="connsiteX1" fmla="*/ 11487 w 1817720"/>
              <a:gd name="connsiteY1" fmla="*/ 24891 h 1807803"/>
              <a:gd name="connsiteX2" fmla="*/ 723586 w 1817720"/>
              <a:gd name="connsiteY2" fmla="*/ 1076856 h 1807803"/>
              <a:gd name="connsiteX3" fmla="*/ 1791735 w 1817720"/>
              <a:gd name="connsiteY3" fmla="*/ 1797047 h 1807803"/>
              <a:gd name="connsiteX4" fmla="*/ 1290028 w 1817720"/>
              <a:gd name="connsiteY4" fmla="*/ 526597 h 180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720" h="1807803">
                <a:moveTo>
                  <a:pt x="1290028" y="526597"/>
                </a:moveTo>
                <a:cubicBezTo>
                  <a:pt x="855756" y="93673"/>
                  <a:pt x="105894" y="-66819"/>
                  <a:pt x="11487" y="24891"/>
                </a:cubicBezTo>
                <a:cubicBezTo>
                  <a:pt x="-82920" y="116601"/>
                  <a:pt x="426878" y="781497"/>
                  <a:pt x="723586" y="1076856"/>
                </a:cubicBezTo>
                <a:cubicBezTo>
                  <a:pt x="1020294" y="1372215"/>
                  <a:pt x="1697328" y="1888757"/>
                  <a:pt x="1791735" y="1797047"/>
                </a:cubicBezTo>
                <a:cubicBezTo>
                  <a:pt x="1886142" y="1705337"/>
                  <a:pt x="1724300" y="959521"/>
                  <a:pt x="1290028" y="526597"/>
                </a:cubicBezTo>
                <a:close/>
              </a:path>
            </a:pathLst>
          </a:custGeom>
          <a:noFill/>
          <a:ln w="127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7" name="楕円 6">
            <a:extLst>
              <a:ext uri="{FF2B5EF4-FFF2-40B4-BE49-F238E27FC236}">
                <a16:creationId xmlns:a16="http://schemas.microsoft.com/office/drawing/2014/main" id="{93847B08-AC0B-4B86-BDA4-FC9A5A4744A9}"/>
              </a:ext>
            </a:extLst>
          </p:cNvPr>
          <p:cNvSpPr/>
          <p:nvPr/>
        </p:nvSpPr>
        <p:spPr>
          <a:xfrm>
            <a:off x="5244348" y="2308420"/>
            <a:ext cx="144016" cy="144016"/>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3973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1BCA5-BF0C-4F08-84BD-680A29CAE2E4}"/>
              </a:ext>
            </a:extLst>
          </p:cNvPr>
          <p:cNvSpPr>
            <a:spLocks noGrp="1"/>
          </p:cNvSpPr>
          <p:nvPr>
            <p:ph type="ctrTitle" sz="quarter"/>
          </p:nvPr>
        </p:nvSpPr>
        <p:spPr/>
        <p:txBody>
          <a:bodyPr/>
          <a:lstStyle/>
          <a:p>
            <a:r>
              <a:rPr kumimoji="1" lang="en-US" altLang="ja-JP" dirty="0"/>
              <a:t>Photometric stereo</a:t>
            </a:r>
            <a:endParaRPr kumimoji="1" lang="ja-JP" altLang="en-US" dirty="0"/>
          </a:p>
        </p:txBody>
      </p:sp>
      <p:sp>
        <p:nvSpPr>
          <p:cNvPr id="3" name="字幕 2">
            <a:extLst>
              <a:ext uri="{FF2B5EF4-FFF2-40B4-BE49-F238E27FC236}">
                <a16:creationId xmlns:a16="http://schemas.microsoft.com/office/drawing/2014/main" id="{37539CB2-7311-42FD-8E2F-9AF943BB75C6}"/>
              </a:ext>
            </a:extLst>
          </p:cNvPr>
          <p:cNvSpPr>
            <a:spLocks noGrp="1"/>
          </p:cNvSpPr>
          <p:nvPr>
            <p:ph type="subTitle" sz="quarter" idx="1"/>
          </p:nvPr>
        </p:nvSpPr>
        <p:spPr/>
        <p:txBody>
          <a:bodyPr/>
          <a:lstStyle/>
          <a:p>
            <a:r>
              <a:rPr kumimoji="1" lang="en-US" altLang="ja-JP" dirty="0"/>
              <a:t>[Miyazaki, Hashimoto, 2021]</a:t>
            </a:r>
          </a:p>
          <a:p>
            <a:r>
              <a:rPr lang="en-US" altLang="ja-JP" dirty="0"/>
              <a:t>[</a:t>
            </a:r>
            <a:r>
              <a:rPr lang="en-US" altLang="ja-JP" dirty="0" err="1"/>
              <a:t>Drbohlav</a:t>
            </a:r>
            <a:r>
              <a:rPr lang="en-US" altLang="ja-JP" dirty="0"/>
              <a:t>, Sara, 2001]</a:t>
            </a:r>
          </a:p>
          <a:p>
            <a:r>
              <a:rPr kumimoji="1" lang="en-US" altLang="ja-JP" dirty="0"/>
              <a:t>[Ngo, </a:t>
            </a:r>
            <a:r>
              <a:rPr kumimoji="1" lang="en-US" altLang="ja-JP" dirty="0" err="1"/>
              <a:t>Nagahara</a:t>
            </a:r>
            <a:r>
              <a:rPr kumimoji="1" lang="en-US" altLang="ja-JP" dirty="0"/>
              <a:t>, Taniguchi, 2015]</a:t>
            </a:r>
            <a:endParaRPr kumimoji="1" lang="ja-JP" altLang="en-US" dirty="0"/>
          </a:p>
        </p:txBody>
      </p:sp>
    </p:spTree>
    <p:extLst>
      <p:ext uri="{BB962C8B-B14F-4D97-AF65-F5344CB8AC3E}">
        <p14:creationId xmlns:p14="http://schemas.microsoft.com/office/powerpoint/2010/main" val="3837458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a:t>未校正照度差ステレオ法</a:t>
            </a:r>
          </a:p>
        </p:txBody>
      </p:sp>
      <p:grpSp>
        <p:nvGrpSpPr>
          <p:cNvPr id="24" name="グループ化 23"/>
          <p:cNvGrpSpPr/>
          <p:nvPr/>
        </p:nvGrpSpPr>
        <p:grpSpPr>
          <a:xfrm>
            <a:off x="180231" y="1340768"/>
            <a:ext cx="8854195" cy="2255678"/>
            <a:chOff x="180231" y="1890316"/>
            <a:chExt cx="3553892" cy="905383"/>
          </a:xfrm>
        </p:grpSpPr>
        <p:sp>
          <p:nvSpPr>
            <p:cNvPr id="5" name="テキスト ボックス 4"/>
            <p:cNvSpPr txBox="1"/>
            <p:nvPr/>
          </p:nvSpPr>
          <p:spPr>
            <a:xfrm>
              <a:off x="180231" y="2610396"/>
              <a:ext cx="911844" cy="185303"/>
            </a:xfrm>
            <a:prstGeom prst="rect">
              <a:avLst/>
            </a:prstGeom>
            <a:noFill/>
          </p:spPr>
          <p:txBody>
            <a:bodyPr wrap="none" rtlCol="0">
              <a:spAutoFit/>
            </a:bodyPr>
            <a:lstStyle/>
            <a:p>
              <a:r>
                <a:rPr kumimoji="1" lang="en-US" altLang="ja-JP" sz="2400"/>
                <a:t>Image Intensity</a:t>
              </a:r>
              <a:endParaRPr kumimoji="1" lang="ja-JP" altLang="en-US" sz="2400" dirty="0"/>
            </a:p>
          </p:txBody>
        </p:sp>
        <p:sp>
          <p:nvSpPr>
            <p:cNvPr id="6" name="正方形/長方形 5"/>
            <p:cNvSpPr/>
            <p:nvPr/>
          </p:nvSpPr>
          <p:spPr>
            <a:xfrm>
              <a:off x="2700511" y="1890316"/>
              <a:ext cx="720080" cy="7200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7" name="太陽 6"/>
            <p:cNvSpPr/>
            <p:nvPr/>
          </p:nvSpPr>
          <p:spPr>
            <a:xfrm>
              <a:off x="3060551" y="1962324"/>
              <a:ext cx="288032" cy="292232"/>
            </a:xfrm>
            <a:prstGeom prst="su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cxnSp>
          <p:nvCxnSpPr>
            <p:cNvPr id="8" name="直線矢印コネクタ 7"/>
            <p:cNvCxnSpPr/>
            <p:nvPr/>
          </p:nvCxnSpPr>
          <p:spPr>
            <a:xfrm flipH="1">
              <a:off x="2844527" y="2250356"/>
              <a:ext cx="216024" cy="288032"/>
            </a:xfrm>
            <a:prstGeom prst="straightConnector1">
              <a:avLst/>
            </a:prstGeom>
            <a:ln w="12700">
              <a:solidFill>
                <a:schemeClr val="tx1"/>
              </a:solidFill>
              <a:prstDash val="sysDash"/>
              <a:tailEnd type="triangle" w="sm" len="sm"/>
            </a:ln>
          </p:spPr>
          <p:style>
            <a:lnRef idx="1">
              <a:schemeClr val="accent1"/>
            </a:lnRef>
            <a:fillRef idx="0">
              <a:schemeClr val="accent1"/>
            </a:fillRef>
            <a:effectRef idx="0">
              <a:schemeClr val="accent1"/>
            </a:effectRef>
            <a:fontRef idx="minor">
              <a:schemeClr val="tx1"/>
            </a:fontRef>
          </p:style>
        </p:cxnSp>
        <p:sp>
          <p:nvSpPr>
            <p:cNvPr id="9" name="等号 8"/>
            <p:cNvSpPr/>
            <p:nvPr/>
          </p:nvSpPr>
          <p:spPr>
            <a:xfrm>
              <a:off x="1105741" y="2133635"/>
              <a:ext cx="216024" cy="288032"/>
            </a:xfrm>
            <a:prstGeom prst="mathEqual">
              <a:avLst>
                <a:gd name="adj1" fmla="val 3252"/>
                <a:gd name="adj2" fmla="val 209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endParaRPr>
            </a:p>
          </p:txBody>
        </p:sp>
        <p:grpSp>
          <p:nvGrpSpPr>
            <p:cNvPr id="10" name="グループ化 9"/>
            <p:cNvGrpSpPr/>
            <p:nvPr/>
          </p:nvGrpSpPr>
          <p:grpSpPr>
            <a:xfrm>
              <a:off x="1476375" y="1890316"/>
              <a:ext cx="720080" cy="720080"/>
              <a:chOff x="1476375" y="1890316"/>
              <a:chExt cx="720080" cy="720080"/>
            </a:xfrm>
          </p:grpSpPr>
          <p:sp>
            <p:nvSpPr>
              <p:cNvPr id="11" name="正方形/長方形 10"/>
              <p:cNvSpPr/>
              <p:nvPr/>
            </p:nvSpPr>
            <p:spPr>
              <a:xfrm>
                <a:off x="1476375" y="1890316"/>
                <a:ext cx="720080" cy="7200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2" name="円弧 11"/>
              <p:cNvSpPr/>
              <p:nvPr/>
            </p:nvSpPr>
            <p:spPr>
              <a:xfrm>
                <a:off x="1661440" y="2235571"/>
                <a:ext cx="331538" cy="331538"/>
              </a:xfrm>
              <a:prstGeom prst="arc">
                <a:avLst>
                  <a:gd name="adj1" fmla="val 10914166"/>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400"/>
              </a:p>
            </p:txBody>
          </p:sp>
          <p:cxnSp>
            <p:nvCxnSpPr>
              <p:cNvPr id="13" name="直線矢印コネクタ 12"/>
              <p:cNvCxnSpPr/>
              <p:nvPr/>
            </p:nvCxnSpPr>
            <p:spPr>
              <a:xfrm flipV="1">
                <a:off x="1827209" y="2034332"/>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2700000" flipV="1">
                <a:off x="2030286" y="2119056"/>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1800000" flipV="1">
                <a:off x="1935666" y="2058908"/>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4500000" flipV="1">
                <a:off x="2078784" y="2221141"/>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9800000" flipV="1">
                <a:off x="1730078" y="2058016"/>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8900000" flipV="1">
                <a:off x="1638958" y="2120743"/>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17100000" flipV="1">
                <a:off x="1576995" y="2221142"/>
                <a:ext cx="0" cy="201239"/>
              </a:xfrm>
              <a:prstGeom prst="straightConnector1">
                <a:avLst/>
              </a:prstGeom>
              <a:ln w="12700">
                <a:tailEnd type="triangle" w="sm" len="sm"/>
              </a:ln>
            </p:spPr>
            <p:style>
              <a:lnRef idx="1">
                <a:schemeClr val="accent1"/>
              </a:lnRef>
              <a:fillRef idx="0">
                <a:schemeClr val="accent1"/>
              </a:fillRef>
              <a:effectRef idx="0">
                <a:schemeClr val="accent1"/>
              </a:effectRef>
              <a:fontRef idx="minor">
                <a:schemeClr val="tx1"/>
              </a:fontRef>
            </p:style>
          </p:cxnSp>
        </p:grpSp>
        <p:sp>
          <p:nvSpPr>
            <p:cNvPr id="20" name="乗算 137"/>
            <p:cNvSpPr/>
            <p:nvPr/>
          </p:nvSpPr>
          <p:spPr>
            <a:xfrm>
              <a:off x="2337059" y="2154464"/>
              <a:ext cx="216024" cy="216024"/>
            </a:xfrm>
            <a:prstGeom prst="mathMultiply">
              <a:avLst>
                <a:gd name="adj1" fmla="val 18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1" name="テキスト ボックス 20"/>
            <p:cNvSpPr txBox="1"/>
            <p:nvPr/>
          </p:nvSpPr>
          <p:spPr>
            <a:xfrm>
              <a:off x="1404367" y="2610396"/>
              <a:ext cx="912488" cy="185303"/>
            </a:xfrm>
            <a:prstGeom prst="rect">
              <a:avLst/>
            </a:prstGeom>
            <a:noFill/>
          </p:spPr>
          <p:txBody>
            <a:bodyPr wrap="none" rtlCol="0">
              <a:spAutoFit/>
            </a:bodyPr>
            <a:lstStyle/>
            <a:p>
              <a:r>
                <a:rPr kumimoji="1" lang="en-US" altLang="ja-JP" sz="2400"/>
                <a:t>Surface normal</a:t>
              </a:r>
              <a:endParaRPr kumimoji="1" lang="ja-JP" altLang="en-US" sz="2400" dirty="0"/>
            </a:p>
          </p:txBody>
        </p:sp>
        <p:sp>
          <p:nvSpPr>
            <p:cNvPr id="22" name="テキスト ボックス 21"/>
            <p:cNvSpPr txBox="1"/>
            <p:nvPr/>
          </p:nvSpPr>
          <p:spPr>
            <a:xfrm>
              <a:off x="2484487" y="2610396"/>
              <a:ext cx="1249636" cy="185303"/>
            </a:xfrm>
            <a:prstGeom prst="rect">
              <a:avLst/>
            </a:prstGeom>
            <a:noFill/>
          </p:spPr>
          <p:txBody>
            <a:bodyPr wrap="none" rtlCol="0">
              <a:spAutoFit/>
            </a:bodyPr>
            <a:lstStyle/>
            <a:p>
              <a:r>
                <a:rPr kumimoji="1" lang="en-US" altLang="ja-JP" sz="2400"/>
                <a:t>Light source direction</a:t>
              </a:r>
              <a:endParaRPr kumimoji="1" lang="ja-JP" altLang="en-US" sz="2400" dirty="0"/>
            </a:p>
          </p:txBody>
        </p:sp>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39" y="1890316"/>
              <a:ext cx="720080" cy="720080"/>
            </a:xfrm>
            <a:prstGeom prst="rect">
              <a:avLst/>
            </a:prstGeom>
          </p:spPr>
        </p:pic>
      </p:grpSp>
      <p:sp>
        <p:nvSpPr>
          <p:cNvPr id="25" name="上矢印 24"/>
          <p:cNvSpPr/>
          <p:nvPr/>
        </p:nvSpPr>
        <p:spPr bwMode="auto">
          <a:xfrm>
            <a:off x="971600" y="3645024"/>
            <a:ext cx="504056" cy="432048"/>
          </a:xfrm>
          <a:prstGeom prst="up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6" name="上矢印 25"/>
          <p:cNvSpPr/>
          <p:nvPr/>
        </p:nvSpPr>
        <p:spPr bwMode="auto">
          <a:xfrm flipV="1">
            <a:off x="3995936" y="3645024"/>
            <a:ext cx="504056" cy="432048"/>
          </a:xfrm>
          <a:prstGeom prst="up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7" name="上矢印 26"/>
          <p:cNvSpPr/>
          <p:nvPr/>
        </p:nvSpPr>
        <p:spPr bwMode="auto">
          <a:xfrm flipV="1">
            <a:off x="7092280" y="3645024"/>
            <a:ext cx="504056" cy="432048"/>
          </a:xfrm>
          <a:prstGeom prst="upArrow">
            <a:avLst/>
          </a:prstGeom>
          <a:noFill/>
          <a:ln w="12700" cap="flat" cmpd="sng" algn="ctr">
            <a:solidFill>
              <a:schemeClr val="accent3"/>
            </a:solidFill>
            <a:prstDash val="solid"/>
            <a:round/>
            <a:headEnd type="none" w="med" len="med"/>
            <a:tailEnd type="arrow" w="med" len="med"/>
          </a:ln>
          <a:effectLst/>
        </p:spPr>
        <p:txBody>
          <a:bodyPr rtlCol="0" anchor="ctr"/>
          <a:lstStyle/>
          <a:p>
            <a:pPr algn="ctr"/>
            <a:endParaRPr kumimoji="1" lang="ja-JP" altLang="en-US"/>
          </a:p>
        </p:txBody>
      </p:sp>
      <p:sp>
        <p:nvSpPr>
          <p:cNvPr id="28" name="テキスト ボックス 27"/>
          <p:cNvSpPr txBox="1"/>
          <p:nvPr/>
        </p:nvSpPr>
        <p:spPr>
          <a:xfrm>
            <a:off x="899592" y="4149080"/>
            <a:ext cx="646331" cy="369332"/>
          </a:xfrm>
          <a:prstGeom prst="rect">
            <a:avLst/>
          </a:prstGeom>
          <a:noFill/>
        </p:spPr>
        <p:txBody>
          <a:bodyPr wrap="none" rtlCol="0">
            <a:spAutoFit/>
          </a:bodyPr>
          <a:lstStyle/>
          <a:p>
            <a:r>
              <a:rPr kumimoji="1" lang="ja-JP" altLang="en-US"/>
              <a:t>入力</a:t>
            </a:r>
          </a:p>
        </p:txBody>
      </p:sp>
      <p:sp>
        <p:nvSpPr>
          <p:cNvPr id="29" name="テキスト ボックス 28"/>
          <p:cNvSpPr txBox="1"/>
          <p:nvPr/>
        </p:nvSpPr>
        <p:spPr>
          <a:xfrm>
            <a:off x="3925669" y="4149080"/>
            <a:ext cx="646331" cy="369332"/>
          </a:xfrm>
          <a:prstGeom prst="rect">
            <a:avLst/>
          </a:prstGeom>
          <a:noFill/>
        </p:spPr>
        <p:txBody>
          <a:bodyPr wrap="none" rtlCol="0">
            <a:spAutoFit/>
          </a:bodyPr>
          <a:lstStyle/>
          <a:p>
            <a:r>
              <a:rPr kumimoji="1" lang="ja-JP" altLang="en-US"/>
              <a:t>出力</a:t>
            </a:r>
          </a:p>
        </p:txBody>
      </p:sp>
      <p:sp>
        <p:nvSpPr>
          <p:cNvPr id="30" name="テキスト ボックス 29"/>
          <p:cNvSpPr txBox="1"/>
          <p:nvPr/>
        </p:nvSpPr>
        <p:spPr>
          <a:xfrm>
            <a:off x="7022013" y="4139788"/>
            <a:ext cx="646331" cy="369332"/>
          </a:xfrm>
          <a:prstGeom prst="rect">
            <a:avLst/>
          </a:prstGeom>
          <a:noFill/>
        </p:spPr>
        <p:txBody>
          <a:bodyPr wrap="none" rtlCol="0">
            <a:spAutoFit/>
          </a:bodyPr>
          <a:lstStyle/>
          <a:p>
            <a:r>
              <a:rPr kumimoji="1" lang="ja-JP" altLang="en-US"/>
              <a:t>出力</a:t>
            </a:r>
          </a:p>
        </p:txBody>
      </p:sp>
      <p:sp>
        <p:nvSpPr>
          <p:cNvPr id="31" name="テキスト ボックス 30"/>
          <p:cNvSpPr txBox="1"/>
          <p:nvPr/>
        </p:nvSpPr>
        <p:spPr>
          <a:xfrm>
            <a:off x="5076056" y="4797152"/>
            <a:ext cx="1534394" cy="369332"/>
          </a:xfrm>
          <a:prstGeom prst="rect">
            <a:avLst/>
          </a:prstGeom>
          <a:noFill/>
        </p:spPr>
        <p:txBody>
          <a:bodyPr wrap="none" rtlCol="0">
            <a:spAutoFit/>
          </a:bodyPr>
          <a:lstStyle/>
          <a:p>
            <a:r>
              <a:rPr kumimoji="1" lang="ja-JP" altLang="en-US"/>
              <a:t>両方求めたい</a:t>
            </a:r>
          </a:p>
        </p:txBody>
      </p:sp>
      <p:sp>
        <p:nvSpPr>
          <p:cNvPr id="32" name="左中かっこ 31"/>
          <p:cNvSpPr/>
          <p:nvPr/>
        </p:nvSpPr>
        <p:spPr bwMode="auto">
          <a:xfrm rot="16200000">
            <a:off x="5616116" y="2168861"/>
            <a:ext cx="288032" cy="4968552"/>
          </a:xfrm>
          <a:prstGeom prst="leftBrace">
            <a:avLst>
              <a:gd name="adj1" fmla="val 85714"/>
              <a:gd name="adj2" fmla="val 50000"/>
            </a:avLst>
          </a:prstGeom>
          <a:noFill/>
          <a:ln w="12700" cap="flat" cmpd="sng" algn="ctr">
            <a:solidFill>
              <a:schemeClr val="tx2"/>
            </a:solidFill>
            <a:prstDash val="solid"/>
            <a:round/>
            <a:headEnd type="none" w="med" len="med"/>
            <a:tailEnd type="none" w="med" len="med"/>
          </a:ln>
          <a:effectLst/>
        </p:spPr>
        <p:txBody>
          <a:bodyPr rtlCol="0" anchor="ctr"/>
          <a:lstStyle/>
          <a:p>
            <a:pPr algn="ctr"/>
            <a:endParaRPr kumimoji="1" lang="ja-JP" altLang="en-US"/>
          </a:p>
        </p:txBody>
      </p:sp>
    </p:spTree>
    <p:extLst>
      <p:ext uri="{BB962C8B-B14F-4D97-AF65-F5344CB8AC3E}">
        <p14:creationId xmlns:p14="http://schemas.microsoft.com/office/powerpoint/2010/main" val="3535393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入力データの行列</a:t>
            </a:r>
          </a:p>
        </p:txBody>
      </p:sp>
      <p:sp>
        <p:nvSpPr>
          <p:cNvPr id="7" name="正方形/長方形 6"/>
          <p:cNvSpPr/>
          <p:nvPr/>
        </p:nvSpPr>
        <p:spPr bwMode="auto">
          <a:xfrm>
            <a:off x="1187624" y="1339027"/>
            <a:ext cx="1728192" cy="36004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9" name="直線矢印コネクタ 8"/>
          <p:cNvCxnSpPr/>
          <p:nvPr/>
        </p:nvCxnSpPr>
        <p:spPr bwMode="auto">
          <a:xfrm rot="5400000">
            <a:off x="-36115" y="2058710"/>
            <a:ext cx="1440160" cy="79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テキスト ボックス 9"/>
          <p:cNvSpPr txBox="1"/>
          <p:nvPr/>
        </p:nvSpPr>
        <p:spPr>
          <a:xfrm>
            <a:off x="339814" y="2780928"/>
            <a:ext cx="646331" cy="369332"/>
          </a:xfrm>
          <a:prstGeom prst="rect">
            <a:avLst/>
          </a:prstGeom>
          <a:noFill/>
        </p:spPr>
        <p:txBody>
          <a:bodyPr wrap="none" rtlCol="0">
            <a:spAutoFit/>
          </a:bodyPr>
          <a:lstStyle/>
          <a:p>
            <a:pPr algn="ctr"/>
            <a:r>
              <a:rPr kumimoji="1" lang="ja-JP" altLang="en-US" dirty="0"/>
              <a:t>画素</a:t>
            </a:r>
          </a:p>
        </p:txBody>
      </p:sp>
      <p:cxnSp>
        <p:nvCxnSpPr>
          <p:cNvPr id="12" name="直線矢印コネクタ 11"/>
          <p:cNvCxnSpPr/>
          <p:nvPr/>
        </p:nvCxnSpPr>
        <p:spPr bwMode="auto">
          <a:xfrm>
            <a:off x="1187624" y="906979"/>
            <a:ext cx="144016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3" name="テキスト ボックス 12"/>
          <p:cNvSpPr txBox="1"/>
          <p:nvPr/>
        </p:nvSpPr>
        <p:spPr>
          <a:xfrm>
            <a:off x="2788084" y="620688"/>
            <a:ext cx="646331" cy="369332"/>
          </a:xfrm>
          <a:prstGeom prst="rect">
            <a:avLst/>
          </a:prstGeom>
          <a:noFill/>
        </p:spPr>
        <p:txBody>
          <a:bodyPr wrap="none" rtlCol="0">
            <a:spAutoFit/>
          </a:bodyPr>
          <a:lstStyle/>
          <a:p>
            <a:pPr algn="ctr"/>
            <a:r>
              <a:rPr kumimoji="1" lang="ja-JP" altLang="en-US" dirty="0"/>
              <a:t>画像</a:t>
            </a:r>
          </a:p>
        </p:txBody>
      </p:sp>
      <p:sp>
        <p:nvSpPr>
          <p:cNvPr id="14" name="正方形/長方形 13"/>
          <p:cNvSpPr/>
          <p:nvPr/>
        </p:nvSpPr>
        <p:spPr bwMode="auto">
          <a:xfrm>
            <a:off x="1187624" y="1339027"/>
            <a:ext cx="144016" cy="36004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1" name="テキスト ボックス 20"/>
          <p:cNvSpPr txBox="1"/>
          <p:nvPr/>
        </p:nvSpPr>
        <p:spPr>
          <a:xfrm>
            <a:off x="1259632" y="5011435"/>
            <a:ext cx="1107996" cy="369332"/>
          </a:xfrm>
          <a:prstGeom prst="rect">
            <a:avLst/>
          </a:prstGeom>
          <a:noFill/>
        </p:spPr>
        <p:txBody>
          <a:bodyPr wrap="none" rtlCol="0">
            <a:spAutoFit/>
          </a:bodyPr>
          <a:lstStyle/>
          <a:p>
            <a:r>
              <a:rPr kumimoji="1" lang="ja-JP" altLang="en-US" dirty="0"/>
              <a:t>画像行列</a:t>
            </a:r>
          </a:p>
        </p:txBody>
      </p:sp>
      <p:sp>
        <p:nvSpPr>
          <p:cNvPr id="24" name="正方形/長方形 23"/>
          <p:cNvSpPr/>
          <p:nvPr/>
        </p:nvSpPr>
        <p:spPr bwMode="auto">
          <a:xfrm>
            <a:off x="3851920" y="1339027"/>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5" name="正方形/長方形 24"/>
          <p:cNvSpPr/>
          <p:nvPr/>
        </p:nvSpPr>
        <p:spPr bwMode="auto">
          <a:xfrm>
            <a:off x="4004320" y="1339027"/>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6" name="正方形/長方形 25"/>
          <p:cNvSpPr/>
          <p:nvPr/>
        </p:nvSpPr>
        <p:spPr bwMode="auto">
          <a:xfrm>
            <a:off x="4139952" y="13390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7" name="正方形/長方形 26"/>
          <p:cNvSpPr/>
          <p:nvPr/>
        </p:nvSpPr>
        <p:spPr bwMode="auto">
          <a:xfrm>
            <a:off x="4283968" y="1339027"/>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8" name="正方形/長方形 27"/>
          <p:cNvSpPr/>
          <p:nvPr/>
        </p:nvSpPr>
        <p:spPr bwMode="auto">
          <a:xfrm>
            <a:off x="4427984" y="13390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29" name="正方形/長方形 28"/>
          <p:cNvSpPr/>
          <p:nvPr/>
        </p:nvSpPr>
        <p:spPr bwMode="auto">
          <a:xfrm>
            <a:off x="3851920" y="14914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0" name="正方形/長方形 29"/>
          <p:cNvSpPr/>
          <p:nvPr/>
        </p:nvSpPr>
        <p:spPr bwMode="auto">
          <a:xfrm>
            <a:off x="4004320" y="1491427"/>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1" name="正方形/長方形 30"/>
          <p:cNvSpPr/>
          <p:nvPr/>
        </p:nvSpPr>
        <p:spPr bwMode="auto">
          <a:xfrm>
            <a:off x="4139952" y="1491427"/>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2" name="正方形/長方形 31"/>
          <p:cNvSpPr/>
          <p:nvPr/>
        </p:nvSpPr>
        <p:spPr bwMode="auto">
          <a:xfrm>
            <a:off x="4283968" y="1491427"/>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3" name="正方形/長方形 32"/>
          <p:cNvSpPr/>
          <p:nvPr/>
        </p:nvSpPr>
        <p:spPr bwMode="auto">
          <a:xfrm>
            <a:off x="4427984" y="1491427"/>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4" name="正方形/長方形 33"/>
          <p:cNvSpPr/>
          <p:nvPr/>
        </p:nvSpPr>
        <p:spPr bwMode="auto">
          <a:xfrm>
            <a:off x="3851920" y="1627059"/>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5" name="正方形/長方形 34"/>
          <p:cNvSpPr/>
          <p:nvPr/>
        </p:nvSpPr>
        <p:spPr bwMode="auto">
          <a:xfrm>
            <a:off x="4004320" y="1627059"/>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6" name="正方形/長方形 35"/>
          <p:cNvSpPr/>
          <p:nvPr/>
        </p:nvSpPr>
        <p:spPr bwMode="auto">
          <a:xfrm>
            <a:off x="4139952" y="1627059"/>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7" name="正方形/長方形 36"/>
          <p:cNvSpPr/>
          <p:nvPr/>
        </p:nvSpPr>
        <p:spPr bwMode="auto">
          <a:xfrm>
            <a:off x="4283968" y="1627059"/>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8" name="正方形/長方形 37"/>
          <p:cNvSpPr/>
          <p:nvPr/>
        </p:nvSpPr>
        <p:spPr bwMode="auto">
          <a:xfrm>
            <a:off x="4427984" y="1627059"/>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39" name="正方形/長方形 38"/>
          <p:cNvSpPr/>
          <p:nvPr/>
        </p:nvSpPr>
        <p:spPr bwMode="auto">
          <a:xfrm>
            <a:off x="3851920" y="1771075"/>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0" name="正方形/長方形 39"/>
          <p:cNvSpPr/>
          <p:nvPr/>
        </p:nvSpPr>
        <p:spPr bwMode="auto">
          <a:xfrm>
            <a:off x="4004320" y="1771075"/>
            <a:ext cx="144016" cy="144016"/>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1" name="正方形/長方形 40"/>
          <p:cNvSpPr/>
          <p:nvPr/>
        </p:nvSpPr>
        <p:spPr bwMode="auto">
          <a:xfrm>
            <a:off x="4139952" y="1771075"/>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2" name="正方形/長方形 41"/>
          <p:cNvSpPr/>
          <p:nvPr/>
        </p:nvSpPr>
        <p:spPr bwMode="auto">
          <a:xfrm>
            <a:off x="4283968" y="1771075"/>
            <a:ext cx="144016" cy="144016"/>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3" name="正方形/長方形 42"/>
          <p:cNvSpPr/>
          <p:nvPr/>
        </p:nvSpPr>
        <p:spPr bwMode="auto">
          <a:xfrm>
            <a:off x="4427984" y="1771075"/>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4" name="正方形/長方形 43"/>
          <p:cNvSpPr/>
          <p:nvPr/>
        </p:nvSpPr>
        <p:spPr bwMode="auto">
          <a:xfrm>
            <a:off x="3851920" y="1915091"/>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5" name="正方形/長方形 44"/>
          <p:cNvSpPr/>
          <p:nvPr/>
        </p:nvSpPr>
        <p:spPr bwMode="auto">
          <a:xfrm>
            <a:off x="4004320" y="1915091"/>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6" name="正方形/長方形 45"/>
          <p:cNvSpPr/>
          <p:nvPr/>
        </p:nvSpPr>
        <p:spPr bwMode="auto">
          <a:xfrm>
            <a:off x="4139952" y="1915091"/>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7" name="正方形/長方形 46"/>
          <p:cNvSpPr/>
          <p:nvPr/>
        </p:nvSpPr>
        <p:spPr bwMode="auto">
          <a:xfrm>
            <a:off x="4283968" y="1915091"/>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8" name="正方形/長方形 47"/>
          <p:cNvSpPr/>
          <p:nvPr/>
        </p:nvSpPr>
        <p:spPr bwMode="auto">
          <a:xfrm>
            <a:off x="4427984" y="1915091"/>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49" name="正方形/長方形 48"/>
          <p:cNvSpPr/>
          <p:nvPr/>
        </p:nvSpPr>
        <p:spPr bwMode="auto">
          <a:xfrm>
            <a:off x="1331640" y="1339027"/>
            <a:ext cx="144016" cy="36004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grpSp>
        <p:nvGrpSpPr>
          <p:cNvPr id="106" name="グループ化 105"/>
          <p:cNvGrpSpPr/>
          <p:nvPr/>
        </p:nvGrpSpPr>
        <p:grpSpPr>
          <a:xfrm>
            <a:off x="5292080" y="1339027"/>
            <a:ext cx="720080" cy="720080"/>
            <a:chOff x="5292080" y="1988840"/>
            <a:chExt cx="720080" cy="720080"/>
          </a:xfrm>
        </p:grpSpPr>
        <p:sp>
          <p:nvSpPr>
            <p:cNvPr id="50" name="正方形/長方形 49"/>
            <p:cNvSpPr/>
            <p:nvPr/>
          </p:nvSpPr>
          <p:spPr bwMode="auto">
            <a:xfrm>
              <a:off x="5292080" y="1988840"/>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1" name="正方形/長方形 50"/>
            <p:cNvSpPr/>
            <p:nvPr/>
          </p:nvSpPr>
          <p:spPr bwMode="auto">
            <a:xfrm>
              <a:off x="5444480" y="19888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2" name="正方形/長方形 51"/>
            <p:cNvSpPr/>
            <p:nvPr/>
          </p:nvSpPr>
          <p:spPr bwMode="auto">
            <a:xfrm>
              <a:off x="5580112" y="1988840"/>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3" name="正方形/長方形 52"/>
            <p:cNvSpPr/>
            <p:nvPr/>
          </p:nvSpPr>
          <p:spPr bwMode="auto">
            <a:xfrm>
              <a:off x="5724128" y="1988840"/>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4" name="正方形/長方形 53"/>
            <p:cNvSpPr/>
            <p:nvPr/>
          </p:nvSpPr>
          <p:spPr bwMode="auto">
            <a:xfrm>
              <a:off x="5868144" y="1988840"/>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5" name="正方形/長方形 54"/>
            <p:cNvSpPr/>
            <p:nvPr/>
          </p:nvSpPr>
          <p:spPr bwMode="auto">
            <a:xfrm>
              <a:off x="5292080" y="21412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6" name="正方形/長方形 55"/>
            <p:cNvSpPr/>
            <p:nvPr/>
          </p:nvSpPr>
          <p:spPr bwMode="auto">
            <a:xfrm>
              <a:off x="5444480" y="2141240"/>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7" name="正方形/長方形 56"/>
            <p:cNvSpPr/>
            <p:nvPr/>
          </p:nvSpPr>
          <p:spPr bwMode="auto">
            <a:xfrm>
              <a:off x="5580112" y="21412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8" name="正方形/長方形 57"/>
            <p:cNvSpPr/>
            <p:nvPr/>
          </p:nvSpPr>
          <p:spPr bwMode="auto">
            <a:xfrm>
              <a:off x="5724128" y="2141240"/>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59" name="正方形/長方形 58"/>
            <p:cNvSpPr/>
            <p:nvPr/>
          </p:nvSpPr>
          <p:spPr bwMode="auto">
            <a:xfrm>
              <a:off x="5868144" y="2141240"/>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0" name="正方形/長方形 59"/>
            <p:cNvSpPr/>
            <p:nvPr/>
          </p:nvSpPr>
          <p:spPr bwMode="auto">
            <a:xfrm>
              <a:off x="5292080" y="2276872"/>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1" name="正方形/長方形 60"/>
            <p:cNvSpPr/>
            <p:nvPr/>
          </p:nvSpPr>
          <p:spPr bwMode="auto">
            <a:xfrm>
              <a:off x="5444480" y="2276872"/>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2" name="正方形/長方形 61"/>
            <p:cNvSpPr/>
            <p:nvPr/>
          </p:nvSpPr>
          <p:spPr bwMode="auto">
            <a:xfrm>
              <a:off x="5580112" y="2276872"/>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3" name="正方形/長方形 62"/>
            <p:cNvSpPr/>
            <p:nvPr/>
          </p:nvSpPr>
          <p:spPr bwMode="auto">
            <a:xfrm>
              <a:off x="5724128" y="2276872"/>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4" name="正方形/長方形 63"/>
            <p:cNvSpPr/>
            <p:nvPr/>
          </p:nvSpPr>
          <p:spPr bwMode="auto">
            <a:xfrm>
              <a:off x="5868144" y="2276872"/>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5" name="正方形/長方形 64"/>
            <p:cNvSpPr/>
            <p:nvPr/>
          </p:nvSpPr>
          <p:spPr bwMode="auto">
            <a:xfrm>
              <a:off x="5292080" y="2420888"/>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6" name="正方形/長方形 65"/>
            <p:cNvSpPr/>
            <p:nvPr/>
          </p:nvSpPr>
          <p:spPr bwMode="auto">
            <a:xfrm>
              <a:off x="5444480" y="2420888"/>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7" name="正方形/長方形 66"/>
            <p:cNvSpPr/>
            <p:nvPr/>
          </p:nvSpPr>
          <p:spPr bwMode="auto">
            <a:xfrm>
              <a:off x="5580112" y="2420888"/>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8" name="正方形/長方形 67"/>
            <p:cNvSpPr/>
            <p:nvPr/>
          </p:nvSpPr>
          <p:spPr bwMode="auto">
            <a:xfrm>
              <a:off x="5724128" y="2420888"/>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69" name="正方形/長方形 68"/>
            <p:cNvSpPr/>
            <p:nvPr/>
          </p:nvSpPr>
          <p:spPr bwMode="auto">
            <a:xfrm>
              <a:off x="5868144" y="2420888"/>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0" name="正方形/長方形 69"/>
            <p:cNvSpPr/>
            <p:nvPr/>
          </p:nvSpPr>
          <p:spPr bwMode="auto">
            <a:xfrm>
              <a:off x="5292080" y="2564904"/>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1" name="正方形/長方形 70"/>
            <p:cNvSpPr/>
            <p:nvPr/>
          </p:nvSpPr>
          <p:spPr bwMode="auto">
            <a:xfrm>
              <a:off x="5444480" y="2564904"/>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2" name="正方形/長方形 71"/>
            <p:cNvSpPr/>
            <p:nvPr/>
          </p:nvSpPr>
          <p:spPr bwMode="auto">
            <a:xfrm>
              <a:off x="5580112" y="2564904"/>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3" name="正方形/長方形 72"/>
            <p:cNvSpPr/>
            <p:nvPr/>
          </p:nvSpPr>
          <p:spPr bwMode="auto">
            <a:xfrm>
              <a:off x="5724128" y="2564904"/>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74" name="正方形/長方形 73"/>
            <p:cNvSpPr/>
            <p:nvPr/>
          </p:nvSpPr>
          <p:spPr bwMode="auto">
            <a:xfrm>
              <a:off x="5868144" y="2564904"/>
              <a:ext cx="144016" cy="144016"/>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grpSp>
      <p:sp>
        <p:nvSpPr>
          <p:cNvPr id="77" name="テキスト ボックス 76"/>
          <p:cNvSpPr txBox="1"/>
          <p:nvPr/>
        </p:nvSpPr>
        <p:spPr>
          <a:xfrm>
            <a:off x="6859270" y="1545759"/>
            <a:ext cx="377026" cy="369332"/>
          </a:xfrm>
          <a:prstGeom prst="rect">
            <a:avLst/>
          </a:prstGeom>
          <a:noFill/>
        </p:spPr>
        <p:txBody>
          <a:bodyPr wrap="none" rtlCol="0">
            <a:spAutoFit/>
          </a:bodyPr>
          <a:lstStyle/>
          <a:p>
            <a:r>
              <a:rPr kumimoji="1" lang="en-US" altLang="ja-JP" dirty="0"/>
              <a:t>...</a:t>
            </a:r>
            <a:endParaRPr kumimoji="1" lang="ja-JP" altLang="en-US" dirty="0"/>
          </a:p>
        </p:txBody>
      </p:sp>
      <p:sp>
        <p:nvSpPr>
          <p:cNvPr id="78" name="テキスト ボックス 77"/>
          <p:cNvSpPr txBox="1"/>
          <p:nvPr/>
        </p:nvSpPr>
        <p:spPr>
          <a:xfrm>
            <a:off x="3707904" y="2131115"/>
            <a:ext cx="838691" cy="369332"/>
          </a:xfrm>
          <a:prstGeom prst="rect">
            <a:avLst/>
          </a:prstGeom>
          <a:noFill/>
        </p:spPr>
        <p:txBody>
          <a:bodyPr wrap="none" rtlCol="0">
            <a:spAutoFit/>
          </a:bodyPr>
          <a:lstStyle/>
          <a:p>
            <a:r>
              <a:rPr kumimoji="1" lang="ja-JP" altLang="en-US" dirty="0"/>
              <a:t>画像</a:t>
            </a:r>
            <a:r>
              <a:rPr kumimoji="1" lang="en-US" altLang="ja-JP" dirty="0"/>
              <a:t> 1</a:t>
            </a:r>
            <a:endParaRPr kumimoji="1" lang="ja-JP" altLang="en-US" dirty="0"/>
          </a:p>
        </p:txBody>
      </p:sp>
      <p:sp>
        <p:nvSpPr>
          <p:cNvPr id="79" name="テキスト ボックス 78"/>
          <p:cNvSpPr txBox="1"/>
          <p:nvPr/>
        </p:nvSpPr>
        <p:spPr>
          <a:xfrm>
            <a:off x="5148064" y="2131115"/>
            <a:ext cx="838691" cy="369332"/>
          </a:xfrm>
          <a:prstGeom prst="rect">
            <a:avLst/>
          </a:prstGeom>
          <a:noFill/>
        </p:spPr>
        <p:txBody>
          <a:bodyPr wrap="none" rtlCol="0">
            <a:spAutoFit/>
          </a:bodyPr>
          <a:lstStyle/>
          <a:p>
            <a:r>
              <a:rPr kumimoji="1" lang="ja-JP" altLang="en-US" dirty="0"/>
              <a:t>画像</a:t>
            </a:r>
            <a:r>
              <a:rPr kumimoji="1" lang="en-US" altLang="ja-JP" dirty="0"/>
              <a:t> 2</a:t>
            </a:r>
            <a:endParaRPr kumimoji="1" lang="ja-JP" altLang="en-US" dirty="0"/>
          </a:p>
        </p:txBody>
      </p:sp>
      <p:grpSp>
        <p:nvGrpSpPr>
          <p:cNvPr id="105" name="グループ化 104"/>
          <p:cNvGrpSpPr/>
          <p:nvPr/>
        </p:nvGrpSpPr>
        <p:grpSpPr>
          <a:xfrm>
            <a:off x="1331640" y="1339027"/>
            <a:ext cx="144016" cy="3600400"/>
            <a:chOff x="2267744" y="2276872"/>
            <a:chExt cx="144016" cy="3600400"/>
          </a:xfrm>
        </p:grpSpPr>
        <p:sp>
          <p:nvSpPr>
            <p:cNvPr id="80" name="正方形/長方形 79"/>
            <p:cNvSpPr/>
            <p:nvPr/>
          </p:nvSpPr>
          <p:spPr bwMode="auto">
            <a:xfrm>
              <a:off x="2267744" y="2276872"/>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1" name="正方形/長方形 80"/>
            <p:cNvSpPr/>
            <p:nvPr/>
          </p:nvSpPr>
          <p:spPr bwMode="auto">
            <a:xfrm>
              <a:off x="2267744" y="2420888"/>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2" name="正方形/長方形 81"/>
            <p:cNvSpPr/>
            <p:nvPr/>
          </p:nvSpPr>
          <p:spPr bwMode="auto">
            <a:xfrm>
              <a:off x="2267744" y="2564904"/>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3" name="正方形/長方形 82"/>
            <p:cNvSpPr/>
            <p:nvPr/>
          </p:nvSpPr>
          <p:spPr bwMode="auto">
            <a:xfrm>
              <a:off x="2267744" y="2708920"/>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4" name="正方形/長方形 83"/>
            <p:cNvSpPr/>
            <p:nvPr/>
          </p:nvSpPr>
          <p:spPr bwMode="auto">
            <a:xfrm>
              <a:off x="2267744" y="2852936"/>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5" name="正方形/長方形 84"/>
            <p:cNvSpPr/>
            <p:nvPr/>
          </p:nvSpPr>
          <p:spPr bwMode="auto">
            <a:xfrm>
              <a:off x="2267744" y="2996952"/>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6" name="正方形/長方形 85"/>
            <p:cNvSpPr/>
            <p:nvPr/>
          </p:nvSpPr>
          <p:spPr bwMode="auto">
            <a:xfrm>
              <a:off x="2267744" y="3140968"/>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7" name="正方形/長方形 86"/>
            <p:cNvSpPr/>
            <p:nvPr/>
          </p:nvSpPr>
          <p:spPr bwMode="auto">
            <a:xfrm>
              <a:off x="2267744" y="3284984"/>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8" name="正方形/長方形 87"/>
            <p:cNvSpPr/>
            <p:nvPr/>
          </p:nvSpPr>
          <p:spPr bwMode="auto">
            <a:xfrm>
              <a:off x="2267744" y="3429000"/>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89" name="正方形/長方形 88"/>
            <p:cNvSpPr/>
            <p:nvPr/>
          </p:nvSpPr>
          <p:spPr bwMode="auto">
            <a:xfrm>
              <a:off x="2267744" y="3573016"/>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0" name="正方形/長方形 89"/>
            <p:cNvSpPr/>
            <p:nvPr/>
          </p:nvSpPr>
          <p:spPr bwMode="auto">
            <a:xfrm>
              <a:off x="2267744" y="3717032"/>
              <a:ext cx="144016" cy="144016"/>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1" name="正方形/長方形 90"/>
            <p:cNvSpPr/>
            <p:nvPr/>
          </p:nvSpPr>
          <p:spPr bwMode="auto">
            <a:xfrm>
              <a:off x="2267744" y="3861048"/>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2" name="正方形/長方形 91"/>
            <p:cNvSpPr/>
            <p:nvPr/>
          </p:nvSpPr>
          <p:spPr bwMode="auto">
            <a:xfrm>
              <a:off x="2267744" y="4005064"/>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3" name="正方形/長方形 92"/>
            <p:cNvSpPr/>
            <p:nvPr/>
          </p:nvSpPr>
          <p:spPr bwMode="auto">
            <a:xfrm>
              <a:off x="2267744" y="4149080"/>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4" name="正方形/長方形 93"/>
            <p:cNvSpPr/>
            <p:nvPr/>
          </p:nvSpPr>
          <p:spPr bwMode="auto">
            <a:xfrm>
              <a:off x="2267744" y="4293096"/>
              <a:ext cx="144016" cy="144016"/>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5" name="正方形/長方形 94"/>
            <p:cNvSpPr/>
            <p:nvPr/>
          </p:nvSpPr>
          <p:spPr bwMode="auto">
            <a:xfrm>
              <a:off x="2267744" y="4437112"/>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6" name="正方形/長方形 95"/>
            <p:cNvSpPr/>
            <p:nvPr/>
          </p:nvSpPr>
          <p:spPr bwMode="auto">
            <a:xfrm>
              <a:off x="2267744" y="4581128"/>
              <a:ext cx="144016" cy="144016"/>
            </a:xfrm>
            <a:prstGeom prst="rect">
              <a:avLst/>
            </a:prstGeom>
            <a:solidFill>
              <a:schemeClr val="tx1">
                <a:lumMod val="65000"/>
                <a:lumOff val="3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7" name="正方形/長方形 96"/>
            <p:cNvSpPr/>
            <p:nvPr/>
          </p:nvSpPr>
          <p:spPr bwMode="auto">
            <a:xfrm>
              <a:off x="2267744" y="4725144"/>
              <a:ext cx="144016" cy="144016"/>
            </a:xfrm>
            <a:prstGeom prst="rect">
              <a:avLst/>
            </a:prstGeom>
            <a:solidFill>
              <a:schemeClr val="tx1">
                <a:lumMod val="95000"/>
                <a:lumOff val="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8" name="正方形/長方形 97"/>
            <p:cNvSpPr/>
            <p:nvPr/>
          </p:nvSpPr>
          <p:spPr bwMode="auto">
            <a:xfrm>
              <a:off x="2267744" y="4869160"/>
              <a:ext cx="144016" cy="144016"/>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99" name="正方形/長方形 98"/>
            <p:cNvSpPr/>
            <p:nvPr/>
          </p:nvSpPr>
          <p:spPr bwMode="auto">
            <a:xfrm>
              <a:off x="2267744" y="5013176"/>
              <a:ext cx="144016" cy="144016"/>
            </a:xfrm>
            <a:prstGeom prst="rect">
              <a:avLst/>
            </a:prstGeom>
            <a:solidFill>
              <a:schemeClr val="tx1">
                <a:lumMod val="85000"/>
                <a:lumOff val="1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0" name="正方形/長方形 99"/>
            <p:cNvSpPr/>
            <p:nvPr/>
          </p:nvSpPr>
          <p:spPr bwMode="auto">
            <a:xfrm>
              <a:off x="2267744" y="5157192"/>
              <a:ext cx="144016" cy="144016"/>
            </a:xfrm>
            <a:prstGeom prst="rect">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1" name="正方形/長方形 100"/>
            <p:cNvSpPr/>
            <p:nvPr/>
          </p:nvSpPr>
          <p:spPr bwMode="auto">
            <a:xfrm>
              <a:off x="2267744" y="5301208"/>
              <a:ext cx="144016" cy="14401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2" name="正方形/長方形 101"/>
            <p:cNvSpPr/>
            <p:nvPr/>
          </p:nvSpPr>
          <p:spPr bwMode="auto">
            <a:xfrm>
              <a:off x="2267744" y="5445224"/>
              <a:ext cx="144016" cy="144016"/>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3" name="正方形/長方形 102"/>
            <p:cNvSpPr/>
            <p:nvPr/>
          </p:nvSpPr>
          <p:spPr bwMode="auto">
            <a:xfrm>
              <a:off x="2267744" y="5589240"/>
              <a:ext cx="144016" cy="144016"/>
            </a:xfrm>
            <a:prstGeom prst="rect">
              <a:avLst/>
            </a:prstGeom>
            <a:solidFill>
              <a:schemeClr val="bg1">
                <a:lumMod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sp>
          <p:nvSpPr>
            <p:cNvPr id="104" name="正方形/長方形 103"/>
            <p:cNvSpPr/>
            <p:nvPr/>
          </p:nvSpPr>
          <p:spPr bwMode="auto">
            <a:xfrm>
              <a:off x="2267744" y="5733256"/>
              <a:ext cx="144016" cy="144016"/>
            </a:xfrm>
            <a:prstGeom prst="rect">
              <a:avLst/>
            </a:prstGeom>
            <a:solidFill>
              <a:schemeClr val="tx1">
                <a:lumMod val="50000"/>
                <a:lumOff val="5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Arial" charset="0"/>
                <a:ea typeface="ＭＳ Ｐゴシック" pitchFamily="50" charset="-128"/>
              </a:endParaRPr>
            </a:p>
          </p:txBody>
        </p:sp>
      </p:grpSp>
    </p:spTree>
    <p:extLst>
      <p:ext uri="{BB962C8B-B14F-4D97-AF65-F5344CB8AC3E}">
        <p14:creationId xmlns:p14="http://schemas.microsoft.com/office/powerpoint/2010/main" val="220788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8 -2.96296E-6 L -0.29132 -2.96296E-6 " pathEditMode="relative" ptsTypes="AA">
                                      <p:cBhvr>
                                        <p:cTn id="6" dur="500" fill="hold"/>
                                        <p:tgtEl>
                                          <p:spTgt spid="24"/>
                                        </p:tgtEl>
                                        <p:attrNameLst>
                                          <p:attrName>ppt_x</p:attrName>
                                          <p:attrName>ppt_y</p:attrName>
                                        </p:attrNameLst>
                                      </p:cBhvr>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0087 -3.92411E-6 L -0.30799 0.02106 " pathEditMode="relative" ptsTypes="AA">
                                      <p:cBhvr>
                                        <p:cTn id="9" dur="500" fill="hold"/>
                                        <p:tgtEl>
                                          <p:spTgt spid="25"/>
                                        </p:tgtEl>
                                        <p:attrNameLst>
                                          <p:attrName>ppt_x</p:attrName>
                                          <p:attrName>ppt_y</p:attrName>
                                        </p:attrNameLst>
                                      </p:cBhvr>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2.77778E-7 -3.92411E-6 L -0.32292 0.04211 " pathEditMode="relative" ptsTypes="AA">
                                      <p:cBhvr>
                                        <p:cTn id="12" dur="500" fill="hold"/>
                                        <p:tgtEl>
                                          <p:spTgt spid="26"/>
                                        </p:tgtEl>
                                        <p:attrNameLst>
                                          <p:attrName>ppt_x</p:attrName>
                                          <p:attrName>ppt_y</p:attrName>
                                        </p:attrNameLst>
                                      </p:cBhvr>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1.11111E-6 -3.92411E-6 L -0.33872 0.06294 " pathEditMode="relative" ptsTypes="AA">
                                      <p:cBhvr>
                                        <p:cTn id="15" dur="500" fill="hold"/>
                                        <p:tgtEl>
                                          <p:spTgt spid="27"/>
                                        </p:tgtEl>
                                        <p:attrNameLst>
                                          <p:attrName>ppt_x</p:attrName>
                                          <p:attrName>ppt_y</p:attrName>
                                        </p:attrNameLst>
                                      </p:cBhvr>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0018 -3.92411E-6 L -0.35434 0.08399 " pathEditMode="relative" ptsTypes="AA">
                                      <p:cBhvr>
                                        <p:cTn id="18" dur="500" fill="hold"/>
                                        <p:tgtEl>
                                          <p:spTgt spid="28"/>
                                        </p:tgtEl>
                                        <p:attrNameLst>
                                          <p:attrName>ppt_x</p:attrName>
                                          <p:attrName>ppt_y</p:attrName>
                                        </p:attrNameLst>
                                      </p:cBhvr>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6.38889E-6 -3.12818E-6 L -0.29149 0.08399 " pathEditMode="relative" ptsTypes="AA">
                                      <p:cBhvr>
                                        <p:cTn id="21" dur="500" fill="hold"/>
                                        <p:tgtEl>
                                          <p:spTgt spid="29"/>
                                        </p:tgtEl>
                                        <p:attrNameLst>
                                          <p:attrName>ppt_x</p:attrName>
                                          <p:attrName>ppt_y</p:attrName>
                                        </p:attrNameLst>
                                      </p:cBhvr>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1.94444E-6 -3.12818E-6 L -0.30712 0.10481 " pathEditMode="relative" ptsTypes="AA">
                                      <p:cBhvr>
                                        <p:cTn id="24" dur="500" fill="hold"/>
                                        <p:tgtEl>
                                          <p:spTgt spid="30"/>
                                        </p:tgtEl>
                                        <p:attrNameLst>
                                          <p:attrName>ppt_x</p:attrName>
                                          <p:attrName>ppt_y</p:attrName>
                                        </p:attrNameLst>
                                      </p:cBhvr>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2.77778E-7 -3.12818E-6 L -0.32292 0.12587 " pathEditMode="relative" ptsTypes="AA">
                                      <p:cBhvr>
                                        <p:cTn id="27" dur="500" fill="hold"/>
                                        <p:tgtEl>
                                          <p:spTgt spid="31"/>
                                        </p:tgtEl>
                                        <p:attrNameLst>
                                          <p:attrName>ppt_x</p:attrName>
                                          <p:attrName>ppt_y</p:attrName>
                                        </p:attrNameLst>
                                      </p:cBhvr>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1.11111E-6 -3.12818E-6 L -0.33872 0.14692 " pathEditMode="relative" ptsTypes="AA">
                                      <p:cBhvr>
                                        <p:cTn id="30" dur="500" fill="hold"/>
                                        <p:tgtEl>
                                          <p:spTgt spid="32"/>
                                        </p:tgtEl>
                                        <p:attrNameLst>
                                          <p:attrName>ppt_x</p:attrName>
                                          <p:attrName>ppt_y</p:attrName>
                                        </p:attrNameLst>
                                      </p:cBhvr>
                                    </p:animMotion>
                                  </p:childTnLst>
                                </p:cTn>
                              </p:par>
                            </p:childTnLst>
                          </p:cTn>
                        </p:par>
                        <p:par>
                          <p:cTn id="31" fill="hold">
                            <p:stCondLst>
                              <p:cond delay="4500"/>
                            </p:stCondLst>
                            <p:childTnLst>
                              <p:par>
                                <p:cTn id="32" presetID="0" presetClass="path" presetSubtype="0" accel="50000" decel="50000" fill="hold" grpId="0" nodeType="afterEffect">
                                  <p:stCondLst>
                                    <p:cond delay="0"/>
                                  </p:stCondLst>
                                  <p:childTnLst>
                                    <p:animMotion origin="layout" path="M 6.38889E-6 -3.12818E-6 L -0.35451 0.16798 " pathEditMode="relative" ptsTypes="AA">
                                      <p:cBhvr>
                                        <p:cTn id="33" dur="500" fill="hold"/>
                                        <p:tgtEl>
                                          <p:spTgt spid="33"/>
                                        </p:tgtEl>
                                        <p:attrNameLst>
                                          <p:attrName>ppt_x</p:attrName>
                                          <p:attrName>ppt_y</p:attrName>
                                        </p:attrNameLst>
                                      </p:cBhvr>
                                    </p:animMotion>
                                  </p:childTnLst>
                                </p:cTn>
                              </p:par>
                            </p:childTnLst>
                          </p:cTn>
                        </p:par>
                        <p:par>
                          <p:cTn id="34" fill="hold">
                            <p:stCondLst>
                              <p:cond delay="5000"/>
                            </p:stCondLst>
                            <p:childTnLst>
                              <p:par>
                                <p:cTn id="35" presetID="0" presetClass="path" presetSubtype="0" accel="50000" decel="50000" fill="hold" grpId="0" nodeType="afterEffect">
                                  <p:stCondLst>
                                    <p:cond delay="0"/>
                                  </p:stCondLst>
                                  <p:childTnLst>
                                    <p:animMotion origin="layout" path="M 0.00018 0.00023 L -0.29132 0.16798 " pathEditMode="relative" ptsTypes="AA">
                                      <p:cBhvr>
                                        <p:cTn id="36" dur="500" fill="hold"/>
                                        <p:tgtEl>
                                          <p:spTgt spid="34"/>
                                        </p:tgtEl>
                                        <p:attrNameLst>
                                          <p:attrName>ppt_x</p:attrName>
                                          <p:attrName>ppt_y</p:attrName>
                                        </p:attrNameLst>
                                      </p:cBhvr>
                                    </p:animMotion>
                                  </p:childTnLst>
                                </p:cTn>
                              </p:par>
                            </p:childTnLst>
                          </p:cTn>
                        </p:par>
                        <p:par>
                          <p:cTn id="37" fill="hold">
                            <p:stCondLst>
                              <p:cond delay="5500"/>
                            </p:stCondLst>
                            <p:childTnLst>
                              <p:par>
                                <p:cTn id="38" presetID="0" presetClass="path" presetSubtype="0" accel="50000" decel="50000" fill="hold" grpId="0" nodeType="afterEffect">
                                  <p:stCondLst>
                                    <p:cond delay="0"/>
                                  </p:stCondLst>
                                  <p:childTnLst>
                                    <p:animMotion origin="layout" path="M -0.00087 0.00023 L -0.30799 0.18904 " pathEditMode="relative" ptsTypes="AA">
                                      <p:cBhvr>
                                        <p:cTn id="39" dur="500" fill="hold"/>
                                        <p:tgtEl>
                                          <p:spTgt spid="35"/>
                                        </p:tgtEl>
                                        <p:attrNameLst>
                                          <p:attrName>ppt_x</p:attrName>
                                          <p:attrName>ppt_y</p:attrName>
                                        </p:attrNameLst>
                                      </p:cBhvr>
                                    </p:animMotion>
                                  </p:childTnLst>
                                </p:cTn>
                              </p:par>
                            </p:childTnLst>
                          </p:cTn>
                        </p:par>
                        <p:par>
                          <p:cTn id="40" fill="hold">
                            <p:stCondLst>
                              <p:cond delay="6000"/>
                            </p:stCondLst>
                            <p:childTnLst>
                              <p:par>
                                <p:cTn id="41" presetID="0" presetClass="path" presetSubtype="0" accel="50000" decel="50000" fill="hold" grpId="0" nodeType="afterEffect">
                                  <p:stCondLst>
                                    <p:cond delay="0"/>
                                  </p:stCondLst>
                                  <p:childTnLst>
                                    <p:animMotion origin="layout" path="M -2.77778E-7 0.00023 L -0.32292 0.21009 " pathEditMode="relative" ptsTypes="AA">
                                      <p:cBhvr>
                                        <p:cTn id="42" dur="500" fill="hold"/>
                                        <p:tgtEl>
                                          <p:spTgt spid="36"/>
                                        </p:tgtEl>
                                        <p:attrNameLst>
                                          <p:attrName>ppt_x</p:attrName>
                                          <p:attrName>ppt_y</p:attrName>
                                        </p:attrNameLst>
                                      </p:cBhvr>
                                    </p:animMotion>
                                  </p:childTnLst>
                                </p:cTn>
                              </p:par>
                            </p:childTnLst>
                          </p:cTn>
                        </p:par>
                        <p:par>
                          <p:cTn id="43" fill="hold">
                            <p:stCondLst>
                              <p:cond delay="6500"/>
                            </p:stCondLst>
                            <p:childTnLst>
                              <p:par>
                                <p:cTn id="44" presetID="0" presetClass="path" presetSubtype="0" accel="50000" decel="50000" fill="hold" grpId="0" nodeType="afterEffect">
                                  <p:stCondLst>
                                    <p:cond delay="0"/>
                                  </p:stCondLst>
                                  <p:childTnLst>
                                    <p:animMotion origin="layout" path="M 1.11111E-6 0.00023 L -0.33872 0.23115 " pathEditMode="relative" ptsTypes="AA">
                                      <p:cBhvr>
                                        <p:cTn id="45" dur="500" fill="hold"/>
                                        <p:tgtEl>
                                          <p:spTgt spid="37"/>
                                        </p:tgtEl>
                                        <p:attrNameLst>
                                          <p:attrName>ppt_x</p:attrName>
                                          <p:attrName>ppt_y</p:attrName>
                                        </p:attrNameLst>
                                      </p:cBhvr>
                                    </p:animMotion>
                                  </p:childTnLst>
                                </p:cTn>
                              </p:par>
                            </p:childTnLst>
                          </p:cTn>
                        </p:par>
                        <p:par>
                          <p:cTn id="46" fill="hold">
                            <p:stCondLst>
                              <p:cond delay="7000"/>
                            </p:stCondLst>
                            <p:childTnLst>
                              <p:par>
                                <p:cTn id="47" presetID="0" presetClass="path" presetSubtype="0" accel="50000" decel="50000" fill="hold" grpId="0" nodeType="afterEffect">
                                  <p:stCondLst>
                                    <p:cond delay="0"/>
                                  </p:stCondLst>
                                  <p:childTnLst>
                                    <p:animMotion origin="layout" path="M 0.00018 0.00023 L -0.35434 0.25197 " pathEditMode="relative" ptsTypes="AA">
                                      <p:cBhvr>
                                        <p:cTn id="48" dur="500" fill="hold"/>
                                        <p:tgtEl>
                                          <p:spTgt spid="38"/>
                                        </p:tgtEl>
                                        <p:attrNameLst>
                                          <p:attrName>ppt_x</p:attrName>
                                          <p:attrName>ppt_y</p:attrName>
                                        </p:attrNameLst>
                                      </p:cBhvr>
                                    </p:animMotion>
                                  </p:childTnLst>
                                </p:cTn>
                              </p:par>
                            </p:childTnLst>
                          </p:cTn>
                        </p:par>
                        <p:par>
                          <p:cTn id="49" fill="hold">
                            <p:stCondLst>
                              <p:cond delay="7500"/>
                            </p:stCondLst>
                            <p:childTnLst>
                              <p:par>
                                <p:cTn id="50" presetID="0" presetClass="path" presetSubtype="0" accel="50000" decel="50000" fill="hold" grpId="0" nodeType="afterEffect">
                                  <p:stCondLst>
                                    <p:cond delay="0"/>
                                  </p:stCondLst>
                                  <p:childTnLst>
                                    <p:animMotion origin="layout" path="M 0.00018 2.24896E-6 L -0.29132 0.25196 " pathEditMode="relative" ptsTypes="AA">
                                      <p:cBhvr>
                                        <p:cTn id="51" dur="500" fill="hold"/>
                                        <p:tgtEl>
                                          <p:spTgt spid="39"/>
                                        </p:tgtEl>
                                        <p:attrNameLst>
                                          <p:attrName>ppt_x</p:attrName>
                                          <p:attrName>ppt_y</p:attrName>
                                        </p:attrNameLst>
                                      </p:cBhvr>
                                    </p:animMotion>
                                  </p:childTnLst>
                                </p:cTn>
                              </p:par>
                            </p:childTnLst>
                          </p:cTn>
                        </p:par>
                        <p:par>
                          <p:cTn id="52" fill="hold">
                            <p:stCondLst>
                              <p:cond delay="8000"/>
                            </p:stCondLst>
                            <p:childTnLst>
                              <p:par>
                                <p:cTn id="53" presetID="0" presetClass="path" presetSubtype="0" accel="50000" decel="50000" fill="hold" grpId="0" nodeType="afterEffect">
                                  <p:stCondLst>
                                    <p:cond delay="0"/>
                                  </p:stCondLst>
                                  <p:childTnLst>
                                    <p:animMotion origin="layout" path="M -0.00087 2.24896E-6 L -0.30799 0.27302 " pathEditMode="relative" ptsTypes="AA">
                                      <p:cBhvr>
                                        <p:cTn id="54" dur="500" fill="hold"/>
                                        <p:tgtEl>
                                          <p:spTgt spid="40"/>
                                        </p:tgtEl>
                                        <p:attrNameLst>
                                          <p:attrName>ppt_x</p:attrName>
                                          <p:attrName>ppt_y</p:attrName>
                                        </p:attrNameLst>
                                      </p:cBhvr>
                                    </p:animMotion>
                                  </p:childTnLst>
                                </p:cTn>
                              </p:par>
                            </p:childTnLst>
                          </p:cTn>
                        </p:par>
                        <p:par>
                          <p:cTn id="55" fill="hold">
                            <p:stCondLst>
                              <p:cond delay="8500"/>
                            </p:stCondLst>
                            <p:childTnLst>
                              <p:par>
                                <p:cTn id="56" presetID="0" presetClass="path" presetSubtype="0" accel="50000" decel="50000" fill="hold" grpId="0" nodeType="afterEffect">
                                  <p:stCondLst>
                                    <p:cond delay="0"/>
                                  </p:stCondLst>
                                  <p:childTnLst>
                                    <p:animMotion origin="layout" path="M -2.77778E-7 2.24896E-6 L -0.32292 0.29384 " pathEditMode="relative" ptsTypes="AA">
                                      <p:cBhvr>
                                        <p:cTn id="57" dur="500" fill="hold"/>
                                        <p:tgtEl>
                                          <p:spTgt spid="41"/>
                                        </p:tgtEl>
                                        <p:attrNameLst>
                                          <p:attrName>ppt_x</p:attrName>
                                          <p:attrName>ppt_y</p:attrName>
                                        </p:attrNameLst>
                                      </p:cBhvr>
                                    </p:animMotion>
                                  </p:childTnLst>
                                </p:cTn>
                              </p:par>
                            </p:childTnLst>
                          </p:cTn>
                        </p:par>
                        <p:par>
                          <p:cTn id="58" fill="hold">
                            <p:stCondLst>
                              <p:cond delay="9000"/>
                            </p:stCondLst>
                            <p:childTnLst>
                              <p:par>
                                <p:cTn id="59" presetID="0" presetClass="path" presetSubtype="0" accel="50000" decel="50000" fill="hold" grpId="0" nodeType="afterEffect">
                                  <p:stCondLst>
                                    <p:cond delay="0"/>
                                  </p:stCondLst>
                                  <p:childTnLst>
                                    <p:animMotion origin="layout" path="M 1.11111E-6 2.24896E-6 L -0.33872 0.3149 " pathEditMode="relative" ptsTypes="AA">
                                      <p:cBhvr>
                                        <p:cTn id="60" dur="500" fill="hold"/>
                                        <p:tgtEl>
                                          <p:spTgt spid="42"/>
                                        </p:tgtEl>
                                        <p:attrNameLst>
                                          <p:attrName>ppt_x</p:attrName>
                                          <p:attrName>ppt_y</p:attrName>
                                        </p:attrNameLst>
                                      </p:cBhvr>
                                    </p:animMotion>
                                  </p:childTnLst>
                                </p:cTn>
                              </p:par>
                            </p:childTnLst>
                          </p:cTn>
                        </p:par>
                        <p:par>
                          <p:cTn id="61" fill="hold">
                            <p:stCondLst>
                              <p:cond delay="9500"/>
                            </p:stCondLst>
                            <p:childTnLst>
                              <p:par>
                                <p:cTn id="62" presetID="0" presetClass="path" presetSubtype="0" accel="50000" decel="50000" fill="hold" grpId="0" nodeType="afterEffect">
                                  <p:stCondLst>
                                    <p:cond delay="0"/>
                                  </p:stCondLst>
                                  <p:childTnLst>
                                    <p:animMotion origin="layout" path="M 0.00018 2.24896E-6 L -0.35434 0.33595 " pathEditMode="relative" ptsTypes="AA">
                                      <p:cBhvr>
                                        <p:cTn id="63" dur="500" fill="hold"/>
                                        <p:tgtEl>
                                          <p:spTgt spid="43"/>
                                        </p:tgtEl>
                                        <p:attrNameLst>
                                          <p:attrName>ppt_x</p:attrName>
                                          <p:attrName>ppt_y</p:attrName>
                                        </p:attrNameLst>
                                      </p:cBhvr>
                                    </p:animMotion>
                                  </p:childTnLst>
                                </p:cTn>
                              </p:par>
                            </p:childTnLst>
                          </p:cTn>
                        </p:par>
                        <p:par>
                          <p:cTn id="64" fill="hold">
                            <p:stCondLst>
                              <p:cond delay="10000"/>
                            </p:stCondLst>
                            <p:childTnLst>
                              <p:par>
                                <p:cTn id="65" presetID="0" presetClass="path" presetSubtype="0" accel="50000" decel="50000" fill="hold" grpId="0" nodeType="afterEffect">
                                  <p:stCondLst>
                                    <p:cond delay="0"/>
                                  </p:stCondLst>
                                  <p:childTnLst>
                                    <p:animMotion origin="layout" path="M 0.00018 -2.81814E-6 L -0.29132 0.33596 " pathEditMode="relative" ptsTypes="AA">
                                      <p:cBhvr>
                                        <p:cTn id="66" dur="500" fill="hold"/>
                                        <p:tgtEl>
                                          <p:spTgt spid="44"/>
                                        </p:tgtEl>
                                        <p:attrNameLst>
                                          <p:attrName>ppt_x</p:attrName>
                                          <p:attrName>ppt_y</p:attrName>
                                        </p:attrNameLst>
                                      </p:cBhvr>
                                    </p:animMotion>
                                  </p:childTnLst>
                                </p:cTn>
                              </p:par>
                            </p:childTnLst>
                          </p:cTn>
                        </p:par>
                        <p:par>
                          <p:cTn id="67" fill="hold">
                            <p:stCondLst>
                              <p:cond delay="10500"/>
                            </p:stCondLst>
                            <p:childTnLst>
                              <p:par>
                                <p:cTn id="68" presetID="0" presetClass="path" presetSubtype="0" accel="50000" decel="50000" fill="hold" grpId="0" nodeType="afterEffect">
                                  <p:stCondLst>
                                    <p:cond delay="0"/>
                                  </p:stCondLst>
                                  <p:childTnLst>
                                    <p:animMotion origin="layout" path="M -0.00087 -2.81814E-6 L -0.30799 0.35678 " pathEditMode="relative" ptsTypes="AA">
                                      <p:cBhvr>
                                        <p:cTn id="69" dur="500" fill="hold"/>
                                        <p:tgtEl>
                                          <p:spTgt spid="45"/>
                                        </p:tgtEl>
                                        <p:attrNameLst>
                                          <p:attrName>ppt_x</p:attrName>
                                          <p:attrName>ppt_y</p:attrName>
                                        </p:attrNameLst>
                                      </p:cBhvr>
                                    </p:animMotion>
                                  </p:childTnLst>
                                </p:cTn>
                              </p:par>
                            </p:childTnLst>
                          </p:cTn>
                        </p:par>
                        <p:par>
                          <p:cTn id="70" fill="hold">
                            <p:stCondLst>
                              <p:cond delay="11000"/>
                            </p:stCondLst>
                            <p:childTnLst>
                              <p:par>
                                <p:cTn id="71" presetID="0" presetClass="path" presetSubtype="0" accel="50000" decel="50000" fill="hold" grpId="0" nodeType="afterEffect">
                                  <p:stCondLst>
                                    <p:cond delay="0"/>
                                  </p:stCondLst>
                                  <p:childTnLst>
                                    <p:animMotion origin="layout" path="M -2.77778E-7 -2.81814E-6 L -0.32292 0.37784 " pathEditMode="relative" ptsTypes="AA">
                                      <p:cBhvr>
                                        <p:cTn id="72" dur="500" fill="hold"/>
                                        <p:tgtEl>
                                          <p:spTgt spid="46"/>
                                        </p:tgtEl>
                                        <p:attrNameLst>
                                          <p:attrName>ppt_x</p:attrName>
                                          <p:attrName>ppt_y</p:attrName>
                                        </p:attrNameLst>
                                      </p:cBhvr>
                                    </p:animMotion>
                                  </p:childTnLst>
                                </p:cTn>
                              </p:par>
                            </p:childTnLst>
                          </p:cTn>
                        </p:par>
                        <p:par>
                          <p:cTn id="73" fill="hold">
                            <p:stCondLst>
                              <p:cond delay="11500"/>
                            </p:stCondLst>
                            <p:childTnLst>
                              <p:par>
                                <p:cTn id="74" presetID="0" presetClass="path" presetSubtype="0" accel="50000" decel="50000" fill="hold" grpId="0" nodeType="afterEffect">
                                  <p:stCondLst>
                                    <p:cond delay="0"/>
                                  </p:stCondLst>
                                  <p:childTnLst>
                                    <p:animMotion origin="layout" path="M 1.11111E-6 -2.81814E-6 L -0.33872 0.39889 " pathEditMode="relative" ptsTypes="AA">
                                      <p:cBhvr>
                                        <p:cTn id="75" dur="500" fill="hold"/>
                                        <p:tgtEl>
                                          <p:spTgt spid="47"/>
                                        </p:tgtEl>
                                        <p:attrNameLst>
                                          <p:attrName>ppt_x</p:attrName>
                                          <p:attrName>ppt_y</p:attrName>
                                        </p:attrNameLst>
                                      </p:cBhvr>
                                    </p:animMotion>
                                  </p:childTnLst>
                                </p:cTn>
                              </p:par>
                            </p:childTnLst>
                          </p:cTn>
                        </p:par>
                        <p:par>
                          <p:cTn id="76" fill="hold">
                            <p:stCondLst>
                              <p:cond delay="12000"/>
                            </p:stCondLst>
                            <p:childTnLst>
                              <p:par>
                                <p:cTn id="77" presetID="0" presetClass="path" presetSubtype="0" accel="50000" decel="50000" fill="hold" grpId="0" nodeType="afterEffect">
                                  <p:stCondLst>
                                    <p:cond delay="0"/>
                                  </p:stCondLst>
                                  <p:childTnLst>
                                    <p:animMotion origin="layout" path="M 0.00018 -2.81814E-6 L -0.35434 0.41972 " pathEditMode="relative" ptsTypes="AA">
                                      <p:cBhvr>
                                        <p:cTn id="78" dur="500" fill="hold"/>
                                        <p:tgtEl>
                                          <p:spTgt spid="48"/>
                                        </p:tgtEl>
                                        <p:attrNameLst>
                                          <p:attrName>ppt_x</p:attrName>
                                          <p:attrName>ppt_y</p:attrName>
                                        </p:attrNameLst>
                                      </p:cBhvr>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06"/>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特異値分解</a:t>
            </a:r>
          </a:p>
        </p:txBody>
      </p:sp>
      <p:sp>
        <p:nvSpPr>
          <p:cNvPr id="23" name="テキスト ボックス 22"/>
          <p:cNvSpPr txBox="1"/>
          <p:nvPr/>
        </p:nvSpPr>
        <p:spPr>
          <a:xfrm>
            <a:off x="2483768" y="836712"/>
            <a:ext cx="4123245" cy="369332"/>
          </a:xfrm>
          <a:prstGeom prst="rect">
            <a:avLst/>
          </a:prstGeom>
          <a:noFill/>
        </p:spPr>
        <p:txBody>
          <a:bodyPr wrap="none" rtlCol="0">
            <a:spAutoFit/>
          </a:bodyPr>
          <a:lstStyle/>
          <a:p>
            <a:r>
              <a:rPr kumimoji="1" lang="ja-JP" altLang="en-US" dirty="0"/>
              <a:t>画像行列</a:t>
            </a:r>
            <a:r>
              <a:rPr kumimoji="1" lang="en-US" altLang="ja-JP" dirty="0"/>
              <a:t>I</a:t>
            </a:r>
            <a:r>
              <a:rPr lang="ja-JP" altLang="en-US" dirty="0"/>
              <a:t>を法線</a:t>
            </a:r>
            <a:r>
              <a:rPr lang="en-US" altLang="ja-JP" dirty="0"/>
              <a:t>S</a:t>
            </a:r>
            <a:r>
              <a:rPr lang="ja-JP" altLang="en-US" dirty="0"/>
              <a:t>と光源</a:t>
            </a:r>
            <a:r>
              <a:rPr lang="en-US" altLang="ja-JP" dirty="0"/>
              <a:t>L</a:t>
            </a:r>
            <a:r>
              <a:rPr lang="ja-JP" altLang="en-US" dirty="0"/>
              <a:t>に</a:t>
            </a:r>
            <a:r>
              <a:rPr kumimoji="1" lang="ja-JP" altLang="en-US" dirty="0"/>
              <a:t>特異値分解</a:t>
            </a:r>
          </a:p>
        </p:txBody>
      </p:sp>
      <p:sp>
        <p:nvSpPr>
          <p:cNvPr id="3" name="正方形/長方形 2">
            <a:extLst>
              <a:ext uri="{FF2B5EF4-FFF2-40B4-BE49-F238E27FC236}">
                <a16:creationId xmlns:a16="http://schemas.microsoft.com/office/drawing/2014/main" id="{F173FB32-6ADA-4122-B3AA-121DD08F9CD0}"/>
              </a:ext>
            </a:extLst>
          </p:cNvPr>
          <p:cNvSpPr/>
          <p:nvPr/>
        </p:nvSpPr>
        <p:spPr>
          <a:xfrm>
            <a:off x="1979712" y="2708920"/>
            <a:ext cx="6912768" cy="369332"/>
          </a:xfrm>
          <a:prstGeom prst="rect">
            <a:avLst/>
          </a:prstGeom>
        </p:spPr>
        <p:txBody>
          <a:bodyPr wrap="square">
            <a:spAutoFit/>
          </a:bodyPr>
          <a:lstStyle/>
          <a:p>
            <a:r>
              <a:rPr lang="en-US" altLang="ja-JP" dirty="0"/>
              <a:t>3×3</a:t>
            </a:r>
            <a:r>
              <a:rPr lang="ja-JP" altLang="en-US" dirty="0"/>
              <a:t>曖昧性行列</a:t>
            </a:r>
            <a:r>
              <a:rPr lang="en-US" altLang="ja-JP" dirty="0"/>
              <a:t>A</a:t>
            </a:r>
            <a:r>
              <a:rPr lang="ja-JP" altLang="en-US" dirty="0"/>
              <a:t>が確定しないと法線が定まらない</a:t>
            </a:r>
            <a:endParaRPr lang="en-US" altLang="ja-JP" dirty="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F39A705-7120-4391-9448-65CAF9670761}"/>
                  </a:ext>
                </a:extLst>
              </p:cNvPr>
              <p:cNvSpPr txBox="1"/>
              <p:nvPr/>
            </p:nvSpPr>
            <p:spPr>
              <a:xfrm>
                <a:off x="3779912" y="1340768"/>
                <a:ext cx="145751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0" smtClean="0">
                          <a:latin typeface="Cambria Math" panose="02040503050406030204" pitchFamily="18" charset="0"/>
                        </a:rPr>
                        <m:t>𝐈</m:t>
                      </m:r>
                      <m:r>
                        <a:rPr kumimoji="1" lang="en-US" altLang="ja-JP" sz="3200" b="0" i="1" smtClean="0">
                          <a:latin typeface="Cambria Math" panose="02040503050406030204" pitchFamily="18" charset="0"/>
                        </a:rPr>
                        <m:t>=</m:t>
                      </m:r>
                      <m:r>
                        <a:rPr kumimoji="1" lang="en-US" altLang="ja-JP" sz="3200" b="1" i="0" smtClean="0">
                          <a:latin typeface="Cambria Math" panose="02040503050406030204" pitchFamily="18" charset="0"/>
                        </a:rPr>
                        <m:t>𝐒</m:t>
                      </m:r>
                      <m:r>
                        <a:rPr kumimoji="1" lang="en-US" altLang="ja-JP" sz="3200" b="0" i="1" smtClean="0">
                          <a:latin typeface="Cambria Math" panose="02040503050406030204" pitchFamily="18" charset="0"/>
                        </a:rPr>
                        <m:t>′</m:t>
                      </m:r>
                      <m:r>
                        <a:rPr kumimoji="1" lang="en-US" altLang="ja-JP" sz="3200" b="1" i="0" smtClean="0">
                          <a:latin typeface="Cambria Math" panose="02040503050406030204" pitchFamily="18" charset="0"/>
                        </a:rPr>
                        <m:t>𝐋</m:t>
                      </m:r>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7" name="テキスト ボックス 6">
                <a:extLst>
                  <a:ext uri="{FF2B5EF4-FFF2-40B4-BE49-F238E27FC236}">
                    <a16:creationId xmlns:a16="http://schemas.microsoft.com/office/drawing/2014/main" id="{EF39A705-7120-4391-9448-65CAF9670761}"/>
                  </a:ext>
                </a:extLst>
              </p:cNvPr>
              <p:cNvSpPr txBox="1">
                <a:spLocks noRot="1" noChangeAspect="1" noMove="1" noResize="1" noEditPoints="1" noAdjustHandles="1" noChangeArrowheads="1" noChangeShapeType="1" noTextEdit="1"/>
              </p:cNvSpPr>
              <p:nvPr/>
            </p:nvSpPr>
            <p:spPr>
              <a:xfrm>
                <a:off x="3779912" y="1340768"/>
                <a:ext cx="1457515" cy="492443"/>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5F8A0E6-CD6F-4665-83D8-D19BB3527A37}"/>
                  </a:ext>
                </a:extLst>
              </p:cNvPr>
              <p:cNvSpPr txBox="1"/>
              <p:nvPr/>
            </p:nvSpPr>
            <p:spPr>
              <a:xfrm>
                <a:off x="3275856" y="3284984"/>
                <a:ext cx="2446632"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1" i="0" smtClean="0">
                          <a:latin typeface="Cambria Math" panose="02040503050406030204" pitchFamily="18" charset="0"/>
                        </a:rPr>
                        <m:t>𝐈</m:t>
                      </m:r>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1" i="0" smtClean="0">
                              <a:latin typeface="Cambria Math" panose="02040503050406030204" pitchFamily="18" charset="0"/>
                            </a:rPr>
                            <m:t>𝐒</m:t>
                          </m:r>
                        </m:e>
                        <m:sup>
                          <m:r>
                            <a:rPr kumimoji="1" lang="en-US" altLang="ja-JP" sz="3200" b="0" i="1" smtClean="0">
                              <a:latin typeface="Cambria Math" panose="02040503050406030204" pitchFamily="18" charset="0"/>
                            </a:rPr>
                            <m:t>′</m:t>
                          </m:r>
                        </m:sup>
                      </m:sSup>
                      <m:r>
                        <a:rPr kumimoji="1" lang="en-US" altLang="ja-JP" sz="3200" b="1" i="0" smtClean="0">
                          <a:latin typeface="Cambria Math" panose="02040503050406030204" pitchFamily="18" charset="0"/>
                        </a:rPr>
                        <m:t>𝐀</m:t>
                      </m:r>
                      <m:sSup>
                        <m:sSupPr>
                          <m:ctrlPr>
                            <a:rPr kumimoji="1" lang="en-US" altLang="ja-JP" sz="3200" b="1" i="1" smtClean="0">
                              <a:latin typeface="Cambria Math" panose="02040503050406030204" pitchFamily="18" charset="0"/>
                            </a:rPr>
                          </m:ctrlPr>
                        </m:sSupPr>
                        <m:e>
                          <m:r>
                            <a:rPr kumimoji="1" lang="en-US" altLang="ja-JP" sz="3200" b="1" i="0" smtClean="0">
                              <a:latin typeface="Cambria Math" panose="02040503050406030204" pitchFamily="18" charset="0"/>
                            </a:rPr>
                            <m:t>𝐀</m:t>
                          </m:r>
                        </m:e>
                        <m:sup>
                          <m:r>
                            <a:rPr kumimoji="1" lang="en-US" altLang="ja-JP" sz="3200" b="0" i="0" smtClean="0">
                              <a:latin typeface="Cambria Math" panose="02040503050406030204" pitchFamily="18" charset="0"/>
                            </a:rPr>
                            <m:t>−1</m:t>
                          </m:r>
                        </m:sup>
                      </m:sSup>
                      <m:r>
                        <a:rPr kumimoji="1" lang="en-US" altLang="ja-JP" sz="3200" b="1" i="0" smtClean="0">
                          <a:latin typeface="Cambria Math" panose="02040503050406030204" pitchFamily="18" charset="0"/>
                        </a:rPr>
                        <m:t>𝐋</m:t>
                      </m:r>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24" name="テキスト ボックス 23">
                <a:extLst>
                  <a:ext uri="{FF2B5EF4-FFF2-40B4-BE49-F238E27FC236}">
                    <a16:creationId xmlns:a16="http://schemas.microsoft.com/office/drawing/2014/main" id="{B5F8A0E6-CD6F-4665-83D8-D19BB3527A37}"/>
                  </a:ext>
                </a:extLst>
              </p:cNvPr>
              <p:cNvSpPr txBox="1">
                <a:spLocks noRot="1" noChangeAspect="1" noMove="1" noResize="1" noEditPoints="1" noAdjustHandles="1" noChangeArrowheads="1" noChangeShapeType="1" noTextEdit="1"/>
              </p:cNvSpPr>
              <p:nvPr/>
            </p:nvSpPr>
            <p:spPr>
              <a:xfrm>
                <a:off x="3275856" y="3284984"/>
                <a:ext cx="2446632" cy="50359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39BB0598-B771-4CAB-B367-C91BF04A21CD}"/>
                  </a:ext>
                </a:extLst>
              </p:cNvPr>
              <p:cNvSpPr txBox="1"/>
              <p:nvPr/>
            </p:nvSpPr>
            <p:spPr>
              <a:xfrm>
                <a:off x="2699792" y="3933056"/>
                <a:ext cx="149720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3200" b="1">
                          <a:latin typeface="Cambria Math" panose="02040503050406030204" pitchFamily="18" charset="0"/>
                        </a:rPr>
                        <m:t>𝐒</m:t>
                      </m:r>
                      <m:r>
                        <a:rPr kumimoji="1" lang="en-US" altLang="ja-JP" sz="3200" b="0" i="1" smtClean="0">
                          <a:latin typeface="Cambria Math" panose="02040503050406030204" pitchFamily="18" charset="0"/>
                        </a:rPr>
                        <m:t>=</m:t>
                      </m:r>
                      <m:sSup>
                        <m:sSupPr>
                          <m:ctrlPr>
                            <a:rPr kumimoji="1" lang="en-US" altLang="ja-JP" sz="3200" b="0" i="1" smtClean="0">
                              <a:latin typeface="Cambria Math" panose="02040503050406030204" pitchFamily="18" charset="0"/>
                            </a:rPr>
                          </m:ctrlPr>
                        </m:sSupPr>
                        <m:e>
                          <m:r>
                            <a:rPr kumimoji="1" lang="en-US" altLang="ja-JP" sz="3200" b="1" i="0" smtClean="0">
                              <a:latin typeface="Cambria Math" panose="02040503050406030204" pitchFamily="18" charset="0"/>
                            </a:rPr>
                            <m:t>𝐒</m:t>
                          </m:r>
                        </m:e>
                        <m:sup>
                          <m:r>
                            <a:rPr kumimoji="1" lang="en-US" altLang="ja-JP" sz="3200" b="0" i="1" smtClean="0">
                              <a:latin typeface="Cambria Math" panose="02040503050406030204" pitchFamily="18" charset="0"/>
                            </a:rPr>
                            <m:t>′</m:t>
                          </m:r>
                        </m:sup>
                      </m:sSup>
                      <m:r>
                        <a:rPr kumimoji="1" lang="en-US" altLang="ja-JP" sz="3200" b="1" i="0" smtClean="0">
                          <a:latin typeface="Cambria Math" panose="02040503050406030204" pitchFamily="18" charset="0"/>
                        </a:rPr>
                        <m:t>𝐀</m:t>
                      </m:r>
                    </m:oMath>
                  </m:oMathPara>
                </a14:m>
                <a:endParaRPr kumimoji="1" lang="ja-JP" altLang="en-US" sz="3200" dirty="0"/>
              </a:p>
            </p:txBody>
          </p:sp>
        </mc:Choice>
        <mc:Fallback xmlns="">
          <p:sp>
            <p:nvSpPr>
              <p:cNvPr id="25" name="テキスト ボックス 24">
                <a:extLst>
                  <a:ext uri="{FF2B5EF4-FFF2-40B4-BE49-F238E27FC236}">
                    <a16:creationId xmlns:a16="http://schemas.microsoft.com/office/drawing/2014/main" id="{39BB0598-B771-4CAB-B367-C91BF04A21CD}"/>
                  </a:ext>
                </a:extLst>
              </p:cNvPr>
              <p:cNvSpPr txBox="1">
                <a:spLocks noRot="1" noChangeAspect="1" noMove="1" noResize="1" noEditPoints="1" noAdjustHandles="1" noChangeArrowheads="1" noChangeShapeType="1" noTextEdit="1"/>
              </p:cNvSpPr>
              <p:nvPr/>
            </p:nvSpPr>
            <p:spPr>
              <a:xfrm>
                <a:off x="2699792" y="3933056"/>
                <a:ext cx="1497205" cy="49244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3995F3-8C5C-45D0-B952-FB8F14D7BC74}"/>
                  </a:ext>
                </a:extLst>
              </p:cNvPr>
              <p:cNvSpPr txBox="1"/>
              <p:nvPr/>
            </p:nvSpPr>
            <p:spPr>
              <a:xfrm>
                <a:off x="4860032" y="3933056"/>
                <a:ext cx="189077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3200" b="1">
                          <a:latin typeface="Cambria Math" panose="02040503050406030204" pitchFamily="18" charset="0"/>
                        </a:rPr>
                        <m:t>𝐋</m:t>
                      </m:r>
                      <m:r>
                        <a:rPr kumimoji="1" lang="en-US" altLang="ja-JP" sz="3200" b="0" i="1" smtClean="0">
                          <a:latin typeface="Cambria Math" panose="02040503050406030204" pitchFamily="18" charset="0"/>
                        </a:rPr>
                        <m:t>=</m:t>
                      </m:r>
                      <m:sSup>
                        <m:sSupPr>
                          <m:ctrlPr>
                            <a:rPr kumimoji="1" lang="en-US" altLang="ja-JP" sz="3200" b="1" i="1" smtClean="0">
                              <a:latin typeface="Cambria Math" panose="02040503050406030204" pitchFamily="18" charset="0"/>
                            </a:rPr>
                          </m:ctrlPr>
                        </m:sSupPr>
                        <m:e>
                          <m:r>
                            <a:rPr kumimoji="1" lang="en-US" altLang="ja-JP" sz="3200" b="1" i="0" smtClean="0">
                              <a:latin typeface="Cambria Math" panose="02040503050406030204" pitchFamily="18" charset="0"/>
                            </a:rPr>
                            <m:t>𝐀</m:t>
                          </m:r>
                        </m:e>
                        <m:sup>
                          <m:r>
                            <a:rPr kumimoji="1" lang="en-US" altLang="ja-JP" sz="3200" b="0" i="0" smtClean="0">
                              <a:latin typeface="Cambria Math" panose="02040503050406030204" pitchFamily="18" charset="0"/>
                            </a:rPr>
                            <m:t>−1</m:t>
                          </m:r>
                        </m:sup>
                      </m:sSup>
                      <m:r>
                        <a:rPr kumimoji="1" lang="en-US" altLang="ja-JP" sz="3200" b="1" i="0" smtClean="0">
                          <a:latin typeface="Cambria Math" panose="02040503050406030204" pitchFamily="18" charset="0"/>
                        </a:rPr>
                        <m:t>𝐋</m:t>
                      </m:r>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26" name="テキスト ボックス 25">
                <a:extLst>
                  <a:ext uri="{FF2B5EF4-FFF2-40B4-BE49-F238E27FC236}">
                    <a16:creationId xmlns:a16="http://schemas.microsoft.com/office/drawing/2014/main" id="{8B3995F3-8C5C-45D0-B952-FB8F14D7BC74}"/>
                  </a:ext>
                </a:extLst>
              </p:cNvPr>
              <p:cNvSpPr txBox="1">
                <a:spLocks noRot="1" noChangeAspect="1" noMove="1" noResize="1" noEditPoints="1" noAdjustHandles="1" noChangeArrowheads="1" noChangeShapeType="1" noTextEdit="1"/>
              </p:cNvSpPr>
              <p:nvPr/>
            </p:nvSpPr>
            <p:spPr>
              <a:xfrm>
                <a:off x="4860032" y="3933056"/>
                <a:ext cx="1890774" cy="492443"/>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56625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9669C5-D543-4E57-A25A-962F8B5C716A}"/>
              </a:ext>
            </a:extLst>
          </p:cNvPr>
          <p:cNvSpPr>
            <a:spLocks noGrp="1"/>
          </p:cNvSpPr>
          <p:nvPr>
            <p:ph type="title"/>
          </p:nvPr>
        </p:nvSpPr>
        <p:spPr/>
        <p:txBody>
          <a:bodyPr/>
          <a:lstStyle/>
          <a:p>
            <a:r>
              <a:rPr kumimoji="1" lang="ja-JP" altLang="en-US" dirty="0"/>
              <a:t>偏光による補正</a:t>
            </a:r>
          </a:p>
        </p:txBody>
      </p:sp>
      <p:sp>
        <p:nvSpPr>
          <p:cNvPr id="3" name="楕円 2">
            <a:extLst>
              <a:ext uri="{FF2B5EF4-FFF2-40B4-BE49-F238E27FC236}">
                <a16:creationId xmlns:a16="http://schemas.microsoft.com/office/drawing/2014/main" id="{86D48C08-0A1E-49C8-B14D-14CB23B8D2D9}"/>
              </a:ext>
            </a:extLst>
          </p:cNvPr>
          <p:cNvSpPr/>
          <p:nvPr/>
        </p:nvSpPr>
        <p:spPr bwMode="auto">
          <a:xfrm>
            <a:off x="251520" y="1268760"/>
            <a:ext cx="2880320" cy="2880320"/>
          </a:xfrm>
          <a:prstGeom prst="ellipse">
            <a:avLst/>
          </a:prstGeom>
          <a:solidFill>
            <a:schemeClr val="tx2">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cxnSp>
        <p:nvCxnSpPr>
          <p:cNvPr id="5" name="直線コネクタ 4">
            <a:extLst>
              <a:ext uri="{FF2B5EF4-FFF2-40B4-BE49-F238E27FC236}">
                <a16:creationId xmlns:a16="http://schemas.microsoft.com/office/drawing/2014/main" id="{B307A39B-9F03-4E2F-8411-4C69E944A3D5}"/>
              </a:ext>
            </a:extLst>
          </p:cNvPr>
          <p:cNvCxnSpPr>
            <a:cxnSpLocks/>
            <a:stCxn id="3" idx="3"/>
            <a:endCxn id="3" idx="7"/>
          </p:cNvCxnSpPr>
          <p:nvPr/>
        </p:nvCxnSpPr>
        <p:spPr bwMode="auto">
          <a:xfrm flipV="1">
            <a:off x="673333" y="1690573"/>
            <a:ext cx="2036694" cy="203669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 name="直線コネクタ 6">
            <a:extLst>
              <a:ext uri="{FF2B5EF4-FFF2-40B4-BE49-F238E27FC236}">
                <a16:creationId xmlns:a16="http://schemas.microsoft.com/office/drawing/2014/main" id="{8868C925-7660-4BC4-9B1F-AD0E5D96D468}"/>
              </a:ext>
            </a:extLst>
          </p:cNvPr>
          <p:cNvCxnSpPr>
            <a:cxnSpLocks/>
          </p:cNvCxnSpPr>
          <p:nvPr/>
        </p:nvCxnSpPr>
        <p:spPr bwMode="auto">
          <a:xfrm>
            <a:off x="1691680" y="1988840"/>
            <a:ext cx="360040" cy="3600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 name="直線コネクタ 8">
            <a:extLst>
              <a:ext uri="{FF2B5EF4-FFF2-40B4-BE49-F238E27FC236}">
                <a16:creationId xmlns:a16="http://schemas.microsoft.com/office/drawing/2014/main" id="{EC1B150A-E807-4FDD-BD7B-2AB8775A1C47}"/>
              </a:ext>
            </a:extLst>
          </p:cNvPr>
          <p:cNvCxnSpPr/>
          <p:nvPr/>
        </p:nvCxnSpPr>
        <p:spPr bwMode="auto">
          <a:xfrm flipH="1">
            <a:off x="1763688" y="2204864"/>
            <a:ext cx="144016" cy="14401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B3BD77D5-9DFE-4D66-9D49-14EBE7424D40}"/>
              </a:ext>
            </a:extLst>
          </p:cNvPr>
          <p:cNvCxnSpPr/>
          <p:nvPr/>
        </p:nvCxnSpPr>
        <p:spPr bwMode="auto">
          <a:xfrm flipH="1" flipV="1">
            <a:off x="1763688" y="2348880"/>
            <a:ext cx="144016" cy="14401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 name="楕円 12">
            <a:extLst>
              <a:ext uri="{FF2B5EF4-FFF2-40B4-BE49-F238E27FC236}">
                <a16:creationId xmlns:a16="http://schemas.microsoft.com/office/drawing/2014/main" id="{5831761D-D691-4452-B5C5-9A7FDE56F824}"/>
              </a:ext>
            </a:extLst>
          </p:cNvPr>
          <p:cNvSpPr/>
          <p:nvPr/>
        </p:nvSpPr>
        <p:spPr bwMode="auto">
          <a:xfrm>
            <a:off x="1979712" y="2276872"/>
            <a:ext cx="144016" cy="144016"/>
          </a:xfrm>
          <a:prstGeom prst="ellipse">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4" name="楕円 13">
            <a:extLst>
              <a:ext uri="{FF2B5EF4-FFF2-40B4-BE49-F238E27FC236}">
                <a16:creationId xmlns:a16="http://schemas.microsoft.com/office/drawing/2014/main" id="{8A320D77-5BAF-452A-B19B-14927E3B381F}"/>
              </a:ext>
            </a:extLst>
          </p:cNvPr>
          <p:cNvSpPr/>
          <p:nvPr/>
        </p:nvSpPr>
        <p:spPr bwMode="auto">
          <a:xfrm>
            <a:off x="1619672" y="1916832"/>
            <a:ext cx="144016" cy="144016"/>
          </a:xfrm>
          <a:prstGeom prst="ellipse">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5" name="テキスト ボックス 14">
            <a:extLst>
              <a:ext uri="{FF2B5EF4-FFF2-40B4-BE49-F238E27FC236}">
                <a16:creationId xmlns:a16="http://schemas.microsoft.com/office/drawing/2014/main" id="{21E05EB5-7FB4-4D2B-83AD-16224ACBDEA2}"/>
              </a:ext>
            </a:extLst>
          </p:cNvPr>
          <p:cNvSpPr txBox="1"/>
          <p:nvPr/>
        </p:nvSpPr>
        <p:spPr>
          <a:xfrm>
            <a:off x="827584" y="4437112"/>
            <a:ext cx="1723549" cy="369332"/>
          </a:xfrm>
          <a:prstGeom prst="rect">
            <a:avLst/>
          </a:prstGeom>
          <a:noFill/>
        </p:spPr>
        <p:txBody>
          <a:bodyPr wrap="none" rtlCol="0">
            <a:spAutoFit/>
          </a:bodyPr>
          <a:lstStyle/>
          <a:p>
            <a:r>
              <a:rPr kumimoji="1" lang="ja-JP" altLang="en-US" dirty="0"/>
              <a:t>偏光による制約</a:t>
            </a:r>
          </a:p>
        </p:txBody>
      </p:sp>
      <p:sp>
        <p:nvSpPr>
          <p:cNvPr id="17" name="テキスト ボックス 16">
            <a:extLst>
              <a:ext uri="{FF2B5EF4-FFF2-40B4-BE49-F238E27FC236}">
                <a16:creationId xmlns:a16="http://schemas.microsoft.com/office/drawing/2014/main" id="{B81CA916-3039-48E1-9080-BD170A2DFE53}"/>
              </a:ext>
            </a:extLst>
          </p:cNvPr>
          <p:cNvSpPr txBox="1"/>
          <p:nvPr/>
        </p:nvSpPr>
        <p:spPr>
          <a:xfrm>
            <a:off x="179512" y="620688"/>
            <a:ext cx="3010761" cy="369332"/>
          </a:xfrm>
          <a:prstGeom prst="rect">
            <a:avLst/>
          </a:prstGeom>
          <a:noFill/>
        </p:spPr>
        <p:txBody>
          <a:bodyPr wrap="none" rtlCol="0">
            <a:spAutoFit/>
          </a:bodyPr>
          <a:lstStyle/>
          <a:p>
            <a:r>
              <a:rPr kumimoji="1" lang="ja-JP" altLang="en-US" dirty="0"/>
              <a:t>照度差ステレオ法による法線</a:t>
            </a:r>
          </a:p>
        </p:txBody>
      </p:sp>
      <p:sp>
        <p:nvSpPr>
          <p:cNvPr id="18" name="フリーフォーム: 図形 17">
            <a:extLst>
              <a:ext uri="{FF2B5EF4-FFF2-40B4-BE49-F238E27FC236}">
                <a16:creationId xmlns:a16="http://schemas.microsoft.com/office/drawing/2014/main" id="{9035D1F8-E572-47A1-8A08-307B9774DA85}"/>
              </a:ext>
            </a:extLst>
          </p:cNvPr>
          <p:cNvSpPr/>
          <p:nvPr/>
        </p:nvSpPr>
        <p:spPr bwMode="auto">
          <a:xfrm>
            <a:off x="1570241" y="987228"/>
            <a:ext cx="72442" cy="890124"/>
          </a:xfrm>
          <a:custGeom>
            <a:avLst/>
            <a:gdLst>
              <a:gd name="connsiteX0" fmla="*/ 0 w 56644"/>
              <a:gd name="connsiteY0" fmla="*/ 0 h 890124"/>
              <a:gd name="connsiteX1" fmla="*/ 56644 w 56644"/>
              <a:gd name="connsiteY1" fmla="*/ 890124 h 890124"/>
              <a:gd name="connsiteX0" fmla="*/ 4658 w 61302"/>
              <a:gd name="connsiteY0" fmla="*/ 0 h 890124"/>
              <a:gd name="connsiteX1" fmla="*/ 61302 w 61302"/>
              <a:gd name="connsiteY1" fmla="*/ 890124 h 890124"/>
              <a:gd name="connsiteX0" fmla="*/ 15798 w 72442"/>
              <a:gd name="connsiteY0" fmla="*/ 0 h 890124"/>
              <a:gd name="connsiteX1" fmla="*/ 72442 w 72442"/>
              <a:gd name="connsiteY1" fmla="*/ 890124 h 890124"/>
            </a:gdLst>
            <a:ahLst/>
            <a:cxnLst>
              <a:cxn ang="0">
                <a:pos x="connsiteX0" y="connsiteY0"/>
              </a:cxn>
              <a:cxn ang="0">
                <a:pos x="connsiteX1" y="connsiteY1"/>
              </a:cxn>
            </a:cxnLst>
            <a:rect l="l" t="t" r="r" b="b"/>
            <a:pathLst>
              <a:path w="72442" h="890124">
                <a:moveTo>
                  <a:pt x="15798" y="0"/>
                </a:moveTo>
                <a:cubicBezTo>
                  <a:pt x="-5781" y="288616"/>
                  <a:pt x="-19267" y="593416"/>
                  <a:pt x="72442" y="890124"/>
                </a:cubicBezTo>
              </a:path>
            </a:pathLst>
          </a:cu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9" name="フリーフォーム: 図形 18">
            <a:extLst>
              <a:ext uri="{FF2B5EF4-FFF2-40B4-BE49-F238E27FC236}">
                <a16:creationId xmlns:a16="http://schemas.microsoft.com/office/drawing/2014/main" id="{FDBC8CD9-97E5-46AC-977E-CF998FBF2B4A}"/>
              </a:ext>
            </a:extLst>
          </p:cNvPr>
          <p:cNvSpPr/>
          <p:nvPr/>
        </p:nvSpPr>
        <p:spPr bwMode="auto">
          <a:xfrm>
            <a:off x="1683143" y="2476163"/>
            <a:ext cx="371117" cy="1925904"/>
          </a:xfrm>
          <a:custGeom>
            <a:avLst/>
            <a:gdLst>
              <a:gd name="connsiteX0" fmla="*/ 0 w 356050"/>
              <a:gd name="connsiteY0" fmla="*/ 1925904 h 1925904"/>
              <a:gd name="connsiteX1" fmla="*/ 356050 w 356050"/>
              <a:gd name="connsiteY1" fmla="*/ 0 h 1925904"/>
              <a:gd name="connsiteX0" fmla="*/ 0 w 362085"/>
              <a:gd name="connsiteY0" fmla="*/ 1925904 h 1925904"/>
              <a:gd name="connsiteX1" fmla="*/ 356050 w 362085"/>
              <a:gd name="connsiteY1" fmla="*/ 0 h 1925904"/>
              <a:gd name="connsiteX0" fmla="*/ 0 w 371117"/>
              <a:gd name="connsiteY0" fmla="*/ 1925904 h 1925904"/>
              <a:gd name="connsiteX1" fmla="*/ 356050 w 371117"/>
              <a:gd name="connsiteY1" fmla="*/ 0 h 1925904"/>
            </a:gdLst>
            <a:ahLst/>
            <a:cxnLst>
              <a:cxn ang="0">
                <a:pos x="connsiteX0" y="connsiteY0"/>
              </a:cxn>
              <a:cxn ang="0">
                <a:pos x="connsiteX1" y="connsiteY1"/>
              </a:cxn>
            </a:cxnLst>
            <a:rect l="l" t="t" r="r" b="b"/>
            <a:pathLst>
              <a:path w="371117" h="1925904">
                <a:moveTo>
                  <a:pt x="0" y="1925904"/>
                </a:moveTo>
                <a:cubicBezTo>
                  <a:pt x="337168" y="1324397"/>
                  <a:pt x="407299" y="641968"/>
                  <a:pt x="356050" y="0"/>
                </a:cubicBezTo>
              </a:path>
            </a:pathLst>
          </a:custGeom>
          <a:noFill/>
          <a:ln w="38100" cap="flat" cmpd="sng" algn="ctr">
            <a:solidFill>
              <a:schemeClr val="tx1"/>
            </a:solidFill>
            <a:prstDash val="sysDot"/>
            <a:round/>
            <a:headEnd type="none" w="med" len="med"/>
            <a:tailEnd type="arrow"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pic>
        <p:nvPicPr>
          <p:cNvPr id="20" name="図 19">
            <a:extLst>
              <a:ext uri="{FF2B5EF4-FFF2-40B4-BE49-F238E27FC236}">
                <a16:creationId xmlns:a16="http://schemas.microsoft.com/office/drawing/2014/main" id="{4CEE9A20-0AE3-4A82-B06F-98521D63FC01}"/>
              </a:ext>
            </a:extLst>
          </p:cNvPr>
          <p:cNvPicPr>
            <a:picLocks noChangeAspect="1"/>
          </p:cNvPicPr>
          <p:nvPr/>
        </p:nvPicPr>
        <p:blipFill>
          <a:blip r:embed="rId2"/>
          <a:stretch>
            <a:fillRect/>
          </a:stretch>
        </p:blipFill>
        <p:spPr>
          <a:xfrm>
            <a:off x="4211960" y="2996952"/>
            <a:ext cx="2160240" cy="2125092"/>
          </a:xfrm>
          <a:prstGeom prst="rect">
            <a:avLst/>
          </a:prstGeom>
        </p:spPr>
      </p:pic>
      <p:pic>
        <p:nvPicPr>
          <p:cNvPr id="21" name="図 20">
            <a:extLst>
              <a:ext uri="{FF2B5EF4-FFF2-40B4-BE49-F238E27FC236}">
                <a16:creationId xmlns:a16="http://schemas.microsoft.com/office/drawing/2014/main" id="{DD1C9716-2A28-4534-98F8-17E79801C669}"/>
              </a:ext>
            </a:extLst>
          </p:cNvPr>
          <p:cNvPicPr>
            <a:picLocks noChangeAspect="1"/>
          </p:cNvPicPr>
          <p:nvPr/>
        </p:nvPicPr>
        <p:blipFill>
          <a:blip r:embed="rId3"/>
          <a:stretch>
            <a:fillRect/>
          </a:stretch>
        </p:blipFill>
        <p:spPr>
          <a:xfrm>
            <a:off x="6444208" y="2996952"/>
            <a:ext cx="2160240" cy="2125092"/>
          </a:xfrm>
          <a:prstGeom prst="rect">
            <a:avLst/>
          </a:prstGeom>
        </p:spPr>
      </p:pic>
      <p:pic>
        <p:nvPicPr>
          <p:cNvPr id="22" name="図 21">
            <a:extLst>
              <a:ext uri="{FF2B5EF4-FFF2-40B4-BE49-F238E27FC236}">
                <a16:creationId xmlns:a16="http://schemas.microsoft.com/office/drawing/2014/main" id="{BC3FBCAB-573A-40EC-9008-AA5DFC19854F}"/>
              </a:ext>
            </a:extLst>
          </p:cNvPr>
          <p:cNvPicPr>
            <a:picLocks noChangeAspect="1"/>
          </p:cNvPicPr>
          <p:nvPr/>
        </p:nvPicPr>
        <p:blipFill>
          <a:blip r:embed="rId4"/>
          <a:stretch>
            <a:fillRect/>
          </a:stretch>
        </p:blipFill>
        <p:spPr>
          <a:xfrm>
            <a:off x="4211960" y="764704"/>
            <a:ext cx="2163312" cy="2174738"/>
          </a:xfrm>
          <a:prstGeom prst="rect">
            <a:avLst/>
          </a:prstGeom>
        </p:spPr>
      </p:pic>
      <p:pic>
        <p:nvPicPr>
          <p:cNvPr id="23" name="グラフィックス 22">
            <a:extLst>
              <a:ext uri="{FF2B5EF4-FFF2-40B4-BE49-F238E27FC236}">
                <a16:creationId xmlns:a16="http://schemas.microsoft.com/office/drawing/2014/main" id="{A25863BC-BAA9-47C6-939F-BBE7FD1907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4208" y="764704"/>
            <a:ext cx="2160240" cy="2160240"/>
          </a:xfrm>
          <a:prstGeom prst="rect">
            <a:avLst/>
          </a:prstGeom>
        </p:spPr>
      </p:pic>
    </p:spTree>
    <p:extLst>
      <p:ext uri="{BB962C8B-B14F-4D97-AF65-F5344CB8AC3E}">
        <p14:creationId xmlns:p14="http://schemas.microsoft.com/office/powerpoint/2010/main" val="670446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26EA00-20FE-422F-8D6D-F16E0FDE2E3D}"/>
              </a:ext>
            </a:extLst>
          </p:cNvPr>
          <p:cNvSpPr>
            <a:spLocks noGrp="1"/>
          </p:cNvSpPr>
          <p:nvPr>
            <p:ph type="ctrTitle" sz="quarter"/>
          </p:nvPr>
        </p:nvSpPr>
        <p:spPr/>
        <p:txBody>
          <a:bodyPr/>
          <a:lstStyle/>
          <a:p>
            <a:r>
              <a:rPr kumimoji="1" lang="ja-JP" altLang="en-US" dirty="0"/>
              <a:t>製品</a:t>
            </a:r>
          </a:p>
        </p:txBody>
      </p:sp>
      <p:sp>
        <p:nvSpPr>
          <p:cNvPr id="4" name="字幕 3">
            <a:extLst>
              <a:ext uri="{FF2B5EF4-FFF2-40B4-BE49-F238E27FC236}">
                <a16:creationId xmlns:a16="http://schemas.microsoft.com/office/drawing/2014/main" id="{1352BC24-92AC-4BD3-892F-EE2D655A3AA2}"/>
              </a:ext>
            </a:extLst>
          </p:cNvPr>
          <p:cNvSpPr>
            <a:spLocks noGrp="1"/>
          </p:cNvSpPr>
          <p:nvPr>
            <p:ph type="subTitle" sz="quarter" idx="1"/>
          </p:nvPr>
        </p:nvSpPr>
        <p:spPr/>
        <p:txBody>
          <a:bodyPr/>
          <a:lstStyle/>
          <a:p>
            <a:r>
              <a:rPr lang="en-US" altLang="ja-JP" dirty="0"/>
              <a:t>[Barbour, 2012]</a:t>
            </a:r>
            <a:endParaRPr kumimoji="1" lang="ja-JP" altLang="en-US" dirty="0"/>
          </a:p>
        </p:txBody>
      </p:sp>
    </p:spTree>
    <p:extLst>
      <p:ext uri="{BB962C8B-B14F-4D97-AF65-F5344CB8AC3E}">
        <p14:creationId xmlns:p14="http://schemas.microsoft.com/office/powerpoint/2010/main" val="1179679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5516563"/>
            <a:ext cx="8642350" cy="1071562"/>
          </a:xfrm>
        </p:spPr>
        <p:txBody>
          <a:bodyPr/>
          <a:lstStyle/>
          <a:p>
            <a:r>
              <a:rPr kumimoji="1" lang="ja-JP" altLang="en-US"/>
              <a:t>偏光による形状計測をするセンサ</a:t>
            </a:r>
          </a:p>
        </p:txBody>
      </p:sp>
      <p:sp>
        <p:nvSpPr>
          <p:cNvPr id="4" name="テキスト ボックス 3"/>
          <p:cNvSpPr txBox="1"/>
          <p:nvPr/>
        </p:nvSpPr>
        <p:spPr>
          <a:xfrm>
            <a:off x="4860032" y="1547500"/>
            <a:ext cx="1146468" cy="369332"/>
          </a:xfrm>
          <a:prstGeom prst="rect">
            <a:avLst/>
          </a:prstGeom>
          <a:noFill/>
        </p:spPr>
        <p:txBody>
          <a:bodyPr wrap="none" rtlCol="0">
            <a:spAutoFit/>
          </a:bodyPr>
          <a:lstStyle/>
          <a:p>
            <a:r>
              <a:rPr kumimoji="1" lang="en-US" altLang="ja-JP"/>
              <a:t>Photon-X</a:t>
            </a:r>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56792"/>
            <a:ext cx="4536504" cy="3784597"/>
          </a:xfrm>
          <a:prstGeom prst="rect">
            <a:avLst/>
          </a:prstGeom>
        </p:spPr>
      </p:pic>
      <p:sp>
        <p:nvSpPr>
          <p:cNvPr id="6" name="テキスト ボックス 5"/>
          <p:cNvSpPr txBox="1"/>
          <p:nvPr/>
        </p:nvSpPr>
        <p:spPr>
          <a:xfrm>
            <a:off x="4860032" y="2060848"/>
            <a:ext cx="4148893" cy="923330"/>
          </a:xfrm>
          <a:prstGeom prst="rect">
            <a:avLst/>
          </a:prstGeom>
          <a:noFill/>
        </p:spPr>
        <p:txBody>
          <a:bodyPr wrap="none" rtlCol="0">
            <a:spAutoFit/>
          </a:bodyPr>
          <a:lstStyle/>
          <a:p>
            <a:r>
              <a:rPr kumimoji="1" lang="ja-JP" altLang="en-US"/>
              <a:t>特許資料を読んでも詳細は分からないが</a:t>
            </a:r>
            <a:endParaRPr kumimoji="1" lang="en-US" altLang="ja-JP"/>
          </a:p>
          <a:p>
            <a:r>
              <a:rPr kumimoji="1" lang="ja-JP" altLang="en-US"/>
              <a:t>偏光度から法線を計算しているようにも</a:t>
            </a:r>
            <a:endParaRPr kumimoji="1" lang="en-US" altLang="ja-JP"/>
          </a:p>
          <a:p>
            <a:r>
              <a:rPr kumimoji="1" lang="ja-JP" altLang="en-US"/>
              <a:t>読める</a:t>
            </a:r>
          </a:p>
        </p:txBody>
      </p:sp>
    </p:spTree>
    <p:extLst>
      <p:ext uri="{BB962C8B-B14F-4D97-AF65-F5344CB8AC3E}">
        <p14:creationId xmlns:p14="http://schemas.microsoft.com/office/powerpoint/2010/main" val="2708139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0AB45D-C58E-4671-9126-176AAF9154EB}"/>
              </a:ext>
            </a:extLst>
          </p:cNvPr>
          <p:cNvSpPr>
            <a:spLocks noGrp="1"/>
          </p:cNvSpPr>
          <p:nvPr>
            <p:ph type="ctrTitle" sz="quarter"/>
          </p:nvPr>
        </p:nvSpPr>
        <p:spPr/>
        <p:txBody>
          <a:bodyPr/>
          <a:lstStyle/>
          <a:p>
            <a:r>
              <a:rPr kumimoji="1" lang="ja-JP" altLang="en-US" dirty="0"/>
              <a:t>他の技術との組み合わせ</a:t>
            </a:r>
          </a:p>
        </p:txBody>
      </p:sp>
      <p:sp>
        <p:nvSpPr>
          <p:cNvPr id="3" name="字幕 2">
            <a:extLst>
              <a:ext uri="{FF2B5EF4-FFF2-40B4-BE49-F238E27FC236}">
                <a16:creationId xmlns:a16="http://schemas.microsoft.com/office/drawing/2014/main" id="{85C66192-3187-4185-808E-891A8F8D8981}"/>
              </a:ext>
            </a:extLst>
          </p:cNvPr>
          <p:cNvSpPr>
            <a:spLocks noGrp="1"/>
          </p:cNvSpPr>
          <p:nvPr>
            <p:ph type="subTitle" sz="quarter" idx="1"/>
          </p:nvPr>
        </p:nvSpPr>
        <p:spPr/>
        <p:txBody>
          <a:bodyPr>
            <a:normAutofit fontScale="62500" lnSpcReduction="20000"/>
          </a:bodyPr>
          <a:lstStyle/>
          <a:p>
            <a:r>
              <a:rPr kumimoji="1" lang="en-US" altLang="ja-JP" dirty="0"/>
              <a:t>[</a:t>
            </a:r>
            <a:r>
              <a:rPr lang="en-US" altLang="ja-JP" dirty="0"/>
              <a:t>Berger, Voorhies, </a:t>
            </a:r>
            <a:r>
              <a:rPr lang="en-US" altLang="ja-JP" dirty="0" err="1"/>
              <a:t>Matthies</a:t>
            </a:r>
            <a:r>
              <a:rPr lang="en-US" altLang="ja-JP" dirty="0"/>
              <a:t>, 2017]</a:t>
            </a:r>
          </a:p>
          <a:p>
            <a:r>
              <a:rPr lang="en-US" altLang="ja-JP" dirty="0"/>
              <a:t>[Zhu, Smith, 2019]</a:t>
            </a:r>
          </a:p>
          <a:p>
            <a:r>
              <a:rPr lang="en-US" altLang="ja-JP" dirty="0"/>
              <a:t>[Yoshida, </a:t>
            </a:r>
            <a:r>
              <a:rPr lang="en-US" altLang="ja-JP" dirty="0" err="1"/>
              <a:t>Golyanik</a:t>
            </a:r>
            <a:r>
              <a:rPr lang="en-US" altLang="ja-JP" dirty="0"/>
              <a:t>, </a:t>
            </a:r>
            <a:r>
              <a:rPr lang="en-US" altLang="ja-JP" dirty="0" err="1"/>
              <a:t>Wasenmuller</a:t>
            </a:r>
            <a:r>
              <a:rPr lang="en-US" altLang="ja-JP" dirty="0"/>
              <a:t>, Stricker, 2018]</a:t>
            </a:r>
          </a:p>
          <a:p>
            <a:r>
              <a:rPr lang="en-US" altLang="ja-JP" dirty="0"/>
              <a:t>[Cui, Gu, Shi, Tan, Kautz, 2017]</a:t>
            </a:r>
          </a:p>
          <a:p>
            <a:r>
              <a:rPr lang="en-US" altLang="ja-JP" dirty="0"/>
              <a:t>[Yang, Tan, Li, Cui, Furukawa, Tan, 2018]</a:t>
            </a:r>
          </a:p>
          <a:p>
            <a:r>
              <a:rPr lang="en-US" altLang="ja-JP" dirty="0"/>
              <a:t>[</a:t>
            </a:r>
            <a:r>
              <a:rPr lang="en-US" altLang="ja-JP" dirty="0" err="1"/>
              <a:t>Kadambi</a:t>
            </a:r>
            <a:r>
              <a:rPr lang="en-US" altLang="ja-JP" dirty="0"/>
              <a:t>, </a:t>
            </a:r>
            <a:r>
              <a:rPr lang="en-US" altLang="ja-JP" dirty="0" err="1"/>
              <a:t>Taamazyan</a:t>
            </a:r>
            <a:r>
              <a:rPr lang="en-US" altLang="ja-JP" dirty="0"/>
              <a:t>, Shi, </a:t>
            </a:r>
            <a:r>
              <a:rPr lang="en-US" altLang="ja-JP" dirty="0" err="1"/>
              <a:t>Raskar</a:t>
            </a:r>
            <a:r>
              <a:rPr lang="en-US" altLang="ja-JP" dirty="0"/>
              <a:t>, 2017]</a:t>
            </a:r>
          </a:p>
        </p:txBody>
      </p:sp>
    </p:spTree>
    <p:extLst>
      <p:ext uri="{BB962C8B-B14F-4D97-AF65-F5344CB8AC3E}">
        <p14:creationId xmlns:p14="http://schemas.microsoft.com/office/powerpoint/2010/main" val="163857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A00E44A-3375-4444-AB8D-2359471EA3F5}"/>
              </a:ext>
            </a:extLst>
          </p:cNvPr>
          <p:cNvSpPr>
            <a:spLocks noGrp="1"/>
          </p:cNvSpPr>
          <p:nvPr>
            <p:ph type="title"/>
          </p:nvPr>
        </p:nvSpPr>
        <p:spPr/>
        <p:txBody>
          <a:bodyPr/>
          <a:lstStyle/>
          <a:p>
            <a:r>
              <a:rPr kumimoji="1" lang="ja-JP" altLang="en-US" dirty="0"/>
              <a:t>直線偏光板</a:t>
            </a:r>
          </a:p>
        </p:txBody>
      </p:sp>
      <p:sp>
        <p:nvSpPr>
          <p:cNvPr id="2" name="テキスト ボックス 1">
            <a:extLst>
              <a:ext uri="{FF2B5EF4-FFF2-40B4-BE49-F238E27FC236}">
                <a16:creationId xmlns:a16="http://schemas.microsoft.com/office/drawing/2014/main" id="{C72E3599-65D0-4371-BC98-795D761A4CA1}"/>
              </a:ext>
            </a:extLst>
          </p:cNvPr>
          <p:cNvSpPr txBox="1"/>
          <p:nvPr/>
        </p:nvSpPr>
        <p:spPr>
          <a:xfrm>
            <a:off x="1907704" y="4653136"/>
            <a:ext cx="1909497" cy="369332"/>
          </a:xfrm>
          <a:prstGeom prst="rect">
            <a:avLst/>
          </a:prstGeom>
          <a:noFill/>
        </p:spPr>
        <p:txBody>
          <a:bodyPr wrap="none" rtlCol="0">
            <a:spAutoFit/>
          </a:bodyPr>
          <a:lstStyle/>
          <a:p>
            <a:r>
              <a:rPr kumimoji="1" lang="ja-JP" altLang="en-US" dirty="0"/>
              <a:t>偏光板のイラスト</a:t>
            </a:r>
          </a:p>
        </p:txBody>
      </p:sp>
      <p:sp>
        <p:nvSpPr>
          <p:cNvPr id="3" name="テキスト ボックス 2">
            <a:extLst>
              <a:ext uri="{FF2B5EF4-FFF2-40B4-BE49-F238E27FC236}">
                <a16:creationId xmlns:a16="http://schemas.microsoft.com/office/drawing/2014/main" id="{1AD2669F-5BA5-408A-8B26-E16E74671D15}"/>
              </a:ext>
            </a:extLst>
          </p:cNvPr>
          <p:cNvSpPr txBox="1"/>
          <p:nvPr/>
        </p:nvSpPr>
        <p:spPr>
          <a:xfrm>
            <a:off x="5724128" y="4653136"/>
            <a:ext cx="1569660" cy="369332"/>
          </a:xfrm>
          <a:prstGeom prst="rect">
            <a:avLst/>
          </a:prstGeom>
          <a:noFill/>
        </p:spPr>
        <p:txBody>
          <a:bodyPr wrap="none" rtlCol="0">
            <a:spAutoFit/>
          </a:bodyPr>
          <a:lstStyle/>
          <a:p>
            <a:r>
              <a:rPr kumimoji="1" lang="ja-JP" altLang="en-US" dirty="0"/>
              <a:t>偏光板の分子</a:t>
            </a:r>
          </a:p>
        </p:txBody>
      </p:sp>
      <p:grpSp>
        <p:nvGrpSpPr>
          <p:cNvPr id="6" name="グループ化 5">
            <a:extLst>
              <a:ext uri="{FF2B5EF4-FFF2-40B4-BE49-F238E27FC236}">
                <a16:creationId xmlns:a16="http://schemas.microsoft.com/office/drawing/2014/main" id="{69FF3E35-8DEE-4904-B2FB-3514AEBFDCC3}"/>
              </a:ext>
            </a:extLst>
          </p:cNvPr>
          <p:cNvGrpSpPr/>
          <p:nvPr/>
        </p:nvGrpSpPr>
        <p:grpSpPr>
          <a:xfrm>
            <a:off x="1115616" y="2060848"/>
            <a:ext cx="3185295" cy="1990809"/>
            <a:chOff x="2500298" y="2000240"/>
            <a:chExt cx="4572032" cy="2857520"/>
          </a:xfrm>
        </p:grpSpPr>
        <p:cxnSp>
          <p:nvCxnSpPr>
            <p:cNvPr id="7" name="直線コネクタ 6">
              <a:extLst>
                <a:ext uri="{FF2B5EF4-FFF2-40B4-BE49-F238E27FC236}">
                  <a16:creationId xmlns:a16="http://schemas.microsoft.com/office/drawing/2014/main" id="{4D1E74C5-0ED0-4CDB-98A0-78F2238F9FC6}"/>
                </a:ext>
              </a:extLst>
            </p:cNvPr>
            <p:cNvCxnSpPr/>
            <p:nvPr/>
          </p:nvCxnSpPr>
          <p:spPr>
            <a:xfrm flipV="1">
              <a:off x="3000364" y="3643314"/>
              <a:ext cx="1428760" cy="7143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6287D74-5E7A-42D1-B46C-B5D21609894E}"/>
                </a:ext>
              </a:extLst>
            </p:cNvPr>
            <p:cNvCxnSpPr/>
            <p:nvPr/>
          </p:nvCxnSpPr>
          <p:spPr>
            <a:xfrm flipV="1">
              <a:off x="5429256" y="2428868"/>
              <a:ext cx="1428760" cy="7143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9ED4A9C-8E6E-4F21-B344-73D99ACEE68F}"/>
                </a:ext>
              </a:extLst>
            </p:cNvPr>
            <p:cNvCxnSpPr/>
            <p:nvPr/>
          </p:nvCxnSpPr>
          <p:spPr>
            <a:xfrm>
              <a:off x="4286248" y="3643314"/>
              <a:ext cx="1428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6C5D061-8642-4D42-BC6B-44EC43079D06}"/>
                </a:ext>
              </a:extLst>
            </p:cNvPr>
            <p:cNvCxnSpPr/>
            <p:nvPr/>
          </p:nvCxnSpPr>
          <p:spPr>
            <a:xfrm rot="5400000">
              <a:off x="4321967" y="3679033"/>
              <a:ext cx="14287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366F8ED-6FE7-4648-BDC0-2B3B1625D15B}"/>
                </a:ext>
              </a:extLst>
            </p:cNvPr>
            <p:cNvCxnSpPr/>
            <p:nvPr/>
          </p:nvCxnSpPr>
          <p:spPr>
            <a:xfrm rot="5400000" flipH="1" flipV="1">
              <a:off x="6750859" y="2464587"/>
              <a:ext cx="14287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F50F3D7-C62E-44D8-B422-5E1BB68DEFA7}"/>
                </a:ext>
              </a:extLst>
            </p:cNvPr>
            <p:cNvCxnSpPr/>
            <p:nvPr/>
          </p:nvCxnSpPr>
          <p:spPr>
            <a:xfrm rot="10800000">
              <a:off x="6715140" y="2428868"/>
              <a:ext cx="1428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F768B0C1-F10C-4BD8-B820-661009FAD432}"/>
                </a:ext>
              </a:extLst>
            </p:cNvPr>
            <p:cNvGrpSpPr/>
            <p:nvPr/>
          </p:nvGrpSpPr>
          <p:grpSpPr>
            <a:xfrm>
              <a:off x="2500298" y="4143380"/>
              <a:ext cx="428628" cy="714380"/>
              <a:chOff x="5786446" y="3429000"/>
              <a:chExt cx="428628" cy="714380"/>
            </a:xfrm>
          </p:grpSpPr>
          <p:cxnSp>
            <p:nvCxnSpPr>
              <p:cNvPr id="35" name="直線コネクタ 34">
                <a:extLst>
                  <a:ext uri="{FF2B5EF4-FFF2-40B4-BE49-F238E27FC236}">
                    <a16:creationId xmlns:a16="http://schemas.microsoft.com/office/drawing/2014/main" id="{EBEBBDE2-845B-4A30-9844-DF740423C762}"/>
                  </a:ext>
                </a:extLst>
              </p:cNvPr>
              <p:cNvCxnSpPr/>
              <p:nvPr/>
            </p:nvCxnSpPr>
            <p:spPr>
              <a:xfrm rot="5400000">
                <a:off x="5643570" y="3786190"/>
                <a:ext cx="7143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20DF1F82-0D1A-4B49-9F84-E2D6836D047F}"/>
                  </a:ext>
                </a:extLst>
              </p:cNvPr>
              <p:cNvCxnSpPr/>
              <p:nvPr/>
            </p:nvCxnSpPr>
            <p:spPr>
              <a:xfrm rot="5400000">
                <a:off x="5929322" y="342900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469F698-A19F-4A51-BBAE-5DAA540ECD23}"/>
                  </a:ext>
                </a:extLst>
              </p:cNvPr>
              <p:cNvCxnSpPr/>
              <p:nvPr/>
            </p:nvCxnSpPr>
            <p:spPr>
              <a:xfrm rot="16200000" flipH="1">
                <a:off x="6000760" y="342900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146BF830-7E4D-4B2A-8FFE-2A89E662AAFB}"/>
                  </a:ext>
                </a:extLst>
              </p:cNvPr>
              <p:cNvCxnSpPr/>
              <p:nvPr/>
            </p:nvCxnSpPr>
            <p:spPr>
              <a:xfrm rot="5400000">
                <a:off x="6000760" y="4071942"/>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C7F1664-4BA2-4243-BA3A-83F63AFE6C51}"/>
                  </a:ext>
                </a:extLst>
              </p:cNvPr>
              <p:cNvCxnSpPr/>
              <p:nvPr/>
            </p:nvCxnSpPr>
            <p:spPr>
              <a:xfrm rot="16200000" flipH="1">
                <a:off x="5929322" y="4071942"/>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0D1E468-F45D-426B-8C1F-D146F255C949}"/>
                  </a:ext>
                </a:extLst>
              </p:cNvPr>
              <p:cNvCxnSpPr/>
              <p:nvPr/>
            </p:nvCxnSpPr>
            <p:spPr>
              <a:xfrm>
                <a:off x="5786446" y="3571877"/>
                <a:ext cx="428628" cy="428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432B7AD-09B6-4518-BD10-3B73FAE933FF}"/>
                  </a:ext>
                </a:extLst>
              </p:cNvPr>
              <p:cNvCxnSpPr/>
              <p:nvPr/>
            </p:nvCxnSpPr>
            <p:spPr>
              <a:xfrm rot="16200000" flipH="1">
                <a:off x="5715008" y="3643314"/>
                <a:ext cx="571504"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7949C2C-990D-49D0-8E28-E87D49F00FD5}"/>
                  </a:ext>
                </a:extLst>
              </p:cNvPr>
              <p:cNvCxnSpPr/>
              <p:nvPr/>
            </p:nvCxnSpPr>
            <p:spPr>
              <a:xfrm flipV="1">
                <a:off x="5786446" y="3643314"/>
                <a:ext cx="428628"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B0598D15-FEAC-48C4-AF72-BCB57BA0C7E1}"/>
                  </a:ext>
                </a:extLst>
              </p:cNvPr>
              <p:cNvCxnSpPr/>
              <p:nvPr/>
            </p:nvCxnSpPr>
            <p:spPr>
              <a:xfrm>
                <a:off x="6143636" y="3643314"/>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488BE8D-3A70-4021-9764-6DFC80F2D477}"/>
                  </a:ext>
                </a:extLst>
              </p:cNvPr>
              <p:cNvCxnSpPr/>
              <p:nvPr/>
            </p:nvCxnSpPr>
            <p:spPr>
              <a:xfrm rot="5400000">
                <a:off x="6179355" y="3679033"/>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901F864-D48F-4A63-B4A8-9930FBFE0415}"/>
                  </a:ext>
                </a:extLst>
              </p:cNvPr>
              <p:cNvCxnSpPr/>
              <p:nvPr/>
            </p:nvCxnSpPr>
            <p:spPr>
              <a:xfrm rot="5400000">
                <a:off x="5750727" y="3893347"/>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EAEB4F58-69B7-4941-967D-514F31DE3AA8}"/>
                  </a:ext>
                </a:extLst>
              </p:cNvPr>
              <p:cNvCxnSpPr/>
              <p:nvPr/>
            </p:nvCxnSpPr>
            <p:spPr>
              <a:xfrm>
                <a:off x="5786446" y="3929066"/>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00385BB-4B53-4D1B-8BB4-AF9EBF737424}"/>
                  </a:ext>
                </a:extLst>
              </p:cNvPr>
              <p:cNvCxnSpPr/>
              <p:nvPr/>
            </p:nvCxnSpPr>
            <p:spPr>
              <a:xfrm rot="5400000" flipH="1" flipV="1">
                <a:off x="5750727" y="3607595"/>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765D638-D245-4706-B9AB-52EAA6EA58F3}"/>
                  </a:ext>
                </a:extLst>
              </p:cNvPr>
              <p:cNvCxnSpPr/>
              <p:nvPr/>
            </p:nvCxnSpPr>
            <p:spPr>
              <a:xfrm rot="10800000">
                <a:off x="5786446" y="3571876"/>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65F60DD-2DE2-4A1C-AFD0-FF5F5007F339}"/>
                  </a:ext>
                </a:extLst>
              </p:cNvPr>
              <p:cNvCxnSpPr/>
              <p:nvPr/>
            </p:nvCxnSpPr>
            <p:spPr>
              <a:xfrm rot="10800000">
                <a:off x="6072198" y="4071942"/>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FF1EBDA-A8D8-4CA3-B349-10A1DA557E42}"/>
                  </a:ext>
                </a:extLst>
              </p:cNvPr>
              <p:cNvCxnSpPr/>
              <p:nvPr/>
            </p:nvCxnSpPr>
            <p:spPr>
              <a:xfrm rot="5400000">
                <a:off x="6107917" y="4036223"/>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3D934B81-6D3F-43D0-827B-1D89C40BAC7A}"/>
                  </a:ext>
                </a:extLst>
              </p:cNvPr>
              <p:cNvCxnSpPr/>
              <p:nvPr/>
            </p:nvCxnSpPr>
            <p:spPr>
              <a:xfrm rot="10800000">
                <a:off x="6143636" y="4000504"/>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38AF672-62B6-410C-9FE2-87054F3A2950}"/>
                  </a:ext>
                </a:extLst>
              </p:cNvPr>
              <p:cNvCxnSpPr/>
              <p:nvPr/>
            </p:nvCxnSpPr>
            <p:spPr>
              <a:xfrm rot="5400000">
                <a:off x="6179355" y="3964785"/>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27D2861-6A6D-43DD-9010-9B416EA6A19C}"/>
                  </a:ext>
                </a:extLst>
              </p:cNvPr>
              <p:cNvCxnSpPr/>
              <p:nvPr/>
            </p:nvCxnSpPr>
            <p:spPr>
              <a:xfrm rot="10800000">
                <a:off x="5857884" y="3500438"/>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6C1F0C6-8AA9-479C-BD7D-7CDB4698A9BB}"/>
                  </a:ext>
                </a:extLst>
              </p:cNvPr>
              <p:cNvCxnSpPr/>
              <p:nvPr/>
            </p:nvCxnSpPr>
            <p:spPr>
              <a:xfrm rot="5400000">
                <a:off x="5822165" y="3536157"/>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33515C6E-02CE-44A3-80E2-9A6D611C7CD4}"/>
                </a:ext>
              </a:extLst>
            </p:cNvPr>
            <p:cNvGrpSpPr/>
            <p:nvPr/>
          </p:nvGrpSpPr>
          <p:grpSpPr>
            <a:xfrm>
              <a:off x="6929454" y="2000240"/>
              <a:ext cx="142876" cy="714380"/>
              <a:chOff x="5929322" y="3143248"/>
              <a:chExt cx="142876" cy="714380"/>
            </a:xfrm>
          </p:grpSpPr>
          <p:cxnSp>
            <p:nvCxnSpPr>
              <p:cNvPr id="30" name="直線コネクタ 29">
                <a:extLst>
                  <a:ext uri="{FF2B5EF4-FFF2-40B4-BE49-F238E27FC236}">
                    <a16:creationId xmlns:a16="http://schemas.microsoft.com/office/drawing/2014/main" id="{4418740C-A88B-4FA0-9E74-4E04EDC4EB0F}"/>
                  </a:ext>
                </a:extLst>
              </p:cNvPr>
              <p:cNvCxnSpPr/>
              <p:nvPr/>
            </p:nvCxnSpPr>
            <p:spPr>
              <a:xfrm rot="5400000">
                <a:off x="5643570" y="3500438"/>
                <a:ext cx="7143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82903C82-1FB8-4A78-830E-60171BE4E746}"/>
                  </a:ext>
                </a:extLst>
              </p:cNvPr>
              <p:cNvCxnSpPr/>
              <p:nvPr/>
            </p:nvCxnSpPr>
            <p:spPr>
              <a:xfrm rot="5400000">
                <a:off x="5929322" y="3143248"/>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1E90544-A402-48AF-BEC8-F2854D1CEEE5}"/>
                  </a:ext>
                </a:extLst>
              </p:cNvPr>
              <p:cNvCxnSpPr/>
              <p:nvPr/>
            </p:nvCxnSpPr>
            <p:spPr>
              <a:xfrm rot="16200000" flipH="1">
                <a:off x="6000760" y="3143248"/>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A2AD7D4-2834-4821-9843-F14142B132E3}"/>
                  </a:ext>
                </a:extLst>
              </p:cNvPr>
              <p:cNvCxnSpPr/>
              <p:nvPr/>
            </p:nvCxnSpPr>
            <p:spPr>
              <a:xfrm rot="5400000">
                <a:off x="6000760" y="378619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04A9F90-8D84-4D7A-9A23-5AA1387F6FD2}"/>
                  </a:ext>
                </a:extLst>
              </p:cNvPr>
              <p:cNvCxnSpPr/>
              <p:nvPr/>
            </p:nvCxnSpPr>
            <p:spPr>
              <a:xfrm rot="16200000" flipH="1">
                <a:off x="5929322" y="378619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6F2A0484-9B02-407E-A469-DC1BEDA63203}"/>
                </a:ext>
              </a:extLst>
            </p:cNvPr>
            <p:cNvGrpSpPr/>
            <p:nvPr/>
          </p:nvGrpSpPr>
          <p:grpSpPr>
            <a:xfrm>
              <a:off x="4572000" y="2714620"/>
              <a:ext cx="714380" cy="1428760"/>
              <a:chOff x="6000760" y="3429000"/>
              <a:chExt cx="714380" cy="1428760"/>
            </a:xfrm>
          </p:grpSpPr>
          <p:sp>
            <p:nvSpPr>
              <p:cNvPr id="20" name="円/楕円 82">
                <a:extLst>
                  <a:ext uri="{FF2B5EF4-FFF2-40B4-BE49-F238E27FC236}">
                    <a16:creationId xmlns:a16="http://schemas.microsoft.com/office/drawing/2014/main" id="{7CD7B41A-3CFD-41A6-84E6-F2D86000E0B0}"/>
                  </a:ext>
                </a:extLst>
              </p:cNvPr>
              <p:cNvSpPr/>
              <p:nvPr/>
            </p:nvSpPr>
            <p:spPr>
              <a:xfrm>
                <a:off x="6000760" y="3429000"/>
                <a:ext cx="714380" cy="142876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1BD3A697-5C3F-45E7-B1F4-A03A1DFACDFE}"/>
                  </a:ext>
                </a:extLst>
              </p:cNvPr>
              <p:cNvCxnSpPr/>
              <p:nvPr/>
            </p:nvCxnSpPr>
            <p:spPr>
              <a:xfrm rot="5400000">
                <a:off x="5643570" y="4143380"/>
                <a:ext cx="14287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F6D0A41-300E-42CD-883F-5E77B7E35686}"/>
                  </a:ext>
                </a:extLst>
              </p:cNvPr>
              <p:cNvCxnSpPr/>
              <p:nvPr/>
            </p:nvCxnSpPr>
            <p:spPr>
              <a:xfrm rot="5400000">
                <a:off x="5715008" y="4143380"/>
                <a:ext cx="14287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590A8FD-0B3B-487D-B89F-78DA42D4B56D}"/>
                  </a:ext>
                </a:extLst>
              </p:cNvPr>
              <p:cNvCxnSpPr/>
              <p:nvPr/>
            </p:nvCxnSpPr>
            <p:spPr>
              <a:xfrm rot="5400000">
                <a:off x="5857884" y="4143380"/>
                <a:ext cx="1285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5DB2F57-8DDF-42FB-8DD9-6E5ED7EED7E9}"/>
                  </a:ext>
                </a:extLst>
              </p:cNvPr>
              <p:cNvCxnSpPr/>
              <p:nvPr/>
            </p:nvCxnSpPr>
            <p:spPr>
              <a:xfrm rot="5400000">
                <a:off x="6000760" y="4143380"/>
                <a:ext cx="1143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09C24AB-0204-4D93-BC3B-543A84F5AE0B}"/>
                  </a:ext>
                </a:extLst>
              </p:cNvPr>
              <p:cNvCxnSpPr/>
              <p:nvPr/>
            </p:nvCxnSpPr>
            <p:spPr>
              <a:xfrm rot="5400000">
                <a:off x="6215074" y="4143380"/>
                <a:ext cx="8572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C49A2C5-8395-45BF-A4B6-CD3594502BB1}"/>
                  </a:ext>
                </a:extLst>
              </p:cNvPr>
              <p:cNvCxnSpPr/>
              <p:nvPr/>
            </p:nvCxnSpPr>
            <p:spPr>
              <a:xfrm rot="5400000">
                <a:off x="5572132" y="4143380"/>
                <a:ext cx="14287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42826498-1122-4745-8D8C-00ACC24799B0}"/>
                  </a:ext>
                </a:extLst>
              </p:cNvPr>
              <p:cNvCxnSpPr/>
              <p:nvPr/>
            </p:nvCxnSpPr>
            <p:spPr>
              <a:xfrm rot="5400000">
                <a:off x="5572132" y="4143380"/>
                <a:ext cx="1285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44408D3-4833-4CC2-8A40-8DAD7B0A07B7}"/>
                  </a:ext>
                </a:extLst>
              </p:cNvPr>
              <p:cNvCxnSpPr/>
              <p:nvPr/>
            </p:nvCxnSpPr>
            <p:spPr>
              <a:xfrm rot="5400000">
                <a:off x="5576894" y="4138618"/>
                <a:ext cx="11334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CB3E9F8-1CA9-496C-BD80-5A54384FEA9B}"/>
                  </a:ext>
                </a:extLst>
              </p:cNvPr>
              <p:cNvCxnSpPr/>
              <p:nvPr/>
            </p:nvCxnSpPr>
            <p:spPr>
              <a:xfrm rot="5400000">
                <a:off x="5643570" y="4143380"/>
                <a:ext cx="8572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a:extLst>
                <a:ext uri="{FF2B5EF4-FFF2-40B4-BE49-F238E27FC236}">
                  <a16:creationId xmlns:a16="http://schemas.microsoft.com/office/drawing/2014/main" id="{9F7AE0E1-831A-4009-B967-BCB6FC17BAA7}"/>
                </a:ext>
              </a:extLst>
            </p:cNvPr>
            <p:cNvGrpSpPr/>
            <p:nvPr/>
          </p:nvGrpSpPr>
          <p:grpSpPr>
            <a:xfrm>
              <a:off x="2928926" y="3604876"/>
              <a:ext cx="1357322" cy="681380"/>
              <a:chOff x="418280" y="2786058"/>
              <a:chExt cx="3367882" cy="1690688"/>
            </a:xfrm>
          </p:grpSpPr>
          <p:sp>
            <p:nvSpPr>
              <p:cNvPr id="18" name="フリーフォーム 46">
                <a:extLst>
                  <a:ext uri="{FF2B5EF4-FFF2-40B4-BE49-F238E27FC236}">
                    <a16:creationId xmlns:a16="http://schemas.microsoft.com/office/drawing/2014/main" id="{DB78D0CC-B3E1-4222-86AD-EF90275CBBEB}"/>
                  </a:ext>
                </a:extLst>
              </p:cNvPr>
              <p:cNvSpPr/>
              <p:nvPr/>
            </p:nvSpPr>
            <p:spPr>
              <a:xfrm>
                <a:off x="928662" y="2786058"/>
                <a:ext cx="2857500" cy="1685925"/>
              </a:xfrm>
              <a:custGeom>
                <a:avLst/>
                <a:gdLst>
                  <a:gd name="connsiteX0" fmla="*/ 0 w 2857500"/>
                  <a:gd name="connsiteY0" fmla="*/ 1685925 h 1685925"/>
                  <a:gd name="connsiteX1" fmla="*/ 285750 w 2857500"/>
                  <a:gd name="connsiteY1" fmla="*/ 1185863 h 1685925"/>
                  <a:gd name="connsiteX2" fmla="*/ 571500 w 2857500"/>
                  <a:gd name="connsiteY2" fmla="*/ 1395413 h 1685925"/>
                  <a:gd name="connsiteX3" fmla="*/ 862012 w 2857500"/>
                  <a:gd name="connsiteY3" fmla="*/ 1609725 h 1685925"/>
                  <a:gd name="connsiteX4" fmla="*/ 1143000 w 2857500"/>
                  <a:gd name="connsiteY4" fmla="*/ 1119188 h 1685925"/>
                  <a:gd name="connsiteX5" fmla="*/ 1423987 w 2857500"/>
                  <a:gd name="connsiteY5" fmla="*/ 614363 h 1685925"/>
                  <a:gd name="connsiteX6" fmla="*/ 1714500 w 2857500"/>
                  <a:gd name="connsiteY6" fmla="*/ 828675 h 1685925"/>
                  <a:gd name="connsiteX7" fmla="*/ 2000250 w 2857500"/>
                  <a:gd name="connsiteY7" fmla="*/ 1042988 h 1685925"/>
                  <a:gd name="connsiteX8" fmla="*/ 2286000 w 2857500"/>
                  <a:gd name="connsiteY8" fmla="*/ 542925 h 1685925"/>
                  <a:gd name="connsiteX9" fmla="*/ 2571750 w 2857500"/>
                  <a:gd name="connsiteY9" fmla="*/ 47625 h 1685925"/>
                  <a:gd name="connsiteX10" fmla="*/ 2857500 w 2857500"/>
                  <a:gd name="connsiteY10" fmla="*/ 25717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0" h="1685925">
                    <a:moveTo>
                      <a:pt x="0" y="1685925"/>
                    </a:moveTo>
                    <a:cubicBezTo>
                      <a:pt x="95250" y="1460103"/>
                      <a:pt x="190500" y="1234282"/>
                      <a:pt x="285750" y="1185863"/>
                    </a:cubicBezTo>
                    <a:cubicBezTo>
                      <a:pt x="381000" y="1137444"/>
                      <a:pt x="571500" y="1395413"/>
                      <a:pt x="571500" y="1395413"/>
                    </a:cubicBezTo>
                    <a:cubicBezTo>
                      <a:pt x="667544" y="1466057"/>
                      <a:pt x="766762" y="1655763"/>
                      <a:pt x="862012" y="1609725"/>
                    </a:cubicBezTo>
                    <a:cubicBezTo>
                      <a:pt x="957262" y="1563688"/>
                      <a:pt x="1049338" y="1285082"/>
                      <a:pt x="1143000" y="1119188"/>
                    </a:cubicBezTo>
                    <a:cubicBezTo>
                      <a:pt x="1236662" y="953294"/>
                      <a:pt x="1328737" y="662782"/>
                      <a:pt x="1423987" y="614363"/>
                    </a:cubicBezTo>
                    <a:cubicBezTo>
                      <a:pt x="1519237" y="565944"/>
                      <a:pt x="1714500" y="828675"/>
                      <a:pt x="1714500" y="828675"/>
                    </a:cubicBezTo>
                    <a:cubicBezTo>
                      <a:pt x="1810544" y="900113"/>
                      <a:pt x="1905000" y="1090613"/>
                      <a:pt x="2000250" y="1042988"/>
                    </a:cubicBezTo>
                    <a:cubicBezTo>
                      <a:pt x="2095500" y="995363"/>
                      <a:pt x="2286000" y="542925"/>
                      <a:pt x="2286000" y="542925"/>
                    </a:cubicBezTo>
                    <a:cubicBezTo>
                      <a:pt x="2381250" y="377031"/>
                      <a:pt x="2476500" y="95250"/>
                      <a:pt x="2571750" y="47625"/>
                    </a:cubicBezTo>
                    <a:cubicBezTo>
                      <a:pt x="2667000" y="0"/>
                      <a:pt x="2762250" y="128587"/>
                      <a:pt x="2857500" y="2571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フリーフォーム 47">
                <a:extLst>
                  <a:ext uri="{FF2B5EF4-FFF2-40B4-BE49-F238E27FC236}">
                    <a16:creationId xmlns:a16="http://schemas.microsoft.com/office/drawing/2014/main" id="{D8668838-1872-4328-9FA9-7294D9516C33}"/>
                  </a:ext>
                </a:extLst>
              </p:cNvPr>
              <p:cNvSpPr/>
              <p:nvPr/>
            </p:nvSpPr>
            <p:spPr>
              <a:xfrm>
                <a:off x="418280" y="3043233"/>
                <a:ext cx="3367882" cy="1433513"/>
              </a:xfrm>
              <a:custGeom>
                <a:avLst/>
                <a:gdLst>
                  <a:gd name="connsiteX0" fmla="*/ 505619 w 3367882"/>
                  <a:gd name="connsiteY0" fmla="*/ 1433513 h 1433513"/>
                  <a:gd name="connsiteX1" fmla="*/ 96044 w 3367882"/>
                  <a:gd name="connsiteY1" fmla="*/ 1285875 h 1433513"/>
                  <a:gd name="connsiteX2" fmla="*/ 1081882 w 3367882"/>
                  <a:gd name="connsiteY2" fmla="*/ 1143000 h 1433513"/>
                  <a:gd name="connsiteX3" fmla="*/ 2082007 w 3367882"/>
                  <a:gd name="connsiteY3" fmla="*/ 1004888 h 1433513"/>
                  <a:gd name="connsiteX4" fmla="*/ 1648619 w 3367882"/>
                  <a:gd name="connsiteY4" fmla="*/ 857250 h 1433513"/>
                  <a:gd name="connsiteX5" fmla="*/ 1229519 w 3367882"/>
                  <a:gd name="connsiteY5" fmla="*/ 714375 h 1433513"/>
                  <a:gd name="connsiteX6" fmla="*/ 2220119 w 3367882"/>
                  <a:gd name="connsiteY6" fmla="*/ 571500 h 1433513"/>
                  <a:gd name="connsiteX7" fmla="*/ 3225007 w 3367882"/>
                  <a:gd name="connsiteY7" fmla="*/ 433388 h 1433513"/>
                  <a:gd name="connsiteX8" fmla="*/ 2801144 w 3367882"/>
                  <a:gd name="connsiteY8" fmla="*/ 285750 h 1433513"/>
                  <a:gd name="connsiteX9" fmla="*/ 2377282 w 3367882"/>
                  <a:gd name="connsiteY9" fmla="*/ 138113 h 1433513"/>
                  <a:gd name="connsiteX10" fmla="*/ 3367882 w 3367882"/>
                  <a:gd name="connsiteY10" fmla="*/ 0 h 143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7882" h="1433513">
                    <a:moveTo>
                      <a:pt x="505619" y="1433513"/>
                    </a:moveTo>
                    <a:cubicBezTo>
                      <a:pt x="252809" y="1383903"/>
                      <a:pt x="0" y="1334294"/>
                      <a:pt x="96044" y="1285875"/>
                    </a:cubicBezTo>
                    <a:cubicBezTo>
                      <a:pt x="192088" y="1237456"/>
                      <a:pt x="1081882" y="1143000"/>
                      <a:pt x="1081882" y="1143000"/>
                    </a:cubicBezTo>
                    <a:cubicBezTo>
                      <a:pt x="1412876" y="1096169"/>
                      <a:pt x="1987551" y="1052513"/>
                      <a:pt x="2082007" y="1004888"/>
                    </a:cubicBezTo>
                    <a:cubicBezTo>
                      <a:pt x="2176463" y="957263"/>
                      <a:pt x="1648619" y="857250"/>
                      <a:pt x="1648619" y="857250"/>
                    </a:cubicBezTo>
                    <a:cubicBezTo>
                      <a:pt x="1506538" y="808831"/>
                      <a:pt x="1134269" y="762000"/>
                      <a:pt x="1229519" y="714375"/>
                    </a:cubicBezTo>
                    <a:cubicBezTo>
                      <a:pt x="1324769" y="666750"/>
                      <a:pt x="2220119" y="571500"/>
                      <a:pt x="2220119" y="571500"/>
                    </a:cubicBezTo>
                    <a:cubicBezTo>
                      <a:pt x="2552700" y="524669"/>
                      <a:pt x="3128170" y="481013"/>
                      <a:pt x="3225007" y="433388"/>
                    </a:cubicBezTo>
                    <a:cubicBezTo>
                      <a:pt x="3321844" y="385763"/>
                      <a:pt x="2801144" y="285750"/>
                      <a:pt x="2801144" y="285750"/>
                    </a:cubicBezTo>
                    <a:cubicBezTo>
                      <a:pt x="2659857" y="236538"/>
                      <a:pt x="2282826" y="185738"/>
                      <a:pt x="2377282" y="138113"/>
                    </a:cubicBezTo>
                    <a:cubicBezTo>
                      <a:pt x="2471738" y="90488"/>
                      <a:pt x="2919810" y="45244"/>
                      <a:pt x="3367882"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7" name="フリーフォーム 48">
              <a:extLst>
                <a:ext uri="{FF2B5EF4-FFF2-40B4-BE49-F238E27FC236}">
                  <a16:creationId xmlns:a16="http://schemas.microsoft.com/office/drawing/2014/main" id="{6A1F7278-2B67-4995-8A5A-D226F37E512F}"/>
                </a:ext>
              </a:extLst>
            </p:cNvPr>
            <p:cNvSpPr/>
            <p:nvPr/>
          </p:nvSpPr>
          <p:spPr>
            <a:xfrm>
              <a:off x="5492074" y="2428868"/>
              <a:ext cx="1151628" cy="679460"/>
            </a:xfrm>
            <a:custGeom>
              <a:avLst/>
              <a:gdLst>
                <a:gd name="connsiteX0" fmla="*/ 0 w 2857500"/>
                <a:gd name="connsiteY0" fmla="*/ 1685925 h 1685925"/>
                <a:gd name="connsiteX1" fmla="*/ 285750 w 2857500"/>
                <a:gd name="connsiteY1" fmla="*/ 1185863 h 1685925"/>
                <a:gd name="connsiteX2" fmla="*/ 571500 w 2857500"/>
                <a:gd name="connsiteY2" fmla="*/ 1395413 h 1685925"/>
                <a:gd name="connsiteX3" fmla="*/ 862012 w 2857500"/>
                <a:gd name="connsiteY3" fmla="*/ 1609725 h 1685925"/>
                <a:gd name="connsiteX4" fmla="*/ 1143000 w 2857500"/>
                <a:gd name="connsiteY4" fmla="*/ 1119188 h 1685925"/>
                <a:gd name="connsiteX5" fmla="*/ 1423987 w 2857500"/>
                <a:gd name="connsiteY5" fmla="*/ 614363 h 1685925"/>
                <a:gd name="connsiteX6" fmla="*/ 1714500 w 2857500"/>
                <a:gd name="connsiteY6" fmla="*/ 828675 h 1685925"/>
                <a:gd name="connsiteX7" fmla="*/ 2000250 w 2857500"/>
                <a:gd name="connsiteY7" fmla="*/ 1042988 h 1685925"/>
                <a:gd name="connsiteX8" fmla="*/ 2286000 w 2857500"/>
                <a:gd name="connsiteY8" fmla="*/ 542925 h 1685925"/>
                <a:gd name="connsiteX9" fmla="*/ 2571750 w 2857500"/>
                <a:gd name="connsiteY9" fmla="*/ 47625 h 1685925"/>
                <a:gd name="connsiteX10" fmla="*/ 2857500 w 2857500"/>
                <a:gd name="connsiteY10" fmla="*/ 25717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0" h="1685925">
                  <a:moveTo>
                    <a:pt x="0" y="1685925"/>
                  </a:moveTo>
                  <a:cubicBezTo>
                    <a:pt x="95250" y="1460103"/>
                    <a:pt x="190500" y="1234282"/>
                    <a:pt x="285750" y="1185863"/>
                  </a:cubicBezTo>
                  <a:cubicBezTo>
                    <a:pt x="381000" y="1137444"/>
                    <a:pt x="571500" y="1395413"/>
                    <a:pt x="571500" y="1395413"/>
                  </a:cubicBezTo>
                  <a:cubicBezTo>
                    <a:pt x="667544" y="1466057"/>
                    <a:pt x="766762" y="1655763"/>
                    <a:pt x="862012" y="1609725"/>
                  </a:cubicBezTo>
                  <a:cubicBezTo>
                    <a:pt x="957262" y="1563688"/>
                    <a:pt x="1049338" y="1285082"/>
                    <a:pt x="1143000" y="1119188"/>
                  </a:cubicBezTo>
                  <a:cubicBezTo>
                    <a:pt x="1236662" y="953294"/>
                    <a:pt x="1328737" y="662782"/>
                    <a:pt x="1423987" y="614363"/>
                  </a:cubicBezTo>
                  <a:cubicBezTo>
                    <a:pt x="1519237" y="565944"/>
                    <a:pt x="1714500" y="828675"/>
                    <a:pt x="1714500" y="828675"/>
                  </a:cubicBezTo>
                  <a:cubicBezTo>
                    <a:pt x="1810544" y="900113"/>
                    <a:pt x="1905000" y="1090613"/>
                    <a:pt x="2000250" y="1042988"/>
                  </a:cubicBezTo>
                  <a:cubicBezTo>
                    <a:pt x="2095500" y="995363"/>
                    <a:pt x="2286000" y="542925"/>
                    <a:pt x="2286000" y="542925"/>
                  </a:cubicBezTo>
                  <a:cubicBezTo>
                    <a:pt x="2381250" y="377031"/>
                    <a:pt x="2476500" y="95250"/>
                    <a:pt x="2571750" y="47625"/>
                  </a:cubicBezTo>
                  <a:cubicBezTo>
                    <a:pt x="2667000" y="0"/>
                    <a:pt x="2762250" y="128587"/>
                    <a:pt x="2857500" y="2571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DC9A8E49-2670-4648-80D1-CE18E10598C6}"/>
              </a:ext>
            </a:extLst>
          </p:cNvPr>
          <p:cNvGrpSpPr/>
          <p:nvPr/>
        </p:nvGrpSpPr>
        <p:grpSpPr>
          <a:xfrm>
            <a:off x="4716016" y="1988840"/>
            <a:ext cx="3384376" cy="2090350"/>
            <a:chOff x="2500298" y="1857364"/>
            <a:chExt cx="4857784" cy="3000396"/>
          </a:xfrm>
        </p:grpSpPr>
        <p:cxnSp>
          <p:nvCxnSpPr>
            <p:cNvPr id="56" name="直線コネクタ 55">
              <a:extLst>
                <a:ext uri="{FF2B5EF4-FFF2-40B4-BE49-F238E27FC236}">
                  <a16:creationId xmlns:a16="http://schemas.microsoft.com/office/drawing/2014/main" id="{62B243E7-E3E0-47A4-98E2-422E089F407C}"/>
                </a:ext>
              </a:extLst>
            </p:cNvPr>
            <p:cNvCxnSpPr/>
            <p:nvPr/>
          </p:nvCxnSpPr>
          <p:spPr>
            <a:xfrm flipV="1">
              <a:off x="3000364" y="3643314"/>
              <a:ext cx="1428760" cy="7143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946C6864-917D-4F14-ABFC-386BDD1E8A09}"/>
                </a:ext>
              </a:extLst>
            </p:cNvPr>
            <p:cNvCxnSpPr/>
            <p:nvPr/>
          </p:nvCxnSpPr>
          <p:spPr>
            <a:xfrm flipV="1">
              <a:off x="5715008" y="2285992"/>
              <a:ext cx="1428760" cy="7143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CB573A9F-9AB9-4524-A01B-291AFEEC4792}"/>
                </a:ext>
              </a:extLst>
            </p:cNvPr>
            <p:cNvCxnSpPr/>
            <p:nvPr/>
          </p:nvCxnSpPr>
          <p:spPr>
            <a:xfrm>
              <a:off x="4286248" y="3643314"/>
              <a:ext cx="1428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A3555BA8-C6DD-43CC-B171-7C8EAF102EC2}"/>
                </a:ext>
              </a:extLst>
            </p:cNvPr>
            <p:cNvCxnSpPr/>
            <p:nvPr/>
          </p:nvCxnSpPr>
          <p:spPr>
            <a:xfrm rot="5400000">
              <a:off x="4321967" y="3679033"/>
              <a:ext cx="14287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55967F1D-1047-4061-A6AA-2E9C9F07837E}"/>
                </a:ext>
              </a:extLst>
            </p:cNvPr>
            <p:cNvCxnSpPr/>
            <p:nvPr/>
          </p:nvCxnSpPr>
          <p:spPr>
            <a:xfrm rot="5400000" flipH="1" flipV="1">
              <a:off x="7036611" y="2321711"/>
              <a:ext cx="14287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7E7C7D2-EE08-43CD-BA2E-4C8AFE15C0EE}"/>
                </a:ext>
              </a:extLst>
            </p:cNvPr>
            <p:cNvCxnSpPr/>
            <p:nvPr/>
          </p:nvCxnSpPr>
          <p:spPr>
            <a:xfrm rot="10800000">
              <a:off x="7000892" y="2285992"/>
              <a:ext cx="1428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49182368-198E-4E50-AADF-779CE0D8E8E6}"/>
                </a:ext>
              </a:extLst>
            </p:cNvPr>
            <p:cNvGrpSpPr/>
            <p:nvPr/>
          </p:nvGrpSpPr>
          <p:grpSpPr>
            <a:xfrm>
              <a:off x="2500298" y="4143380"/>
              <a:ext cx="428628" cy="714380"/>
              <a:chOff x="5786446" y="3429000"/>
              <a:chExt cx="428628" cy="714380"/>
            </a:xfrm>
          </p:grpSpPr>
          <p:cxnSp>
            <p:nvCxnSpPr>
              <p:cNvPr id="89" name="直線コネクタ 88">
                <a:extLst>
                  <a:ext uri="{FF2B5EF4-FFF2-40B4-BE49-F238E27FC236}">
                    <a16:creationId xmlns:a16="http://schemas.microsoft.com/office/drawing/2014/main" id="{58916703-6D9E-418D-B5E9-C5FF6F290846}"/>
                  </a:ext>
                </a:extLst>
              </p:cNvPr>
              <p:cNvCxnSpPr/>
              <p:nvPr/>
            </p:nvCxnSpPr>
            <p:spPr>
              <a:xfrm rot="5400000">
                <a:off x="5643570" y="3786190"/>
                <a:ext cx="7143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EBD18B8E-C539-4089-8BA5-F1E48C61F381}"/>
                  </a:ext>
                </a:extLst>
              </p:cNvPr>
              <p:cNvCxnSpPr/>
              <p:nvPr/>
            </p:nvCxnSpPr>
            <p:spPr>
              <a:xfrm rot="5400000">
                <a:off x="5929322" y="342900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BF0D2ECC-3161-4496-84CE-652A5B3263AB}"/>
                  </a:ext>
                </a:extLst>
              </p:cNvPr>
              <p:cNvCxnSpPr/>
              <p:nvPr/>
            </p:nvCxnSpPr>
            <p:spPr>
              <a:xfrm rot="16200000" flipH="1">
                <a:off x="6000760" y="342900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6864037D-67F4-4614-BDF6-BE0B4B5F4D5A}"/>
                  </a:ext>
                </a:extLst>
              </p:cNvPr>
              <p:cNvCxnSpPr/>
              <p:nvPr/>
            </p:nvCxnSpPr>
            <p:spPr>
              <a:xfrm rot="5400000">
                <a:off x="6000760" y="4071942"/>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710C9CF9-5941-4E3C-A817-73522656B759}"/>
                  </a:ext>
                </a:extLst>
              </p:cNvPr>
              <p:cNvCxnSpPr/>
              <p:nvPr/>
            </p:nvCxnSpPr>
            <p:spPr>
              <a:xfrm rot="16200000" flipH="1">
                <a:off x="5929322" y="4071942"/>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9DEA0B0B-BFC6-4299-A120-E515AE70052C}"/>
                  </a:ext>
                </a:extLst>
              </p:cNvPr>
              <p:cNvCxnSpPr/>
              <p:nvPr/>
            </p:nvCxnSpPr>
            <p:spPr>
              <a:xfrm>
                <a:off x="5786446" y="3571877"/>
                <a:ext cx="428628" cy="428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3ED27E49-E994-4448-BC0C-996663429F33}"/>
                  </a:ext>
                </a:extLst>
              </p:cNvPr>
              <p:cNvCxnSpPr/>
              <p:nvPr/>
            </p:nvCxnSpPr>
            <p:spPr>
              <a:xfrm rot="16200000" flipH="1">
                <a:off x="5715008" y="3643314"/>
                <a:ext cx="571504"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A00A9D7A-CA97-41D7-843F-6001410EB011}"/>
                  </a:ext>
                </a:extLst>
              </p:cNvPr>
              <p:cNvCxnSpPr/>
              <p:nvPr/>
            </p:nvCxnSpPr>
            <p:spPr>
              <a:xfrm flipV="1">
                <a:off x="5786446" y="3643314"/>
                <a:ext cx="428628" cy="285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61FEB170-0BF6-44F6-9F27-ADCAAE9AE117}"/>
                  </a:ext>
                </a:extLst>
              </p:cNvPr>
              <p:cNvCxnSpPr/>
              <p:nvPr/>
            </p:nvCxnSpPr>
            <p:spPr>
              <a:xfrm>
                <a:off x="6143636" y="3643314"/>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7B65DB23-7948-4D7C-9728-90C9AC0DFBEF}"/>
                  </a:ext>
                </a:extLst>
              </p:cNvPr>
              <p:cNvCxnSpPr/>
              <p:nvPr/>
            </p:nvCxnSpPr>
            <p:spPr>
              <a:xfrm rot="5400000">
                <a:off x="6179355" y="3679033"/>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6BAAD0BB-C1CC-4ED9-90DF-EFD92F3B043D}"/>
                  </a:ext>
                </a:extLst>
              </p:cNvPr>
              <p:cNvCxnSpPr/>
              <p:nvPr/>
            </p:nvCxnSpPr>
            <p:spPr>
              <a:xfrm rot="5400000">
                <a:off x="5750727" y="3893347"/>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870F8B7-3BA7-4C83-B3DB-F22D6378FFDC}"/>
                  </a:ext>
                </a:extLst>
              </p:cNvPr>
              <p:cNvCxnSpPr/>
              <p:nvPr/>
            </p:nvCxnSpPr>
            <p:spPr>
              <a:xfrm>
                <a:off x="5786446" y="3929066"/>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DA5A38AC-80D6-4105-B03B-CA0AF66E478F}"/>
                  </a:ext>
                </a:extLst>
              </p:cNvPr>
              <p:cNvCxnSpPr/>
              <p:nvPr/>
            </p:nvCxnSpPr>
            <p:spPr>
              <a:xfrm rot="5400000" flipH="1" flipV="1">
                <a:off x="5750727" y="3607595"/>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6F841E29-1F53-41E7-A575-C061AFAA3AE9}"/>
                  </a:ext>
                </a:extLst>
              </p:cNvPr>
              <p:cNvCxnSpPr/>
              <p:nvPr/>
            </p:nvCxnSpPr>
            <p:spPr>
              <a:xfrm rot="10800000">
                <a:off x="5786446" y="3571876"/>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8F381804-A7C8-4466-8E73-B8941B40B3B6}"/>
                  </a:ext>
                </a:extLst>
              </p:cNvPr>
              <p:cNvCxnSpPr/>
              <p:nvPr/>
            </p:nvCxnSpPr>
            <p:spPr>
              <a:xfrm rot="10800000">
                <a:off x="6072198" y="4071942"/>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9723635A-C99A-4E77-94D6-EA7958F68775}"/>
                  </a:ext>
                </a:extLst>
              </p:cNvPr>
              <p:cNvCxnSpPr/>
              <p:nvPr/>
            </p:nvCxnSpPr>
            <p:spPr>
              <a:xfrm rot="5400000">
                <a:off x="6107917" y="4036223"/>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3FB32993-4994-4FC2-8640-5FFDE5881B9A}"/>
                  </a:ext>
                </a:extLst>
              </p:cNvPr>
              <p:cNvCxnSpPr/>
              <p:nvPr/>
            </p:nvCxnSpPr>
            <p:spPr>
              <a:xfrm rot="10800000">
                <a:off x="6143636" y="4000504"/>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4F09EEB1-2A28-47B6-962F-AF9FED770642}"/>
                  </a:ext>
                </a:extLst>
              </p:cNvPr>
              <p:cNvCxnSpPr/>
              <p:nvPr/>
            </p:nvCxnSpPr>
            <p:spPr>
              <a:xfrm rot="5400000">
                <a:off x="6179355" y="3964785"/>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BCFD06C7-2D79-4CB3-A648-A666F1ED8B8F}"/>
                  </a:ext>
                </a:extLst>
              </p:cNvPr>
              <p:cNvCxnSpPr/>
              <p:nvPr/>
            </p:nvCxnSpPr>
            <p:spPr>
              <a:xfrm rot="10800000">
                <a:off x="5857884" y="3500438"/>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D4AFB7A2-3828-4EA5-BB57-6E2432041F52}"/>
                  </a:ext>
                </a:extLst>
              </p:cNvPr>
              <p:cNvCxnSpPr/>
              <p:nvPr/>
            </p:nvCxnSpPr>
            <p:spPr>
              <a:xfrm rot="5400000">
                <a:off x="5822165" y="3536157"/>
                <a:ext cx="71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830A1149-692A-4811-A324-EF85DB1381DF}"/>
                </a:ext>
              </a:extLst>
            </p:cNvPr>
            <p:cNvGrpSpPr/>
            <p:nvPr/>
          </p:nvGrpSpPr>
          <p:grpSpPr>
            <a:xfrm>
              <a:off x="7215206" y="1857364"/>
              <a:ext cx="142876" cy="714380"/>
              <a:chOff x="5929322" y="3143248"/>
              <a:chExt cx="142876" cy="714380"/>
            </a:xfrm>
          </p:grpSpPr>
          <p:cxnSp>
            <p:nvCxnSpPr>
              <p:cNvPr id="84" name="直線コネクタ 83">
                <a:extLst>
                  <a:ext uri="{FF2B5EF4-FFF2-40B4-BE49-F238E27FC236}">
                    <a16:creationId xmlns:a16="http://schemas.microsoft.com/office/drawing/2014/main" id="{9A8486CB-DE98-4CA3-8CC9-5D5DC9C9F2FB}"/>
                  </a:ext>
                </a:extLst>
              </p:cNvPr>
              <p:cNvCxnSpPr/>
              <p:nvPr/>
            </p:nvCxnSpPr>
            <p:spPr>
              <a:xfrm rot="5400000">
                <a:off x="5643570" y="3500438"/>
                <a:ext cx="7143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0BEFA380-F3AA-4B5F-9BE5-019064E026B3}"/>
                  </a:ext>
                </a:extLst>
              </p:cNvPr>
              <p:cNvCxnSpPr/>
              <p:nvPr/>
            </p:nvCxnSpPr>
            <p:spPr>
              <a:xfrm rot="5400000">
                <a:off x="5929322" y="3143248"/>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ADF8D685-84D6-4917-B7F9-C2BD0252D4EA}"/>
                  </a:ext>
                </a:extLst>
              </p:cNvPr>
              <p:cNvCxnSpPr/>
              <p:nvPr/>
            </p:nvCxnSpPr>
            <p:spPr>
              <a:xfrm rot="16200000" flipH="1">
                <a:off x="6000760" y="3143248"/>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E0E6EA37-0F05-4FEC-9E76-8F6538DE52EE}"/>
                  </a:ext>
                </a:extLst>
              </p:cNvPr>
              <p:cNvCxnSpPr/>
              <p:nvPr/>
            </p:nvCxnSpPr>
            <p:spPr>
              <a:xfrm rot="5400000">
                <a:off x="6000760" y="378619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B7955BA3-A591-4C8D-BCC6-A466C3BDD602}"/>
                  </a:ext>
                </a:extLst>
              </p:cNvPr>
              <p:cNvCxnSpPr/>
              <p:nvPr/>
            </p:nvCxnSpPr>
            <p:spPr>
              <a:xfrm rot="16200000" flipH="1">
                <a:off x="5929322" y="3786190"/>
                <a:ext cx="71438"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グループ化 63">
              <a:extLst>
                <a:ext uri="{FF2B5EF4-FFF2-40B4-BE49-F238E27FC236}">
                  <a16:creationId xmlns:a16="http://schemas.microsoft.com/office/drawing/2014/main" id="{61E4E58C-4BFB-412C-A87B-5FAA0A84E329}"/>
                </a:ext>
              </a:extLst>
            </p:cNvPr>
            <p:cNvGrpSpPr/>
            <p:nvPr/>
          </p:nvGrpSpPr>
          <p:grpSpPr>
            <a:xfrm>
              <a:off x="2928926" y="3604876"/>
              <a:ext cx="1357322" cy="681380"/>
              <a:chOff x="418280" y="2786058"/>
              <a:chExt cx="3367882" cy="1690688"/>
            </a:xfrm>
          </p:grpSpPr>
          <p:sp>
            <p:nvSpPr>
              <p:cNvPr id="82" name="フリーフォーム 84">
                <a:extLst>
                  <a:ext uri="{FF2B5EF4-FFF2-40B4-BE49-F238E27FC236}">
                    <a16:creationId xmlns:a16="http://schemas.microsoft.com/office/drawing/2014/main" id="{47F4BC85-4391-4DB9-AA60-DDE6DC4FDB90}"/>
                  </a:ext>
                </a:extLst>
              </p:cNvPr>
              <p:cNvSpPr/>
              <p:nvPr/>
            </p:nvSpPr>
            <p:spPr>
              <a:xfrm>
                <a:off x="928662" y="2786058"/>
                <a:ext cx="2857500" cy="1685925"/>
              </a:xfrm>
              <a:custGeom>
                <a:avLst/>
                <a:gdLst>
                  <a:gd name="connsiteX0" fmla="*/ 0 w 2857500"/>
                  <a:gd name="connsiteY0" fmla="*/ 1685925 h 1685925"/>
                  <a:gd name="connsiteX1" fmla="*/ 285750 w 2857500"/>
                  <a:gd name="connsiteY1" fmla="*/ 1185863 h 1685925"/>
                  <a:gd name="connsiteX2" fmla="*/ 571500 w 2857500"/>
                  <a:gd name="connsiteY2" fmla="*/ 1395413 h 1685925"/>
                  <a:gd name="connsiteX3" fmla="*/ 862012 w 2857500"/>
                  <a:gd name="connsiteY3" fmla="*/ 1609725 h 1685925"/>
                  <a:gd name="connsiteX4" fmla="*/ 1143000 w 2857500"/>
                  <a:gd name="connsiteY4" fmla="*/ 1119188 h 1685925"/>
                  <a:gd name="connsiteX5" fmla="*/ 1423987 w 2857500"/>
                  <a:gd name="connsiteY5" fmla="*/ 614363 h 1685925"/>
                  <a:gd name="connsiteX6" fmla="*/ 1714500 w 2857500"/>
                  <a:gd name="connsiteY6" fmla="*/ 828675 h 1685925"/>
                  <a:gd name="connsiteX7" fmla="*/ 2000250 w 2857500"/>
                  <a:gd name="connsiteY7" fmla="*/ 1042988 h 1685925"/>
                  <a:gd name="connsiteX8" fmla="*/ 2286000 w 2857500"/>
                  <a:gd name="connsiteY8" fmla="*/ 542925 h 1685925"/>
                  <a:gd name="connsiteX9" fmla="*/ 2571750 w 2857500"/>
                  <a:gd name="connsiteY9" fmla="*/ 47625 h 1685925"/>
                  <a:gd name="connsiteX10" fmla="*/ 2857500 w 2857500"/>
                  <a:gd name="connsiteY10" fmla="*/ 25717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0" h="1685925">
                    <a:moveTo>
                      <a:pt x="0" y="1685925"/>
                    </a:moveTo>
                    <a:cubicBezTo>
                      <a:pt x="95250" y="1460103"/>
                      <a:pt x="190500" y="1234282"/>
                      <a:pt x="285750" y="1185863"/>
                    </a:cubicBezTo>
                    <a:cubicBezTo>
                      <a:pt x="381000" y="1137444"/>
                      <a:pt x="571500" y="1395413"/>
                      <a:pt x="571500" y="1395413"/>
                    </a:cubicBezTo>
                    <a:cubicBezTo>
                      <a:pt x="667544" y="1466057"/>
                      <a:pt x="766762" y="1655763"/>
                      <a:pt x="862012" y="1609725"/>
                    </a:cubicBezTo>
                    <a:cubicBezTo>
                      <a:pt x="957262" y="1563688"/>
                      <a:pt x="1049338" y="1285082"/>
                      <a:pt x="1143000" y="1119188"/>
                    </a:cubicBezTo>
                    <a:cubicBezTo>
                      <a:pt x="1236662" y="953294"/>
                      <a:pt x="1328737" y="662782"/>
                      <a:pt x="1423987" y="614363"/>
                    </a:cubicBezTo>
                    <a:cubicBezTo>
                      <a:pt x="1519237" y="565944"/>
                      <a:pt x="1714500" y="828675"/>
                      <a:pt x="1714500" y="828675"/>
                    </a:cubicBezTo>
                    <a:cubicBezTo>
                      <a:pt x="1810544" y="900113"/>
                      <a:pt x="1905000" y="1090613"/>
                      <a:pt x="2000250" y="1042988"/>
                    </a:cubicBezTo>
                    <a:cubicBezTo>
                      <a:pt x="2095500" y="995363"/>
                      <a:pt x="2286000" y="542925"/>
                      <a:pt x="2286000" y="542925"/>
                    </a:cubicBezTo>
                    <a:cubicBezTo>
                      <a:pt x="2381250" y="377031"/>
                      <a:pt x="2476500" y="95250"/>
                      <a:pt x="2571750" y="47625"/>
                    </a:cubicBezTo>
                    <a:cubicBezTo>
                      <a:pt x="2667000" y="0"/>
                      <a:pt x="2762250" y="128587"/>
                      <a:pt x="2857500" y="2571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3" name="フリーフォーム 85">
                <a:extLst>
                  <a:ext uri="{FF2B5EF4-FFF2-40B4-BE49-F238E27FC236}">
                    <a16:creationId xmlns:a16="http://schemas.microsoft.com/office/drawing/2014/main" id="{31F73633-904A-4E3D-BE1E-DEEDAB9ABBD4}"/>
                  </a:ext>
                </a:extLst>
              </p:cNvPr>
              <p:cNvSpPr/>
              <p:nvPr/>
            </p:nvSpPr>
            <p:spPr>
              <a:xfrm>
                <a:off x="418280" y="3043233"/>
                <a:ext cx="3367882" cy="1433513"/>
              </a:xfrm>
              <a:custGeom>
                <a:avLst/>
                <a:gdLst>
                  <a:gd name="connsiteX0" fmla="*/ 505619 w 3367882"/>
                  <a:gd name="connsiteY0" fmla="*/ 1433513 h 1433513"/>
                  <a:gd name="connsiteX1" fmla="*/ 96044 w 3367882"/>
                  <a:gd name="connsiteY1" fmla="*/ 1285875 h 1433513"/>
                  <a:gd name="connsiteX2" fmla="*/ 1081882 w 3367882"/>
                  <a:gd name="connsiteY2" fmla="*/ 1143000 h 1433513"/>
                  <a:gd name="connsiteX3" fmla="*/ 2082007 w 3367882"/>
                  <a:gd name="connsiteY3" fmla="*/ 1004888 h 1433513"/>
                  <a:gd name="connsiteX4" fmla="*/ 1648619 w 3367882"/>
                  <a:gd name="connsiteY4" fmla="*/ 857250 h 1433513"/>
                  <a:gd name="connsiteX5" fmla="*/ 1229519 w 3367882"/>
                  <a:gd name="connsiteY5" fmla="*/ 714375 h 1433513"/>
                  <a:gd name="connsiteX6" fmla="*/ 2220119 w 3367882"/>
                  <a:gd name="connsiteY6" fmla="*/ 571500 h 1433513"/>
                  <a:gd name="connsiteX7" fmla="*/ 3225007 w 3367882"/>
                  <a:gd name="connsiteY7" fmla="*/ 433388 h 1433513"/>
                  <a:gd name="connsiteX8" fmla="*/ 2801144 w 3367882"/>
                  <a:gd name="connsiteY8" fmla="*/ 285750 h 1433513"/>
                  <a:gd name="connsiteX9" fmla="*/ 2377282 w 3367882"/>
                  <a:gd name="connsiteY9" fmla="*/ 138113 h 1433513"/>
                  <a:gd name="connsiteX10" fmla="*/ 3367882 w 3367882"/>
                  <a:gd name="connsiteY10" fmla="*/ 0 h 143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7882" h="1433513">
                    <a:moveTo>
                      <a:pt x="505619" y="1433513"/>
                    </a:moveTo>
                    <a:cubicBezTo>
                      <a:pt x="252809" y="1383903"/>
                      <a:pt x="0" y="1334294"/>
                      <a:pt x="96044" y="1285875"/>
                    </a:cubicBezTo>
                    <a:cubicBezTo>
                      <a:pt x="192088" y="1237456"/>
                      <a:pt x="1081882" y="1143000"/>
                      <a:pt x="1081882" y="1143000"/>
                    </a:cubicBezTo>
                    <a:cubicBezTo>
                      <a:pt x="1412876" y="1096169"/>
                      <a:pt x="1987551" y="1052513"/>
                      <a:pt x="2082007" y="1004888"/>
                    </a:cubicBezTo>
                    <a:cubicBezTo>
                      <a:pt x="2176463" y="957263"/>
                      <a:pt x="1648619" y="857250"/>
                      <a:pt x="1648619" y="857250"/>
                    </a:cubicBezTo>
                    <a:cubicBezTo>
                      <a:pt x="1506538" y="808831"/>
                      <a:pt x="1134269" y="762000"/>
                      <a:pt x="1229519" y="714375"/>
                    </a:cubicBezTo>
                    <a:cubicBezTo>
                      <a:pt x="1324769" y="666750"/>
                      <a:pt x="2220119" y="571500"/>
                      <a:pt x="2220119" y="571500"/>
                    </a:cubicBezTo>
                    <a:cubicBezTo>
                      <a:pt x="2552700" y="524669"/>
                      <a:pt x="3128170" y="481013"/>
                      <a:pt x="3225007" y="433388"/>
                    </a:cubicBezTo>
                    <a:cubicBezTo>
                      <a:pt x="3321844" y="385763"/>
                      <a:pt x="2801144" y="285750"/>
                      <a:pt x="2801144" y="285750"/>
                    </a:cubicBezTo>
                    <a:cubicBezTo>
                      <a:pt x="2659857" y="236538"/>
                      <a:pt x="2282826" y="185738"/>
                      <a:pt x="2377282" y="138113"/>
                    </a:cubicBezTo>
                    <a:cubicBezTo>
                      <a:pt x="2471738" y="90488"/>
                      <a:pt x="2919810" y="45244"/>
                      <a:pt x="3367882" y="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65" name="フリーフォーム 86">
              <a:extLst>
                <a:ext uri="{FF2B5EF4-FFF2-40B4-BE49-F238E27FC236}">
                  <a16:creationId xmlns:a16="http://schemas.microsoft.com/office/drawing/2014/main" id="{C071D001-4749-491A-B062-3CE617549A91}"/>
                </a:ext>
              </a:extLst>
            </p:cNvPr>
            <p:cNvSpPr/>
            <p:nvPr/>
          </p:nvSpPr>
          <p:spPr>
            <a:xfrm>
              <a:off x="5777826" y="2285992"/>
              <a:ext cx="1151628" cy="679460"/>
            </a:xfrm>
            <a:custGeom>
              <a:avLst/>
              <a:gdLst>
                <a:gd name="connsiteX0" fmla="*/ 0 w 2857500"/>
                <a:gd name="connsiteY0" fmla="*/ 1685925 h 1685925"/>
                <a:gd name="connsiteX1" fmla="*/ 285750 w 2857500"/>
                <a:gd name="connsiteY1" fmla="*/ 1185863 h 1685925"/>
                <a:gd name="connsiteX2" fmla="*/ 571500 w 2857500"/>
                <a:gd name="connsiteY2" fmla="*/ 1395413 h 1685925"/>
                <a:gd name="connsiteX3" fmla="*/ 862012 w 2857500"/>
                <a:gd name="connsiteY3" fmla="*/ 1609725 h 1685925"/>
                <a:gd name="connsiteX4" fmla="*/ 1143000 w 2857500"/>
                <a:gd name="connsiteY4" fmla="*/ 1119188 h 1685925"/>
                <a:gd name="connsiteX5" fmla="*/ 1423987 w 2857500"/>
                <a:gd name="connsiteY5" fmla="*/ 614363 h 1685925"/>
                <a:gd name="connsiteX6" fmla="*/ 1714500 w 2857500"/>
                <a:gd name="connsiteY6" fmla="*/ 828675 h 1685925"/>
                <a:gd name="connsiteX7" fmla="*/ 2000250 w 2857500"/>
                <a:gd name="connsiteY7" fmla="*/ 1042988 h 1685925"/>
                <a:gd name="connsiteX8" fmla="*/ 2286000 w 2857500"/>
                <a:gd name="connsiteY8" fmla="*/ 542925 h 1685925"/>
                <a:gd name="connsiteX9" fmla="*/ 2571750 w 2857500"/>
                <a:gd name="connsiteY9" fmla="*/ 47625 h 1685925"/>
                <a:gd name="connsiteX10" fmla="*/ 2857500 w 2857500"/>
                <a:gd name="connsiteY10" fmla="*/ 25717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0" h="1685925">
                  <a:moveTo>
                    <a:pt x="0" y="1685925"/>
                  </a:moveTo>
                  <a:cubicBezTo>
                    <a:pt x="95250" y="1460103"/>
                    <a:pt x="190500" y="1234282"/>
                    <a:pt x="285750" y="1185863"/>
                  </a:cubicBezTo>
                  <a:cubicBezTo>
                    <a:pt x="381000" y="1137444"/>
                    <a:pt x="571500" y="1395413"/>
                    <a:pt x="571500" y="1395413"/>
                  </a:cubicBezTo>
                  <a:cubicBezTo>
                    <a:pt x="667544" y="1466057"/>
                    <a:pt x="766762" y="1655763"/>
                    <a:pt x="862012" y="1609725"/>
                  </a:cubicBezTo>
                  <a:cubicBezTo>
                    <a:pt x="957262" y="1563688"/>
                    <a:pt x="1049338" y="1285082"/>
                    <a:pt x="1143000" y="1119188"/>
                  </a:cubicBezTo>
                  <a:cubicBezTo>
                    <a:pt x="1236662" y="953294"/>
                    <a:pt x="1328737" y="662782"/>
                    <a:pt x="1423987" y="614363"/>
                  </a:cubicBezTo>
                  <a:cubicBezTo>
                    <a:pt x="1519237" y="565944"/>
                    <a:pt x="1714500" y="828675"/>
                    <a:pt x="1714500" y="828675"/>
                  </a:cubicBezTo>
                  <a:cubicBezTo>
                    <a:pt x="1810544" y="900113"/>
                    <a:pt x="1905000" y="1090613"/>
                    <a:pt x="2000250" y="1042988"/>
                  </a:cubicBezTo>
                  <a:cubicBezTo>
                    <a:pt x="2095500" y="995363"/>
                    <a:pt x="2286000" y="542925"/>
                    <a:pt x="2286000" y="542925"/>
                  </a:cubicBezTo>
                  <a:cubicBezTo>
                    <a:pt x="2381250" y="377031"/>
                    <a:pt x="2476500" y="95250"/>
                    <a:pt x="2571750" y="47625"/>
                  </a:cubicBezTo>
                  <a:cubicBezTo>
                    <a:pt x="2667000" y="0"/>
                    <a:pt x="2762250" y="128587"/>
                    <a:pt x="2857500" y="2571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平行四辺形 65">
              <a:extLst>
                <a:ext uri="{FF2B5EF4-FFF2-40B4-BE49-F238E27FC236}">
                  <a16:creationId xmlns:a16="http://schemas.microsoft.com/office/drawing/2014/main" id="{8F353B3B-5D93-4DA6-A2CA-195732FF3423}"/>
                </a:ext>
              </a:extLst>
            </p:cNvPr>
            <p:cNvSpPr/>
            <p:nvPr/>
          </p:nvSpPr>
          <p:spPr>
            <a:xfrm rot="16200000">
              <a:off x="4357686" y="2786058"/>
              <a:ext cx="1428760" cy="1143008"/>
            </a:xfrm>
            <a:prstGeom prst="parallelogram">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67" name="グループ化 66">
              <a:extLst>
                <a:ext uri="{FF2B5EF4-FFF2-40B4-BE49-F238E27FC236}">
                  <a16:creationId xmlns:a16="http://schemas.microsoft.com/office/drawing/2014/main" id="{7B29FDAF-0D86-4549-BCE7-06C2CA73C8E3}"/>
                </a:ext>
              </a:extLst>
            </p:cNvPr>
            <p:cNvGrpSpPr/>
            <p:nvPr/>
          </p:nvGrpSpPr>
          <p:grpSpPr>
            <a:xfrm>
              <a:off x="4572000" y="2786058"/>
              <a:ext cx="1000132" cy="295276"/>
              <a:chOff x="4572000" y="2786058"/>
              <a:chExt cx="1000132" cy="295276"/>
            </a:xfrm>
          </p:grpSpPr>
          <p:sp>
            <p:nvSpPr>
              <p:cNvPr id="80" name="円/楕円 50">
                <a:extLst>
                  <a:ext uri="{FF2B5EF4-FFF2-40B4-BE49-F238E27FC236}">
                    <a16:creationId xmlns:a16="http://schemas.microsoft.com/office/drawing/2014/main" id="{3CB533C4-5ABE-45D7-80D9-359F65C22264}"/>
                  </a:ext>
                </a:extLst>
              </p:cNvPr>
              <p:cNvSpPr/>
              <p:nvPr/>
            </p:nvSpPr>
            <p:spPr>
              <a:xfrm rot="840876">
                <a:off x="4572000" y="27860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1" name="円/楕円 52">
                <a:extLst>
                  <a:ext uri="{FF2B5EF4-FFF2-40B4-BE49-F238E27FC236}">
                    <a16:creationId xmlns:a16="http://schemas.microsoft.com/office/drawing/2014/main" id="{C3BB670E-0F6B-43ED-90CF-B436F001740B}"/>
                  </a:ext>
                </a:extLst>
              </p:cNvPr>
              <p:cNvSpPr/>
              <p:nvPr/>
            </p:nvSpPr>
            <p:spPr>
              <a:xfrm rot="840876">
                <a:off x="5143504" y="29384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68" name="グループ化 67">
              <a:extLst>
                <a:ext uri="{FF2B5EF4-FFF2-40B4-BE49-F238E27FC236}">
                  <a16:creationId xmlns:a16="http://schemas.microsoft.com/office/drawing/2014/main" id="{FC104C13-2721-4C4D-9BB0-A575D95A98AC}"/>
                </a:ext>
              </a:extLst>
            </p:cNvPr>
            <p:cNvGrpSpPr/>
            <p:nvPr/>
          </p:nvGrpSpPr>
          <p:grpSpPr>
            <a:xfrm>
              <a:off x="4572000" y="2990848"/>
              <a:ext cx="1000132" cy="295276"/>
              <a:chOff x="4572000" y="2786058"/>
              <a:chExt cx="1000132" cy="295276"/>
            </a:xfrm>
          </p:grpSpPr>
          <p:sp>
            <p:nvSpPr>
              <p:cNvPr id="78" name="円/楕円 56">
                <a:extLst>
                  <a:ext uri="{FF2B5EF4-FFF2-40B4-BE49-F238E27FC236}">
                    <a16:creationId xmlns:a16="http://schemas.microsoft.com/office/drawing/2014/main" id="{EA4564AB-BE47-4836-8D80-3A733E2602DF}"/>
                  </a:ext>
                </a:extLst>
              </p:cNvPr>
              <p:cNvSpPr/>
              <p:nvPr/>
            </p:nvSpPr>
            <p:spPr>
              <a:xfrm rot="840876">
                <a:off x="4572000" y="27860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9" name="円/楕円 58">
                <a:extLst>
                  <a:ext uri="{FF2B5EF4-FFF2-40B4-BE49-F238E27FC236}">
                    <a16:creationId xmlns:a16="http://schemas.microsoft.com/office/drawing/2014/main" id="{45E1CE67-E217-4E12-845E-A6DF6DCEA032}"/>
                  </a:ext>
                </a:extLst>
              </p:cNvPr>
              <p:cNvSpPr/>
              <p:nvPr/>
            </p:nvSpPr>
            <p:spPr>
              <a:xfrm rot="840876">
                <a:off x="5143504" y="29384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69" name="グループ化 68">
              <a:extLst>
                <a:ext uri="{FF2B5EF4-FFF2-40B4-BE49-F238E27FC236}">
                  <a16:creationId xmlns:a16="http://schemas.microsoft.com/office/drawing/2014/main" id="{B0F8D17A-4A28-4B94-8A9A-04B12C83F32B}"/>
                </a:ext>
              </a:extLst>
            </p:cNvPr>
            <p:cNvGrpSpPr/>
            <p:nvPr/>
          </p:nvGrpSpPr>
          <p:grpSpPr>
            <a:xfrm>
              <a:off x="4572000" y="3205162"/>
              <a:ext cx="1000132" cy="295276"/>
              <a:chOff x="4572000" y="2786058"/>
              <a:chExt cx="1000132" cy="295276"/>
            </a:xfrm>
          </p:grpSpPr>
          <p:sp>
            <p:nvSpPr>
              <p:cNvPr id="76" name="円/楕円 61">
                <a:extLst>
                  <a:ext uri="{FF2B5EF4-FFF2-40B4-BE49-F238E27FC236}">
                    <a16:creationId xmlns:a16="http://schemas.microsoft.com/office/drawing/2014/main" id="{3CA81F3D-F600-42AF-A55D-637FE8FD7192}"/>
                  </a:ext>
                </a:extLst>
              </p:cNvPr>
              <p:cNvSpPr/>
              <p:nvPr/>
            </p:nvSpPr>
            <p:spPr>
              <a:xfrm rot="840876">
                <a:off x="4572000" y="27860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7" name="円/楕円 63">
                <a:extLst>
                  <a:ext uri="{FF2B5EF4-FFF2-40B4-BE49-F238E27FC236}">
                    <a16:creationId xmlns:a16="http://schemas.microsoft.com/office/drawing/2014/main" id="{10362D9F-FF12-4C15-BB2B-8C9DFFEBCCBE}"/>
                  </a:ext>
                </a:extLst>
              </p:cNvPr>
              <p:cNvSpPr/>
              <p:nvPr/>
            </p:nvSpPr>
            <p:spPr>
              <a:xfrm rot="840876">
                <a:off x="5143504" y="29384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0" name="グループ化 69">
              <a:extLst>
                <a:ext uri="{FF2B5EF4-FFF2-40B4-BE49-F238E27FC236}">
                  <a16:creationId xmlns:a16="http://schemas.microsoft.com/office/drawing/2014/main" id="{910E48BC-3C57-41F3-98FF-1F32714B9C8C}"/>
                </a:ext>
              </a:extLst>
            </p:cNvPr>
            <p:cNvGrpSpPr/>
            <p:nvPr/>
          </p:nvGrpSpPr>
          <p:grpSpPr>
            <a:xfrm>
              <a:off x="4572000" y="3419476"/>
              <a:ext cx="1000132" cy="295276"/>
              <a:chOff x="4572000" y="2786058"/>
              <a:chExt cx="1000132" cy="295276"/>
            </a:xfrm>
          </p:grpSpPr>
          <p:sp>
            <p:nvSpPr>
              <p:cNvPr id="74" name="円/楕円 66">
                <a:extLst>
                  <a:ext uri="{FF2B5EF4-FFF2-40B4-BE49-F238E27FC236}">
                    <a16:creationId xmlns:a16="http://schemas.microsoft.com/office/drawing/2014/main" id="{D075D155-B31C-4245-AE8E-DA3E4D7A8F8C}"/>
                  </a:ext>
                </a:extLst>
              </p:cNvPr>
              <p:cNvSpPr/>
              <p:nvPr/>
            </p:nvSpPr>
            <p:spPr>
              <a:xfrm rot="840876">
                <a:off x="4572000" y="27860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5" name="円/楕円 67">
                <a:extLst>
                  <a:ext uri="{FF2B5EF4-FFF2-40B4-BE49-F238E27FC236}">
                    <a16:creationId xmlns:a16="http://schemas.microsoft.com/office/drawing/2014/main" id="{6B200E5C-9FB2-41C8-88C9-FEE53774173B}"/>
                  </a:ext>
                </a:extLst>
              </p:cNvPr>
              <p:cNvSpPr/>
              <p:nvPr/>
            </p:nvSpPr>
            <p:spPr>
              <a:xfrm rot="840876">
                <a:off x="5143504" y="29384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71" name="グループ化 70">
              <a:extLst>
                <a:ext uri="{FF2B5EF4-FFF2-40B4-BE49-F238E27FC236}">
                  <a16:creationId xmlns:a16="http://schemas.microsoft.com/office/drawing/2014/main" id="{10768498-C94A-4C48-8A04-01CD28BA6577}"/>
                </a:ext>
              </a:extLst>
            </p:cNvPr>
            <p:cNvGrpSpPr/>
            <p:nvPr/>
          </p:nvGrpSpPr>
          <p:grpSpPr>
            <a:xfrm>
              <a:off x="4572000" y="3633790"/>
              <a:ext cx="1000132" cy="295276"/>
              <a:chOff x="4572000" y="2786058"/>
              <a:chExt cx="1000132" cy="295276"/>
            </a:xfrm>
          </p:grpSpPr>
          <p:sp>
            <p:nvSpPr>
              <p:cNvPr id="72" name="円/楕円 70">
                <a:extLst>
                  <a:ext uri="{FF2B5EF4-FFF2-40B4-BE49-F238E27FC236}">
                    <a16:creationId xmlns:a16="http://schemas.microsoft.com/office/drawing/2014/main" id="{8801E2B1-0B18-4AB8-B0ED-2C436BE5AE30}"/>
                  </a:ext>
                </a:extLst>
              </p:cNvPr>
              <p:cNvSpPr/>
              <p:nvPr/>
            </p:nvSpPr>
            <p:spPr>
              <a:xfrm rot="840876">
                <a:off x="4572000" y="27860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3" name="円/楕円 72">
                <a:extLst>
                  <a:ext uri="{FF2B5EF4-FFF2-40B4-BE49-F238E27FC236}">
                    <a16:creationId xmlns:a16="http://schemas.microsoft.com/office/drawing/2014/main" id="{AAC93522-20B2-422C-838E-9DA7DE52B9BF}"/>
                  </a:ext>
                </a:extLst>
              </p:cNvPr>
              <p:cNvSpPr/>
              <p:nvPr/>
            </p:nvSpPr>
            <p:spPr>
              <a:xfrm rot="840876">
                <a:off x="5143504" y="2938458"/>
                <a:ext cx="428628"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spTree>
    <p:extLst>
      <p:ext uri="{BB962C8B-B14F-4D97-AF65-F5344CB8AC3E}">
        <p14:creationId xmlns:p14="http://schemas.microsoft.com/office/powerpoint/2010/main" val="1461432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8E6B427-2A8F-456B-BC37-516913650C3D}"/>
              </a:ext>
            </a:extLst>
          </p:cNvPr>
          <p:cNvSpPr>
            <a:spLocks noGrp="1"/>
          </p:cNvSpPr>
          <p:nvPr>
            <p:ph type="title"/>
          </p:nvPr>
        </p:nvSpPr>
        <p:spPr/>
        <p:txBody>
          <a:bodyPr/>
          <a:lstStyle/>
          <a:p>
            <a:r>
              <a:rPr kumimoji="1" lang="ja-JP" altLang="en-US" dirty="0"/>
              <a:t>形状センサを使う</a:t>
            </a:r>
          </a:p>
        </p:txBody>
      </p:sp>
      <p:sp>
        <p:nvSpPr>
          <p:cNvPr id="5" name="テキスト プレースホルダー 4">
            <a:extLst>
              <a:ext uri="{FF2B5EF4-FFF2-40B4-BE49-F238E27FC236}">
                <a16:creationId xmlns:a16="http://schemas.microsoft.com/office/drawing/2014/main" id="{7FFB932C-71F6-4D9F-8826-2382A0643F25}"/>
              </a:ext>
            </a:extLst>
          </p:cNvPr>
          <p:cNvSpPr>
            <a:spLocks noGrp="1"/>
          </p:cNvSpPr>
          <p:nvPr>
            <p:ph type="body" sz="quarter" idx="13"/>
          </p:nvPr>
        </p:nvSpPr>
        <p:spPr/>
        <p:txBody>
          <a:bodyPr/>
          <a:lstStyle/>
          <a:p>
            <a:r>
              <a:rPr kumimoji="1" lang="ja-JP" altLang="en-US" dirty="0"/>
              <a:t>多眼ステレオ，</a:t>
            </a:r>
            <a:r>
              <a:rPr kumimoji="1" lang="en-US" altLang="ja-JP" dirty="0"/>
              <a:t>structure-from-motion</a:t>
            </a:r>
            <a:r>
              <a:rPr kumimoji="1" lang="ja-JP" altLang="en-US" dirty="0" err="1"/>
              <a:t>，</a:t>
            </a:r>
            <a:r>
              <a:rPr kumimoji="1" lang="en-US" altLang="ja-JP" dirty="0"/>
              <a:t>SLAM</a:t>
            </a:r>
            <a:r>
              <a:rPr kumimoji="1" lang="ja-JP" altLang="en-US" dirty="0" err="1"/>
              <a:t>，</a:t>
            </a:r>
            <a:r>
              <a:rPr kumimoji="1" lang="en-US" altLang="ja-JP" dirty="0"/>
              <a:t>TOF</a:t>
            </a:r>
            <a:r>
              <a:rPr kumimoji="1" lang="ja-JP" altLang="en-US" dirty="0"/>
              <a:t>レーザーセンサにより形状を推定</a:t>
            </a:r>
            <a:endParaRPr kumimoji="1" lang="en-US" altLang="ja-JP" dirty="0"/>
          </a:p>
          <a:p>
            <a:r>
              <a:rPr kumimoji="1" lang="ja-JP" altLang="en-US" dirty="0"/>
              <a:t>偏光を用いて，法線の候補を計算</a:t>
            </a:r>
            <a:endParaRPr kumimoji="1" lang="en-US" altLang="ja-JP" dirty="0"/>
          </a:p>
          <a:p>
            <a:r>
              <a:rPr kumimoji="1" lang="ja-JP" altLang="en-US" dirty="0"/>
              <a:t>形状センサから求めた法線により，正しい候補を選べる</a:t>
            </a:r>
          </a:p>
        </p:txBody>
      </p:sp>
      <p:sp>
        <p:nvSpPr>
          <p:cNvPr id="6" name="テキスト ボックス 5">
            <a:extLst>
              <a:ext uri="{FF2B5EF4-FFF2-40B4-BE49-F238E27FC236}">
                <a16:creationId xmlns:a16="http://schemas.microsoft.com/office/drawing/2014/main" id="{1AE06386-0FA8-4F81-AC79-3CB73BD90ACB}"/>
              </a:ext>
            </a:extLst>
          </p:cNvPr>
          <p:cNvSpPr txBox="1"/>
          <p:nvPr/>
        </p:nvSpPr>
        <p:spPr>
          <a:xfrm>
            <a:off x="395536" y="3573016"/>
            <a:ext cx="2194832" cy="369332"/>
          </a:xfrm>
          <a:prstGeom prst="rect">
            <a:avLst/>
          </a:prstGeom>
          <a:noFill/>
        </p:spPr>
        <p:txBody>
          <a:bodyPr wrap="none" rtlCol="0">
            <a:spAutoFit/>
          </a:bodyPr>
          <a:lstStyle/>
          <a:p>
            <a:r>
              <a:rPr kumimoji="1" lang="ja-JP" altLang="en-US" dirty="0"/>
              <a:t>偏光から求めた法線</a:t>
            </a:r>
          </a:p>
        </p:txBody>
      </p:sp>
      <p:sp>
        <p:nvSpPr>
          <p:cNvPr id="7" name="テキスト ボックス 6">
            <a:extLst>
              <a:ext uri="{FF2B5EF4-FFF2-40B4-BE49-F238E27FC236}">
                <a16:creationId xmlns:a16="http://schemas.microsoft.com/office/drawing/2014/main" id="{318271A5-6737-4F47-92FB-259F87E6DE97}"/>
              </a:ext>
            </a:extLst>
          </p:cNvPr>
          <p:cNvSpPr txBox="1"/>
          <p:nvPr/>
        </p:nvSpPr>
        <p:spPr>
          <a:xfrm>
            <a:off x="395536" y="4581128"/>
            <a:ext cx="2836033" cy="369332"/>
          </a:xfrm>
          <a:prstGeom prst="rect">
            <a:avLst/>
          </a:prstGeom>
          <a:noFill/>
        </p:spPr>
        <p:txBody>
          <a:bodyPr wrap="none" rtlCol="0">
            <a:spAutoFit/>
          </a:bodyPr>
          <a:lstStyle/>
          <a:p>
            <a:r>
              <a:rPr kumimoji="1" lang="ja-JP" altLang="en-US" dirty="0"/>
              <a:t>形状センサから求めた法線</a:t>
            </a:r>
          </a:p>
        </p:txBody>
      </p:sp>
      <p:sp>
        <p:nvSpPr>
          <p:cNvPr id="8" name="右中かっこ 7">
            <a:extLst>
              <a:ext uri="{FF2B5EF4-FFF2-40B4-BE49-F238E27FC236}">
                <a16:creationId xmlns:a16="http://schemas.microsoft.com/office/drawing/2014/main" id="{2C4E9494-6E91-41D9-B0E1-4A4C2CF84F76}"/>
              </a:ext>
            </a:extLst>
          </p:cNvPr>
          <p:cNvSpPr/>
          <p:nvPr/>
        </p:nvSpPr>
        <p:spPr bwMode="auto">
          <a:xfrm>
            <a:off x="3419872" y="3284984"/>
            <a:ext cx="432048" cy="1800200"/>
          </a:xfrm>
          <a:prstGeom prst="rightBrace">
            <a:avLst>
              <a:gd name="adj1" fmla="val 57595"/>
              <a:gd name="adj2" fmla="val 50000"/>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9" name="テキスト ボックス 8">
            <a:extLst>
              <a:ext uri="{FF2B5EF4-FFF2-40B4-BE49-F238E27FC236}">
                <a16:creationId xmlns:a16="http://schemas.microsoft.com/office/drawing/2014/main" id="{FF8146D9-F51C-48CE-B31E-EFAEB3292054}"/>
              </a:ext>
            </a:extLst>
          </p:cNvPr>
          <p:cNvSpPr txBox="1"/>
          <p:nvPr/>
        </p:nvSpPr>
        <p:spPr>
          <a:xfrm>
            <a:off x="3923928" y="4005064"/>
            <a:ext cx="646331" cy="369332"/>
          </a:xfrm>
          <a:prstGeom prst="rect">
            <a:avLst/>
          </a:prstGeom>
          <a:noFill/>
        </p:spPr>
        <p:txBody>
          <a:bodyPr wrap="none" rtlCol="0">
            <a:spAutoFit/>
          </a:bodyPr>
          <a:lstStyle/>
          <a:p>
            <a:r>
              <a:rPr kumimoji="1" lang="ja-JP" altLang="en-US" dirty="0"/>
              <a:t>統合</a:t>
            </a:r>
          </a:p>
        </p:txBody>
      </p:sp>
      <p:sp>
        <p:nvSpPr>
          <p:cNvPr id="10" name="矢印: 右 9">
            <a:extLst>
              <a:ext uri="{FF2B5EF4-FFF2-40B4-BE49-F238E27FC236}">
                <a16:creationId xmlns:a16="http://schemas.microsoft.com/office/drawing/2014/main" id="{60394534-A998-4B20-A535-3B3E5B3EBC43}"/>
              </a:ext>
            </a:extLst>
          </p:cNvPr>
          <p:cNvSpPr/>
          <p:nvPr/>
        </p:nvSpPr>
        <p:spPr bwMode="auto">
          <a:xfrm>
            <a:off x="4716016" y="4077072"/>
            <a:ext cx="504056" cy="432048"/>
          </a:xfrm>
          <a:prstGeom prst="rightArrow">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1" name="テキスト ボックス 10">
            <a:extLst>
              <a:ext uri="{FF2B5EF4-FFF2-40B4-BE49-F238E27FC236}">
                <a16:creationId xmlns:a16="http://schemas.microsoft.com/office/drawing/2014/main" id="{344981B1-00A3-4551-B550-3FB25DD9505D}"/>
              </a:ext>
            </a:extLst>
          </p:cNvPr>
          <p:cNvSpPr txBox="1"/>
          <p:nvPr/>
        </p:nvSpPr>
        <p:spPr>
          <a:xfrm>
            <a:off x="5436096" y="4077072"/>
            <a:ext cx="1664238" cy="646331"/>
          </a:xfrm>
          <a:prstGeom prst="rect">
            <a:avLst/>
          </a:prstGeom>
          <a:noFill/>
        </p:spPr>
        <p:txBody>
          <a:bodyPr wrap="none" rtlCol="0">
            <a:spAutoFit/>
          </a:bodyPr>
          <a:lstStyle/>
          <a:p>
            <a:r>
              <a:rPr kumimoji="1" lang="ja-JP" altLang="en-US" dirty="0"/>
              <a:t>精度向上</a:t>
            </a:r>
            <a:endParaRPr kumimoji="1" lang="en-US" altLang="ja-JP" dirty="0"/>
          </a:p>
          <a:p>
            <a:r>
              <a:rPr kumimoji="1" lang="ja-JP" altLang="en-US" dirty="0"/>
              <a:t>ロバスト性向上</a:t>
            </a:r>
          </a:p>
        </p:txBody>
      </p:sp>
    </p:spTree>
    <p:extLst>
      <p:ext uri="{BB962C8B-B14F-4D97-AF65-F5344CB8AC3E}">
        <p14:creationId xmlns:p14="http://schemas.microsoft.com/office/powerpoint/2010/main" val="2136829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6DA3238-3BF9-42A1-9C24-338566EE5050}"/>
              </a:ext>
            </a:extLst>
          </p:cNvPr>
          <p:cNvSpPr>
            <a:spLocks noGrp="1"/>
          </p:cNvSpPr>
          <p:nvPr>
            <p:ph type="title"/>
          </p:nvPr>
        </p:nvSpPr>
        <p:spPr/>
        <p:txBody>
          <a:bodyPr/>
          <a:lstStyle/>
          <a:p>
            <a:r>
              <a:rPr kumimoji="1" lang="en-US" altLang="ja-JP" dirty="0"/>
              <a:t>2</a:t>
            </a:r>
            <a:r>
              <a:rPr kumimoji="1" lang="ja-JP" altLang="en-US" dirty="0"/>
              <a:t>眼ステレオ</a:t>
            </a:r>
          </a:p>
        </p:txBody>
      </p:sp>
      <p:pic>
        <p:nvPicPr>
          <p:cNvPr id="5" name="図 4">
            <a:extLst>
              <a:ext uri="{FF2B5EF4-FFF2-40B4-BE49-F238E27FC236}">
                <a16:creationId xmlns:a16="http://schemas.microsoft.com/office/drawing/2014/main" id="{4E03ADEE-E9D6-4C92-A264-AC98B4321D5B}"/>
              </a:ext>
            </a:extLst>
          </p:cNvPr>
          <p:cNvPicPr>
            <a:picLocks noChangeAspect="1"/>
          </p:cNvPicPr>
          <p:nvPr/>
        </p:nvPicPr>
        <p:blipFill>
          <a:blip r:embed="rId2"/>
          <a:stretch>
            <a:fillRect/>
          </a:stretch>
        </p:blipFill>
        <p:spPr>
          <a:xfrm>
            <a:off x="971600" y="1196752"/>
            <a:ext cx="3600400" cy="3776729"/>
          </a:xfrm>
          <a:prstGeom prst="rect">
            <a:avLst/>
          </a:prstGeom>
        </p:spPr>
      </p:pic>
      <p:pic>
        <p:nvPicPr>
          <p:cNvPr id="6" name="図 5">
            <a:extLst>
              <a:ext uri="{FF2B5EF4-FFF2-40B4-BE49-F238E27FC236}">
                <a16:creationId xmlns:a16="http://schemas.microsoft.com/office/drawing/2014/main" id="{A3AC70EE-B12C-4073-9960-B7EEAD039AAE}"/>
              </a:ext>
            </a:extLst>
          </p:cNvPr>
          <p:cNvPicPr>
            <a:picLocks noChangeAspect="1"/>
          </p:cNvPicPr>
          <p:nvPr/>
        </p:nvPicPr>
        <p:blipFill>
          <a:blip r:embed="rId3"/>
          <a:stretch>
            <a:fillRect/>
          </a:stretch>
        </p:blipFill>
        <p:spPr>
          <a:xfrm>
            <a:off x="5292080" y="548680"/>
            <a:ext cx="2171700" cy="1581150"/>
          </a:xfrm>
          <a:prstGeom prst="rect">
            <a:avLst/>
          </a:prstGeom>
        </p:spPr>
      </p:pic>
      <p:pic>
        <p:nvPicPr>
          <p:cNvPr id="7" name="図 6">
            <a:extLst>
              <a:ext uri="{FF2B5EF4-FFF2-40B4-BE49-F238E27FC236}">
                <a16:creationId xmlns:a16="http://schemas.microsoft.com/office/drawing/2014/main" id="{8F17EFF5-7335-4ED5-ADAB-4D7800F6E9DB}"/>
              </a:ext>
            </a:extLst>
          </p:cNvPr>
          <p:cNvPicPr>
            <a:picLocks noChangeAspect="1"/>
          </p:cNvPicPr>
          <p:nvPr/>
        </p:nvPicPr>
        <p:blipFill>
          <a:blip r:embed="rId4"/>
          <a:stretch>
            <a:fillRect/>
          </a:stretch>
        </p:blipFill>
        <p:spPr>
          <a:xfrm>
            <a:off x="5292080" y="2132856"/>
            <a:ext cx="2190750" cy="1581150"/>
          </a:xfrm>
          <a:prstGeom prst="rect">
            <a:avLst/>
          </a:prstGeom>
        </p:spPr>
      </p:pic>
      <p:pic>
        <p:nvPicPr>
          <p:cNvPr id="8" name="図 7">
            <a:extLst>
              <a:ext uri="{FF2B5EF4-FFF2-40B4-BE49-F238E27FC236}">
                <a16:creationId xmlns:a16="http://schemas.microsoft.com/office/drawing/2014/main" id="{EF1CD4EF-347F-4B72-B984-736980F15558}"/>
              </a:ext>
            </a:extLst>
          </p:cNvPr>
          <p:cNvPicPr>
            <a:picLocks noChangeAspect="1"/>
          </p:cNvPicPr>
          <p:nvPr/>
        </p:nvPicPr>
        <p:blipFill>
          <a:blip r:embed="rId5"/>
          <a:stretch>
            <a:fillRect/>
          </a:stretch>
        </p:blipFill>
        <p:spPr>
          <a:xfrm>
            <a:off x="5292080" y="3789040"/>
            <a:ext cx="2181225" cy="1562100"/>
          </a:xfrm>
          <a:prstGeom prst="rect">
            <a:avLst/>
          </a:prstGeom>
        </p:spPr>
      </p:pic>
    </p:spTree>
    <p:extLst>
      <p:ext uri="{BB962C8B-B14F-4D97-AF65-F5344CB8AC3E}">
        <p14:creationId xmlns:p14="http://schemas.microsoft.com/office/powerpoint/2010/main" val="165207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AB5685A-AA83-4C38-96F2-6D7D51D2C7EC}"/>
              </a:ext>
            </a:extLst>
          </p:cNvPr>
          <p:cNvSpPr>
            <a:spLocks noGrp="1"/>
          </p:cNvSpPr>
          <p:nvPr>
            <p:ph type="title"/>
          </p:nvPr>
        </p:nvSpPr>
        <p:spPr/>
        <p:txBody>
          <a:bodyPr/>
          <a:lstStyle/>
          <a:p>
            <a:r>
              <a:rPr kumimoji="1" lang="en-US" altLang="ja-JP" dirty="0"/>
              <a:t>2</a:t>
            </a:r>
            <a:r>
              <a:rPr kumimoji="1" lang="ja-JP" altLang="en-US" dirty="0"/>
              <a:t>眼ステレオ（偏光カメラ</a:t>
            </a:r>
            <a:r>
              <a:rPr kumimoji="1" lang="en-US" altLang="ja-JP" dirty="0"/>
              <a:t>+RGB</a:t>
            </a:r>
            <a:r>
              <a:rPr kumimoji="1" lang="ja-JP" altLang="en-US" dirty="0"/>
              <a:t>カメラ）</a:t>
            </a:r>
          </a:p>
        </p:txBody>
      </p:sp>
      <p:pic>
        <p:nvPicPr>
          <p:cNvPr id="5" name="図 4">
            <a:extLst>
              <a:ext uri="{FF2B5EF4-FFF2-40B4-BE49-F238E27FC236}">
                <a16:creationId xmlns:a16="http://schemas.microsoft.com/office/drawing/2014/main" id="{C910A1B2-1354-455D-837E-390413BD97B1}"/>
              </a:ext>
            </a:extLst>
          </p:cNvPr>
          <p:cNvPicPr>
            <a:picLocks noChangeAspect="1"/>
          </p:cNvPicPr>
          <p:nvPr/>
        </p:nvPicPr>
        <p:blipFill>
          <a:blip r:embed="rId2"/>
          <a:stretch>
            <a:fillRect/>
          </a:stretch>
        </p:blipFill>
        <p:spPr>
          <a:xfrm>
            <a:off x="0" y="2145491"/>
            <a:ext cx="9144000" cy="2567017"/>
          </a:xfrm>
          <a:prstGeom prst="rect">
            <a:avLst/>
          </a:prstGeom>
        </p:spPr>
      </p:pic>
    </p:spTree>
    <p:extLst>
      <p:ext uri="{BB962C8B-B14F-4D97-AF65-F5344CB8AC3E}">
        <p14:creationId xmlns:p14="http://schemas.microsoft.com/office/powerpoint/2010/main" val="3660272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39D15E-CE23-4A15-B75F-3CBD3A0F7000}"/>
              </a:ext>
            </a:extLst>
          </p:cNvPr>
          <p:cNvSpPr>
            <a:spLocks noGrp="1"/>
          </p:cNvSpPr>
          <p:nvPr>
            <p:ph type="title"/>
          </p:nvPr>
        </p:nvSpPr>
        <p:spPr/>
        <p:txBody>
          <a:bodyPr/>
          <a:lstStyle/>
          <a:p>
            <a:r>
              <a:rPr kumimoji="1" lang="ja-JP" altLang="en-US" dirty="0"/>
              <a:t>多眼ステレオ</a:t>
            </a:r>
          </a:p>
        </p:txBody>
      </p:sp>
      <p:pic>
        <p:nvPicPr>
          <p:cNvPr id="5" name="図 4">
            <a:extLst>
              <a:ext uri="{FF2B5EF4-FFF2-40B4-BE49-F238E27FC236}">
                <a16:creationId xmlns:a16="http://schemas.microsoft.com/office/drawing/2014/main" id="{7E5CF0C4-80FE-4E76-8E74-82AF0C1C3A95}"/>
              </a:ext>
            </a:extLst>
          </p:cNvPr>
          <p:cNvPicPr>
            <a:picLocks noChangeAspect="1"/>
          </p:cNvPicPr>
          <p:nvPr/>
        </p:nvPicPr>
        <p:blipFill>
          <a:blip r:embed="rId2"/>
          <a:stretch>
            <a:fillRect/>
          </a:stretch>
        </p:blipFill>
        <p:spPr>
          <a:xfrm>
            <a:off x="4144" y="1268760"/>
            <a:ext cx="9144000" cy="3350473"/>
          </a:xfrm>
          <a:prstGeom prst="rect">
            <a:avLst/>
          </a:prstGeom>
        </p:spPr>
      </p:pic>
    </p:spTree>
    <p:extLst>
      <p:ext uri="{BB962C8B-B14F-4D97-AF65-F5344CB8AC3E}">
        <p14:creationId xmlns:p14="http://schemas.microsoft.com/office/powerpoint/2010/main" val="1767676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B394D23-AF3E-4776-AF8C-12CA523A390D}"/>
              </a:ext>
            </a:extLst>
          </p:cNvPr>
          <p:cNvSpPr>
            <a:spLocks noGrp="1"/>
          </p:cNvSpPr>
          <p:nvPr>
            <p:ph type="title"/>
          </p:nvPr>
        </p:nvSpPr>
        <p:spPr/>
        <p:txBody>
          <a:bodyPr/>
          <a:lstStyle/>
          <a:p>
            <a:r>
              <a:rPr kumimoji="1" lang="en-US" altLang="ja-JP" dirty="0"/>
              <a:t>TOF</a:t>
            </a:r>
            <a:r>
              <a:rPr kumimoji="1" lang="ja-JP" altLang="en-US" dirty="0"/>
              <a:t>レーザーセンサ</a:t>
            </a:r>
          </a:p>
        </p:txBody>
      </p:sp>
      <p:pic>
        <p:nvPicPr>
          <p:cNvPr id="5" name="Picture 3">
            <a:extLst>
              <a:ext uri="{FF2B5EF4-FFF2-40B4-BE49-F238E27FC236}">
                <a16:creationId xmlns:a16="http://schemas.microsoft.com/office/drawing/2014/main" id="{6C63D7E6-C85A-4670-90CA-6FD3BF366F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t="10222" r="480" b="34000"/>
          <a:stretch/>
        </p:blipFill>
        <p:spPr>
          <a:xfrm>
            <a:off x="251520" y="686321"/>
            <a:ext cx="2640330" cy="1977390"/>
          </a:xfrm>
          <a:prstGeom prst="rect">
            <a:avLst/>
          </a:prstGeom>
        </p:spPr>
      </p:pic>
      <p:pic>
        <p:nvPicPr>
          <p:cNvPr id="7" name="Picture 13">
            <a:extLst>
              <a:ext uri="{FF2B5EF4-FFF2-40B4-BE49-F238E27FC236}">
                <a16:creationId xmlns:a16="http://schemas.microsoft.com/office/drawing/2014/main" id="{7B5A6547-FE97-4414-9C51-2961090767D1}"/>
              </a:ext>
            </a:extLst>
          </p:cNvPr>
          <p:cNvPicPr>
            <a:picLocks noChangeAspect="1"/>
          </p:cNvPicPr>
          <p:nvPr/>
        </p:nvPicPr>
        <p:blipFill>
          <a:blip r:embed="rId3"/>
          <a:stretch>
            <a:fillRect/>
          </a:stretch>
        </p:blipFill>
        <p:spPr>
          <a:xfrm>
            <a:off x="5510176" y="552495"/>
            <a:ext cx="2916986" cy="2300441"/>
          </a:xfrm>
          <a:prstGeom prst="rect">
            <a:avLst/>
          </a:prstGeom>
        </p:spPr>
      </p:pic>
      <p:sp>
        <p:nvSpPr>
          <p:cNvPr id="8" name="TextBox 18">
            <a:extLst>
              <a:ext uri="{FF2B5EF4-FFF2-40B4-BE49-F238E27FC236}">
                <a16:creationId xmlns:a16="http://schemas.microsoft.com/office/drawing/2014/main" id="{F2A619D2-4C3A-41CA-85B5-54357B11B829}"/>
              </a:ext>
            </a:extLst>
          </p:cNvPr>
          <p:cNvSpPr txBox="1"/>
          <p:nvPr/>
        </p:nvSpPr>
        <p:spPr>
          <a:xfrm>
            <a:off x="3097590" y="1092874"/>
            <a:ext cx="2178096" cy="335989"/>
          </a:xfrm>
          <a:prstGeom prst="rect">
            <a:avLst/>
          </a:prstGeom>
          <a:noFill/>
        </p:spPr>
        <p:txBody>
          <a:bodyPr wrap="square" rtlCol="0">
            <a:spAutoFit/>
          </a:bodyPr>
          <a:lstStyle/>
          <a:p>
            <a:pPr>
              <a:lnSpc>
                <a:spcPts val="1875"/>
              </a:lnSpc>
              <a:spcBef>
                <a:spcPts val="900"/>
              </a:spcBef>
            </a:pPr>
            <a:r>
              <a:rPr lang="en-US" dirty="0">
                <a:solidFill>
                  <a:schemeClr val="tx1"/>
                </a:solidFill>
                <a:latin typeface="Helvetica"/>
                <a:cs typeface="Helvetica"/>
              </a:rPr>
              <a:t>Microsoft Kinect v2</a:t>
            </a:r>
          </a:p>
        </p:txBody>
      </p:sp>
      <p:sp>
        <p:nvSpPr>
          <p:cNvPr id="9" name="Right Arrow 23">
            <a:extLst>
              <a:ext uri="{FF2B5EF4-FFF2-40B4-BE49-F238E27FC236}">
                <a16:creationId xmlns:a16="http://schemas.microsoft.com/office/drawing/2014/main" id="{C0CA90A2-582C-4BC7-B964-FBB09C05AE6E}"/>
              </a:ext>
            </a:extLst>
          </p:cNvPr>
          <p:cNvSpPr/>
          <p:nvPr/>
        </p:nvSpPr>
        <p:spPr>
          <a:xfrm>
            <a:off x="3149200" y="1416965"/>
            <a:ext cx="2106341" cy="285750"/>
          </a:xfrm>
          <a:prstGeom prst="rightArrow">
            <a:avLst/>
          </a:prstGeom>
          <a:gradFill>
            <a:gsLst>
              <a:gs pos="0">
                <a:schemeClr val="tx1"/>
              </a:gs>
              <a:gs pos="100000">
                <a:schemeClr val="tx1">
                  <a:lumMod val="50000"/>
                  <a:lumOff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21">
            <a:extLst>
              <a:ext uri="{FF2B5EF4-FFF2-40B4-BE49-F238E27FC236}">
                <a16:creationId xmlns:a16="http://schemas.microsoft.com/office/drawing/2014/main" id="{DFB74EE7-AD6C-4BA5-82C8-57DC78AB823F}"/>
              </a:ext>
            </a:extLst>
          </p:cNvPr>
          <p:cNvSpPr/>
          <p:nvPr/>
        </p:nvSpPr>
        <p:spPr>
          <a:xfrm>
            <a:off x="6234912" y="1092874"/>
            <a:ext cx="425147" cy="395626"/>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24">
            <a:extLst>
              <a:ext uri="{FF2B5EF4-FFF2-40B4-BE49-F238E27FC236}">
                <a16:creationId xmlns:a16="http://schemas.microsoft.com/office/drawing/2014/main" id="{99BA24AC-BCA1-4E82-9ACE-7CE1B48B92B2}"/>
              </a:ext>
            </a:extLst>
          </p:cNvPr>
          <p:cNvGrpSpPr/>
          <p:nvPr/>
        </p:nvGrpSpPr>
        <p:grpSpPr>
          <a:xfrm>
            <a:off x="7583553" y="1772816"/>
            <a:ext cx="1314267" cy="1237458"/>
            <a:chOff x="7915401" y="8613033"/>
            <a:chExt cx="1133725" cy="1058779"/>
          </a:xfrm>
        </p:grpSpPr>
        <p:pic>
          <p:nvPicPr>
            <p:cNvPr id="12" name="Picture 25">
              <a:extLst>
                <a:ext uri="{FF2B5EF4-FFF2-40B4-BE49-F238E27FC236}">
                  <a16:creationId xmlns:a16="http://schemas.microsoft.com/office/drawing/2014/main" id="{4F7B27E9-B39E-41A0-9EE2-E777A38397C5}"/>
                </a:ext>
              </a:extLst>
            </p:cNvPr>
            <p:cNvPicPr>
              <a:picLocks noChangeAspect="1"/>
            </p:cNvPicPr>
            <p:nvPr/>
          </p:nvPicPr>
          <p:blipFill rotWithShape="1">
            <a:blip r:embed="rId3"/>
            <a:srcRect l="23505" t="23455" r="60718" b="59286"/>
            <a:stretch/>
          </p:blipFill>
          <p:spPr>
            <a:xfrm>
              <a:off x="7937045" y="8613033"/>
              <a:ext cx="1090435" cy="1058779"/>
            </a:xfrm>
            <a:prstGeom prst="rect">
              <a:avLst/>
            </a:prstGeom>
          </p:spPr>
        </p:pic>
        <p:sp>
          <p:nvSpPr>
            <p:cNvPr id="13" name="Rectangle 26">
              <a:extLst>
                <a:ext uri="{FF2B5EF4-FFF2-40B4-BE49-F238E27FC236}">
                  <a16:creationId xmlns:a16="http://schemas.microsoft.com/office/drawing/2014/main" id="{827F8A6E-BD0F-4F51-800F-3B086459DE40}"/>
                </a:ext>
              </a:extLst>
            </p:cNvPr>
            <p:cNvSpPr/>
            <p:nvPr/>
          </p:nvSpPr>
          <p:spPr>
            <a:xfrm>
              <a:off x="7915401" y="8616810"/>
              <a:ext cx="1133725" cy="1055002"/>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3">
            <a:extLst>
              <a:ext uri="{FF2B5EF4-FFF2-40B4-BE49-F238E27FC236}">
                <a16:creationId xmlns:a16="http://schemas.microsoft.com/office/drawing/2014/main" id="{A0FDA0A2-E70F-4944-B7BE-8D4632ED17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 t="10222" r="480" b="34000"/>
          <a:stretch/>
        </p:blipFill>
        <p:spPr>
          <a:xfrm>
            <a:off x="223991" y="3228602"/>
            <a:ext cx="2640330" cy="1977390"/>
          </a:xfrm>
          <a:prstGeom prst="rect">
            <a:avLst/>
          </a:prstGeom>
        </p:spPr>
      </p:pic>
      <p:sp>
        <p:nvSpPr>
          <p:cNvPr id="15" name="Right Arrow 19">
            <a:extLst>
              <a:ext uri="{FF2B5EF4-FFF2-40B4-BE49-F238E27FC236}">
                <a16:creationId xmlns:a16="http://schemas.microsoft.com/office/drawing/2014/main" id="{D4101F20-764B-455D-BEDF-C649ABE92377}"/>
              </a:ext>
            </a:extLst>
          </p:cNvPr>
          <p:cNvSpPr/>
          <p:nvPr/>
        </p:nvSpPr>
        <p:spPr>
          <a:xfrm>
            <a:off x="3090602" y="3947816"/>
            <a:ext cx="2179489" cy="285750"/>
          </a:xfrm>
          <a:prstGeom prst="rightArrow">
            <a:avLst/>
          </a:prstGeom>
          <a:gradFill>
            <a:gsLst>
              <a:gs pos="0">
                <a:schemeClr val="tx1"/>
              </a:gs>
              <a:gs pos="100000">
                <a:schemeClr val="tx1">
                  <a:lumMod val="50000"/>
                  <a:lumOff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8">
            <a:extLst>
              <a:ext uri="{FF2B5EF4-FFF2-40B4-BE49-F238E27FC236}">
                <a16:creationId xmlns:a16="http://schemas.microsoft.com/office/drawing/2014/main" id="{31030CC9-8765-496C-8739-F5B4F40872D5}"/>
              </a:ext>
            </a:extLst>
          </p:cNvPr>
          <p:cNvSpPr txBox="1"/>
          <p:nvPr/>
        </p:nvSpPr>
        <p:spPr>
          <a:xfrm>
            <a:off x="3098391" y="3635155"/>
            <a:ext cx="2072471" cy="335989"/>
          </a:xfrm>
          <a:prstGeom prst="rect">
            <a:avLst/>
          </a:prstGeom>
          <a:noFill/>
        </p:spPr>
        <p:txBody>
          <a:bodyPr wrap="square" rtlCol="0">
            <a:spAutoFit/>
          </a:bodyPr>
          <a:lstStyle/>
          <a:p>
            <a:pPr>
              <a:lnSpc>
                <a:spcPts val="1875"/>
              </a:lnSpc>
              <a:spcBef>
                <a:spcPts val="900"/>
              </a:spcBef>
            </a:pPr>
            <a:r>
              <a:rPr lang="en-US" dirty="0">
                <a:solidFill>
                  <a:schemeClr val="tx1"/>
                </a:solidFill>
                <a:latin typeface="Helvetica"/>
                <a:cs typeface="Helvetica"/>
              </a:rPr>
              <a:t>Polarized 3D</a:t>
            </a:r>
          </a:p>
        </p:txBody>
      </p:sp>
      <p:pic>
        <p:nvPicPr>
          <p:cNvPr id="18" name="Picture 1">
            <a:extLst>
              <a:ext uri="{FF2B5EF4-FFF2-40B4-BE49-F238E27FC236}">
                <a16:creationId xmlns:a16="http://schemas.microsoft.com/office/drawing/2014/main" id="{33E35496-4C7C-4BFC-A7EF-FE77A78C6211}"/>
              </a:ext>
            </a:extLst>
          </p:cNvPr>
          <p:cNvPicPr>
            <a:picLocks noChangeAspect="1"/>
          </p:cNvPicPr>
          <p:nvPr/>
        </p:nvPicPr>
        <p:blipFill>
          <a:blip r:embed="rId4"/>
          <a:stretch>
            <a:fillRect/>
          </a:stretch>
        </p:blipFill>
        <p:spPr>
          <a:xfrm>
            <a:off x="5482646" y="3068960"/>
            <a:ext cx="2905778" cy="2262762"/>
          </a:xfrm>
          <a:prstGeom prst="rect">
            <a:avLst/>
          </a:prstGeom>
        </p:spPr>
      </p:pic>
      <p:sp>
        <p:nvSpPr>
          <p:cNvPr id="19" name="Rectangle 9">
            <a:extLst>
              <a:ext uri="{FF2B5EF4-FFF2-40B4-BE49-F238E27FC236}">
                <a16:creationId xmlns:a16="http://schemas.microsoft.com/office/drawing/2014/main" id="{81FC2514-B956-42B7-BBDF-65D9FD3D8DF6}"/>
              </a:ext>
            </a:extLst>
          </p:cNvPr>
          <p:cNvSpPr/>
          <p:nvPr/>
        </p:nvSpPr>
        <p:spPr>
          <a:xfrm>
            <a:off x="6207383" y="3635155"/>
            <a:ext cx="425147" cy="395626"/>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4">
            <a:extLst>
              <a:ext uri="{FF2B5EF4-FFF2-40B4-BE49-F238E27FC236}">
                <a16:creationId xmlns:a16="http://schemas.microsoft.com/office/drawing/2014/main" id="{DBA78D72-2127-49B6-BA30-FF2F5C41F5D4}"/>
              </a:ext>
            </a:extLst>
          </p:cNvPr>
          <p:cNvGrpSpPr/>
          <p:nvPr/>
        </p:nvGrpSpPr>
        <p:grpSpPr>
          <a:xfrm>
            <a:off x="7424221" y="4077072"/>
            <a:ext cx="1468259" cy="1235407"/>
            <a:chOff x="12541390" y="8147188"/>
            <a:chExt cx="3915358" cy="3294418"/>
          </a:xfrm>
        </p:grpSpPr>
        <p:pic>
          <p:nvPicPr>
            <p:cNvPr id="21" name="Picture 11">
              <a:extLst>
                <a:ext uri="{FF2B5EF4-FFF2-40B4-BE49-F238E27FC236}">
                  <a16:creationId xmlns:a16="http://schemas.microsoft.com/office/drawing/2014/main" id="{E7270251-24F3-4960-B2ED-A494F3FC3965}"/>
                </a:ext>
              </a:extLst>
            </p:cNvPr>
            <p:cNvPicPr>
              <a:picLocks noChangeAspect="1"/>
            </p:cNvPicPr>
            <p:nvPr/>
          </p:nvPicPr>
          <p:blipFill rotWithShape="1">
            <a:blip r:embed="rId4"/>
            <a:srcRect l="24216" t="25786" r="59946" b="57465"/>
            <a:stretch/>
          </p:blipFill>
          <p:spPr>
            <a:xfrm>
              <a:off x="12558967" y="8231667"/>
              <a:ext cx="3897781" cy="3209939"/>
            </a:xfrm>
            <a:prstGeom prst="rect">
              <a:avLst/>
            </a:prstGeom>
          </p:spPr>
        </p:pic>
        <p:sp>
          <p:nvSpPr>
            <p:cNvPr id="22" name="Rectangle 12">
              <a:extLst>
                <a:ext uri="{FF2B5EF4-FFF2-40B4-BE49-F238E27FC236}">
                  <a16:creationId xmlns:a16="http://schemas.microsoft.com/office/drawing/2014/main" id="{4C565D94-51F6-4FF3-A086-E007F2D86E0C}"/>
                </a:ext>
              </a:extLst>
            </p:cNvPr>
            <p:cNvSpPr/>
            <p:nvPr/>
          </p:nvSpPr>
          <p:spPr>
            <a:xfrm>
              <a:off x="12541390" y="8147188"/>
              <a:ext cx="3915358" cy="3294418"/>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196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2E9556B-62E0-4704-858A-202C36BCD35B}"/>
              </a:ext>
            </a:extLst>
          </p:cNvPr>
          <p:cNvSpPr>
            <a:spLocks noGrp="1"/>
          </p:cNvSpPr>
          <p:nvPr>
            <p:ph type="ctrTitle" sz="quarter"/>
          </p:nvPr>
        </p:nvSpPr>
        <p:spPr/>
        <p:txBody>
          <a:bodyPr/>
          <a:lstStyle/>
          <a:p>
            <a:r>
              <a:rPr kumimoji="1" lang="ja-JP" altLang="en-US" dirty="0"/>
              <a:t>深層学習</a:t>
            </a:r>
          </a:p>
        </p:txBody>
      </p:sp>
      <p:sp>
        <p:nvSpPr>
          <p:cNvPr id="4" name="字幕 3">
            <a:extLst>
              <a:ext uri="{FF2B5EF4-FFF2-40B4-BE49-F238E27FC236}">
                <a16:creationId xmlns:a16="http://schemas.microsoft.com/office/drawing/2014/main" id="{3C0403FD-4EB0-45B5-9AC0-393905B360FF}"/>
              </a:ext>
            </a:extLst>
          </p:cNvPr>
          <p:cNvSpPr>
            <a:spLocks noGrp="1"/>
          </p:cNvSpPr>
          <p:nvPr>
            <p:ph type="subTitle" sz="quarter" idx="1"/>
          </p:nvPr>
        </p:nvSpPr>
        <p:spPr/>
        <p:txBody>
          <a:bodyPr/>
          <a:lstStyle/>
          <a:p>
            <a:r>
              <a:rPr lang="en-US" altLang="ja-JP" dirty="0"/>
              <a:t>[Ba, Gilbert, Wang, Yang, Chen, Wang, Yan, Shi, </a:t>
            </a:r>
            <a:r>
              <a:rPr lang="en-US" altLang="ja-JP" dirty="0" err="1"/>
              <a:t>Kadambi</a:t>
            </a:r>
            <a:r>
              <a:rPr lang="en-US" altLang="ja-JP" dirty="0"/>
              <a:t>, 2020]</a:t>
            </a:r>
            <a:endParaRPr lang="ja-JP" altLang="en-US" dirty="0"/>
          </a:p>
          <a:p>
            <a:endParaRPr kumimoji="1" lang="ja-JP" altLang="en-US" dirty="0"/>
          </a:p>
        </p:txBody>
      </p:sp>
    </p:spTree>
    <p:extLst>
      <p:ext uri="{BB962C8B-B14F-4D97-AF65-F5344CB8AC3E}">
        <p14:creationId xmlns:p14="http://schemas.microsoft.com/office/powerpoint/2010/main" val="1276715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A1C7A3A-FB52-4646-9097-360E0682C9AD}"/>
              </a:ext>
            </a:extLst>
          </p:cNvPr>
          <p:cNvSpPr>
            <a:spLocks noGrp="1"/>
          </p:cNvSpPr>
          <p:nvPr>
            <p:ph type="title"/>
          </p:nvPr>
        </p:nvSpPr>
        <p:spPr/>
        <p:txBody>
          <a:bodyPr/>
          <a:lstStyle/>
          <a:p>
            <a:r>
              <a:rPr kumimoji="1" lang="ja-JP" altLang="en-US" dirty="0"/>
              <a:t>曖昧性を深層学習で解く</a:t>
            </a:r>
          </a:p>
        </p:txBody>
      </p:sp>
      <p:sp>
        <p:nvSpPr>
          <p:cNvPr id="6" name="楕円 5">
            <a:extLst>
              <a:ext uri="{FF2B5EF4-FFF2-40B4-BE49-F238E27FC236}">
                <a16:creationId xmlns:a16="http://schemas.microsoft.com/office/drawing/2014/main" id="{789D3CB3-1A33-412D-AE40-6A4D5D3C04CA}"/>
              </a:ext>
            </a:extLst>
          </p:cNvPr>
          <p:cNvSpPr/>
          <p:nvPr/>
        </p:nvSpPr>
        <p:spPr>
          <a:xfrm>
            <a:off x="2411760" y="764704"/>
            <a:ext cx="4320480" cy="432048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80BCEFB-8B23-4405-8CAE-D761AC4E238A}"/>
              </a:ext>
            </a:extLst>
          </p:cNvPr>
          <p:cNvSpPr/>
          <p:nvPr/>
        </p:nvSpPr>
        <p:spPr>
          <a:xfrm>
            <a:off x="2627784" y="980728"/>
            <a:ext cx="3888432" cy="3888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B0493098-4B02-48D6-8EC6-838AA4670415}"/>
              </a:ext>
            </a:extLst>
          </p:cNvPr>
          <p:cNvSpPr/>
          <p:nvPr/>
        </p:nvSpPr>
        <p:spPr>
          <a:xfrm>
            <a:off x="2915816" y="1268760"/>
            <a:ext cx="3312368" cy="33123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B85C5B9F-6A00-4C37-AAFE-9D40EAB4D1E0}"/>
              </a:ext>
            </a:extLst>
          </p:cNvPr>
          <p:cNvSpPr/>
          <p:nvPr/>
        </p:nvSpPr>
        <p:spPr>
          <a:xfrm>
            <a:off x="3491880" y="1844824"/>
            <a:ext cx="2160240" cy="216024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FF323903-35A4-4BA7-BA0B-DD80E0486388}"/>
              </a:ext>
            </a:extLst>
          </p:cNvPr>
          <p:cNvCxnSpPr/>
          <p:nvPr/>
        </p:nvCxnSpPr>
        <p:spPr>
          <a:xfrm rot="-7200000">
            <a:off x="2411760" y="2926329"/>
            <a:ext cx="432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98D4266-48C0-497D-9FD6-DE91B1DB960F}"/>
              </a:ext>
            </a:extLst>
          </p:cNvPr>
          <p:cNvCxnSpPr/>
          <p:nvPr/>
        </p:nvCxnSpPr>
        <p:spPr>
          <a:xfrm rot="-1800000">
            <a:off x="2410375" y="2924944"/>
            <a:ext cx="432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D5FFFF7-91F1-4B80-A1F2-FBCE3100F9F0}"/>
              </a:ext>
            </a:extLst>
          </p:cNvPr>
          <p:cNvCxnSpPr/>
          <p:nvPr/>
        </p:nvCxnSpPr>
        <p:spPr>
          <a:xfrm flipV="1">
            <a:off x="4502373" y="2727968"/>
            <a:ext cx="121444" cy="73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8277E0B-60E8-49D7-94E7-3C0396DF4616}"/>
              </a:ext>
            </a:extLst>
          </p:cNvPr>
          <p:cNvCxnSpPr/>
          <p:nvPr/>
        </p:nvCxnSpPr>
        <p:spPr>
          <a:xfrm rot="5400000" flipV="1">
            <a:off x="4603529" y="2754162"/>
            <a:ext cx="121444" cy="73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楕円 13">
            <a:extLst>
              <a:ext uri="{FF2B5EF4-FFF2-40B4-BE49-F238E27FC236}">
                <a16:creationId xmlns:a16="http://schemas.microsoft.com/office/drawing/2014/main" id="{EE51E4AE-C0A0-4453-B9EF-F91ADB7FEC0E}"/>
              </a:ext>
            </a:extLst>
          </p:cNvPr>
          <p:cNvSpPr/>
          <p:nvPr/>
        </p:nvSpPr>
        <p:spPr>
          <a:xfrm>
            <a:off x="3707904" y="1456212"/>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88FCBFE5-64B1-4596-866D-D605DF475D84}"/>
              </a:ext>
            </a:extLst>
          </p:cNvPr>
          <p:cNvSpPr/>
          <p:nvPr/>
        </p:nvSpPr>
        <p:spPr>
          <a:xfrm>
            <a:off x="5366469" y="4327002"/>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A18D9BF1-0224-4D6A-90A8-9CBA8E7000DB}"/>
              </a:ext>
            </a:extLst>
          </p:cNvPr>
          <p:cNvSpPr/>
          <p:nvPr/>
        </p:nvSpPr>
        <p:spPr>
          <a:xfrm>
            <a:off x="2853332" y="3858667"/>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5363C6A-A1BD-4F31-86F9-28F9BC88D79C}"/>
              </a:ext>
            </a:extLst>
          </p:cNvPr>
          <p:cNvSpPr/>
          <p:nvPr/>
        </p:nvSpPr>
        <p:spPr>
          <a:xfrm>
            <a:off x="3599603" y="3429000"/>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49C9D68C-6AA6-4AE6-81FD-CD284010AD21}"/>
              </a:ext>
            </a:extLst>
          </p:cNvPr>
          <p:cNvSpPr/>
          <p:nvPr/>
        </p:nvSpPr>
        <p:spPr>
          <a:xfrm>
            <a:off x="6218660" y="1916832"/>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7B9CA13B-1B76-4792-B3EE-3379A0AC0410}"/>
              </a:ext>
            </a:extLst>
          </p:cNvPr>
          <p:cNvSpPr/>
          <p:nvPr/>
        </p:nvSpPr>
        <p:spPr>
          <a:xfrm>
            <a:off x="5472389" y="2348880"/>
            <a:ext cx="72008" cy="72008"/>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469D70F-8C15-4ED2-9EA8-C3AEB8E4CF3E}"/>
              </a:ext>
            </a:extLst>
          </p:cNvPr>
          <p:cNvSpPr txBox="1"/>
          <p:nvPr/>
        </p:nvSpPr>
        <p:spPr>
          <a:xfrm>
            <a:off x="6611433" y="764704"/>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方位角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（鏡面反射）</a:t>
            </a:r>
          </a:p>
        </p:txBody>
      </p:sp>
      <p:sp>
        <p:nvSpPr>
          <p:cNvPr id="21" name="テキスト ボックス 20">
            <a:extLst>
              <a:ext uri="{FF2B5EF4-FFF2-40B4-BE49-F238E27FC236}">
                <a16:creationId xmlns:a16="http://schemas.microsoft.com/office/drawing/2014/main" id="{A8E6AD39-95B8-4613-B810-215FD18C02A4}"/>
              </a:ext>
            </a:extLst>
          </p:cNvPr>
          <p:cNvSpPr txBox="1"/>
          <p:nvPr/>
        </p:nvSpPr>
        <p:spPr>
          <a:xfrm>
            <a:off x="1295052" y="764704"/>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方位角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（拡散反射）</a:t>
            </a:r>
          </a:p>
        </p:txBody>
      </p:sp>
      <p:sp>
        <p:nvSpPr>
          <p:cNvPr id="22" name="テキスト ボックス 21">
            <a:extLst>
              <a:ext uri="{FF2B5EF4-FFF2-40B4-BE49-F238E27FC236}">
                <a16:creationId xmlns:a16="http://schemas.microsoft.com/office/drawing/2014/main" id="{0D6A98F4-3018-4255-93B0-976D089F0263}"/>
              </a:ext>
            </a:extLst>
          </p:cNvPr>
          <p:cNvSpPr txBox="1"/>
          <p:nvPr/>
        </p:nvSpPr>
        <p:spPr>
          <a:xfrm>
            <a:off x="6414644" y="4437112"/>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天頂角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（鏡面反射）</a:t>
            </a:r>
          </a:p>
        </p:txBody>
      </p:sp>
      <p:sp>
        <p:nvSpPr>
          <p:cNvPr id="23" name="テキスト ボックス 22">
            <a:extLst>
              <a:ext uri="{FF2B5EF4-FFF2-40B4-BE49-F238E27FC236}">
                <a16:creationId xmlns:a16="http://schemas.microsoft.com/office/drawing/2014/main" id="{F827E5E0-3178-476F-B25D-DF8B7160C3ED}"/>
              </a:ext>
            </a:extLst>
          </p:cNvPr>
          <p:cNvSpPr txBox="1"/>
          <p:nvPr/>
        </p:nvSpPr>
        <p:spPr>
          <a:xfrm>
            <a:off x="1513163" y="4437112"/>
            <a:ext cx="1338828" cy="646331"/>
          </a:xfrm>
          <a:prstGeom prst="rect">
            <a:avLst/>
          </a:prstGeom>
          <a:noFill/>
        </p:spPr>
        <p:txBody>
          <a:bodyPr wrap="none" rtlCol="0">
            <a:spAutoFit/>
          </a:bodyPr>
          <a:lstStyle/>
          <a:p>
            <a:pPr algn="ctr"/>
            <a:r>
              <a:rPr kumimoji="1" lang="ja-JP" altLang="en-US" dirty="0">
                <a:latin typeface="Arial" panose="020B0604020202020204" pitchFamily="34" charset="0"/>
                <a:cs typeface="Arial" panose="020B0604020202020204" pitchFamily="34" charset="0"/>
              </a:rPr>
              <a:t>天頂角</a:t>
            </a:r>
            <a:endParaRPr kumimoji="1" lang="en-US" altLang="ja-JP" dirty="0">
              <a:latin typeface="Arial" panose="020B0604020202020204" pitchFamily="34" charset="0"/>
              <a:cs typeface="Arial" panose="020B0604020202020204" pitchFamily="34" charset="0"/>
            </a:endParaRPr>
          </a:p>
          <a:p>
            <a:pPr algn="ctr"/>
            <a:r>
              <a:rPr kumimoji="1" lang="ja-JP" altLang="en-US" dirty="0">
                <a:latin typeface="Arial" panose="020B0604020202020204" pitchFamily="34" charset="0"/>
                <a:cs typeface="Arial" panose="020B0604020202020204" pitchFamily="34" charset="0"/>
              </a:rPr>
              <a:t>（拡散反射）</a:t>
            </a:r>
          </a:p>
        </p:txBody>
      </p:sp>
      <p:cxnSp>
        <p:nvCxnSpPr>
          <p:cNvPr id="24" name="直線コネクタ 23">
            <a:extLst>
              <a:ext uri="{FF2B5EF4-FFF2-40B4-BE49-F238E27FC236}">
                <a16:creationId xmlns:a16="http://schemas.microsoft.com/office/drawing/2014/main" id="{C33B2AA4-AC6C-48B0-BA7F-CA6EAD42C265}"/>
              </a:ext>
            </a:extLst>
          </p:cNvPr>
          <p:cNvCxnSpPr/>
          <p:nvPr/>
        </p:nvCxnSpPr>
        <p:spPr>
          <a:xfrm>
            <a:off x="6444208" y="1412776"/>
            <a:ext cx="0" cy="43204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7F7ED9DB-B4B3-475C-903C-611AA3AE3B1E}"/>
              </a:ext>
            </a:extLst>
          </p:cNvPr>
          <p:cNvCxnSpPr/>
          <p:nvPr/>
        </p:nvCxnSpPr>
        <p:spPr>
          <a:xfrm flipH="1">
            <a:off x="2771800" y="1052736"/>
            <a:ext cx="72008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EC28E53-C111-470D-8D58-478D12C43C7B}"/>
              </a:ext>
            </a:extLst>
          </p:cNvPr>
          <p:cNvCxnSpPr/>
          <p:nvPr/>
        </p:nvCxnSpPr>
        <p:spPr>
          <a:xfrm flipH="1">
            <a:off x="2915816" y="4173140"/>
            <a:ext cx="547575" cy="55200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1A52D6F-EEE8-4FA4-A28B-06E7C0B73FDC}"/>
              </a:ext>
            </a:extLst>
          </p:cNvPr>
          <p:cNvCxnSpPr/>
          <p:nvPr/>
        </p:nvCxnSpPr>
        <p:spPr>
          <a:xfrm flipH="1" flipV="1">
            <a:off x="5436096" y="3573016"/>
            <a:ext cx="936104" cy="93610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F352B45-7119-444C-92D3-E366A4B6B5F3}"/>
              </a:ext>
            </a:extLst>
          </p:cNvPr>
          <p:cNvCxnSpPr/>
          <p:nvPr/>
        </p:nvCxnSpPr>
        <p:spPr>
          <a:xfrm flipH="1" flipV="1">
            <a:off x="6149947" y="4059852"/>
            <a:ext cx="374653" cy="37726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298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3AC8F09-DFF1-4748-A630-B5906368558C}"/>
              </a:ext>
            </a:extLst>
          </p:cNvPr>
          <p:cNvSpPr>
            <a:spLocks noGrp="1"/>
          </p:cNvSpPr>
          <p:nvPr>
            <p:ph type="title"/>
          </p:nvPr>
        </p:nvSpPr>
        <p:spPr/>
        <p:txBody>
          <a:bodyPr/>
          <a:lstStyle/>
          <a:p>
            <a:r>
              <a:rPr kumimoji="1" lang="ja-JP" altLang="en-US" dirty="0"/>
              <a:t>ネットワーク構造</a:t>
            </a:r>
          </a:p>
        </p:txBody>
      </p:sp>
      <p:pic>
        <p:nvPicPr>
          <p:cNvPr id="5" name="図 4">
            <a:extLst>
              <a:ext uri="{FF2B5EF4-FFF2-40B4-BE49-F238E27FC236}">
                <a16:creationId xmlns:a16="http://schemas.microsoft.com/office/drawing/2014/main" id="{160CF49C-86D4-4AE6-82E3-1C75ECAB23E0}"/>
              </a:ext>
            </a:extLst>
          </p:cNvPr>
          <p:cNvPicPr>
            <a:picLocks noChangeAspect="1"/>
          </p:cNvPicPr>
          <p:nvPr/>
        </p:nvPicPr>
        <p:blipFill>
          <a:blip r:embed="rId2"/>
          <a:stretch>
            <a:fillRect/>
          </a:stretch>
        </p:blipFill>
        <p:spPr>
          <a:xfrm>
            <a:off x="0" y="1562528"/>
            <a:ext cx="9144000" cy="3732944"/>
          </a:xfrm>
          <a:prstGeom prst="rect">
            <a:avLst/>
          </a:prstGeom>
        </p:spPr>
      </p:pic>
    </p:spTree>
    <p:extLst>
      <p:ext uri="{BB962C8B-B14F-4D97-AF65-F5344CB8AC3E}">
        <p14:creationId xmlns:p14="http://schemas.microsoft.com/office/powerpoint/2010/main" val="3489583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5C94C7-FB14-4E0B-A345-2D0B4E4192E3}"/>
              </a:ext>
            </a:extLst>
          </p:cNvPr>
          <p:cNvSpPr>
            <a:spLocks noGrp="1"/>
          </p:cNvSpPr>
          <p:nvPr>
            <p:ph type="title"/>
          </p:nvPr>
        </p:nvSpPr>
        <p:spPr/>
        <p:txBody>
          <a:bodyPr/>
          <a:lstStyle/>
          <a:p>
            <a:r>
              <a:rPr kumimoji="1" lang="ja-JP" altLang="en-US" dirty="0"/>
              <a:t>データ計測</a:t>
            </a:r>
          </a:p>
        </p:txBody>
      </p:sp>
      <p:pic>
        <p:nvPicPr>
          <p:cNvPr id="3" name="図 2">
            <a:extLst>
              <a:ext uri="{FF2B5EF4-FFF2-40B4-BE49-F238E27FC236}">
                <a16:creationId xmlns:a16="http://schemas.microsoft.com/office/drawing/2014/main" id="{5B8E7A32-E702-42BE-84AC-AAF218C5F389}"/>
              </a:ext>
            </a:extLst>
          </p:cNvPr>
          <p:cNvPicPr>
            <a:picLocks noChangeAspect="1"/>
          </p:cNvPicPr>
          <p:nvPr/>
        </p:nvPicPr>
        <p:blipFill>
          <a:blip r:embed="rId2"/>
          <a:stretch>
            <a:fillRect/>
          </a:stretch>
        </p:blipFill>
        <p:spPr>
          <a:xfrm>
            <a:off x="0" y="1925166"/>
            <a:ext cx="9144000" cy="3007667"/>
          </a:xfrm>
          <a:prstGeom prst="rect">
            <a:avLst/>
          </a:prstGeom>
        </p:spPr>
      </p:pic>
    </p:spTree>
    <p:extLst>
      <p:ext uri="{BB962C8B-B14F-4D97-AF65-F5344CB8AC3E}">
        <p14:creationId xmlns:p14="http://schemas.microsoft.com/office/powerpoint/2010/main" val="1198328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5AAEA0-C8B4-41F5-9C3E-6A62041818D6}"/>
              </a:ext>
            </a:extLst>
          </p:cNvPr>
          <p:cNvSpPr>
            <a:spLocks noGrp="1"/>
          </p:cNvSpPr>
          <p:nvPr>
            <p:ph type="title"/>
          </p:nvPr>
        </p:nvSpPr>
        <p:spPr/>
        <p:txBody>
          <a:bodyPr/>
          <a:lstStyle/>
          <a:p>
            <a:r>
              <a:rPr kumimoji="1" lang="ja-JP" altLang="en-US" dirty="0"/>
              <a:t>計測結果</a:t>
            </a:r>
          </a:p>
        </p:txBody>
      </p:sp>
      <p:pic>
        <p:nvPicPr>
          <p:cNvPr id="3" name="図 2">
            <a:extLst>
              <a:ext uri="{FF2B5EF4-FFF2-40B4-BE49-F238E27FC236}">
                <a16:creationId xmlns:a16="http://schemas.microsoft.com/office/drawing/2014/main" id="{0C41E933-95C2-475B-ADE1-526BBEABE7FC}"/>
              </a:ext>
            </a:extLst>
          </p:cNvPr>
          <p:cNvPicPr>
            <a:picLocks noChangeAspect="1"/>
          </p:cNvPicPr>
          <p:nvPr/>
        </p:nvPicPr>
        <p:blipFill rotWithShape="1">
          <a:blip r:embed="rId2"/>
          <a:srcRect b="84172"/>
          <a:stretch/>
        </p:blipFill>
        <p:spPr>
          <a:xfrm>
            <a:off x="323528" y="620688"/>
            <a:ext cx="8424072" cy="1440160"/>
          </a:xfrm>
          <a:prstGeom prst="rect">
            <a:avLst/>
          </a:prstGeom>
        </p:spPr>
      </p:pic>
      <p:pic>
        <p:nvPicPr>
          <p:cNvPr id="4" name="図 3">
            <a:extLst>
              <a:ext uri="{FF2B5EF4-FFF2-40B4-BE49-F238E27FC236}">
                <a16:creationId xmlns:a16="http://schemas.microsoft.com/office/drawing/2014/main" id="{B10FD244-3232-46D8-A58E-A6D1A062717C}"/>
              </a:ext>
            </a:extLst>
          </p:cNvPr>
          <p:cNvPicPr>
            <a:picLocks noChangeAspect="1"/>
          </p:cNvPicPr>
          <p:nvPr/>
        </p:nvPicPr>
        <p:blipFill rotWithShape="1">
          <a:blip r:embed="rId2"/>
          <a:srcRect t="43605" b="42142"/>
          <a:stretch/>
        </p:blipFill>
        <p:spPr>
          <a:xfrm>
            <a:off x="324393" y="2348880"/>
            <a:ext cx="8424071" cy="1296865"/>
          </a:xfrm>
          <a:prstGeom prst="rect">
            <a:avLst/>
          </a:prstGeom>
        </p:spPr>
      </p:pic>
      <p:pic>
        <p:nvPicPr>
          <p:cNvPr id="5" name="図 4">
            <a:extLst>
              <a:ext uri="{FF2B5EF4-FFF2-40B4-BE49-F238E27FC236}">
                <a16:creationId xmlns:a16="http://schemas.microsoft.com/office/drawing/2014/main" id="{C0FB1BFF-AE07-43DD-A600-631F35BC0675}"/>
              </a:ext>
            </a:extLst>
          </p:cNvPr>
          <p:cNvPicPr>
            <a:picLocks noChangeAspect="1"/>
          </p:cNvPicPr>
          <p:nvPr/>
        </p:nvPicPr>
        <p:blipFill rotWithShape="1">
          <a:blip r:embed="rId2"/>
          <a:srcRect t="85273"/>
          <a:stretch/>
        </p:blipFill>
        <p:spPr>
          <a:xfrm>
            <a:off x="323528" y="3933056"/>
            <a:ext cx="8424072" cy="1340009"/>
          </a:xfrm>
          <a:prstGeom prst="rect">
            <a:avLst/>
          </a:prstGeom>
        </p:spPr>
      </p:pic>
    </p:spTree>
    <p:extLst>
      <p:ext uri="{BB962C8B-B14F-4D97-AF65-F5344CB8AC3E}">
        <p14:creationId xmlns:p14="http://schemas.microsoft.com/office/powerpoint/2010/main" val="86812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AD9CE8-922B-47B1-9BD9-5DF33A0FAB94}"/>
              </a:ext>
            </a:extLst>
          </p:cNvPr>
          <p:cNvSpPr>
            <a:spLocks noGrp="1"/>
          </p:cNvSpPr>
          <p:nvPr>
            <p:ph type="title"/>
          </p:nvPr>
        </p:nvSpPr>
        <p:spPr/>
        <p:txBody>
          <a:bodyPr/>
          <a:lstStyle/>
          <a:p>
            <a:r>
              <a:rPr kumimoji="1" lang="ja-JP" altLang="en-US" dirty="0"/>
              <a:t>偏光パラメータ</a:t>
            </a:r>
          </a:p>
        </p:txBody>
      </p:sp>
      <p:sp>
        <p:nvSpPr>
          <p:cNvPr id="7" name="フリーフォーム 1">
            <a:extLst>
              <a:ext uri="{FF2B5EF4-FFF2-40B4-BE49-F238E27FC236}">
                <a16:creationId xmlns:a16="http://schemas.microsoft.com/office/drawing/2014/main" id="{E38D6F97-4147-4C97-B6AC-D3102BB173E9}"/>
              </a:ext>
            </a:extLst>
          </p:cNvPr>
          <p:cNvSpPr/>
          <p:nvPr/>
        </p:nvSpPr>
        <p:spPr>
          <a:xfrm>
            <a:off x="3851920" y="3429000"/>
            <a:ext cx="2160240" cy="72008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54549"/>
              <a:gd name="connsiteY0" fmla="*/ 0 h 3609048"/>
              <a:gd name="connsiteX1" fmla="*/ 2168665 w 6554549"/>
              <a:gd name="connsiteY1" fmla="*/ 1804524 h 3609048"/>
              <a:gd name="connsiteX2" fmla="*/ 4377791 w 6554549"/>
              <a:gd name="connsiteY2" fmla="*/ 3609048 h 3609048"/>
              <a:gd name="connsiteX3" fmla="*/ 6554549 w 6554549"/>
              <a:gd name="connsiteY3" fmla="*/ 1804524 h 3609048"/>
              <a:gd name="connsiteX0" fmla="*/ -1 w 4385883"/>
              <a:gd name="connsiteY0" fmla="*/ 0 h 1804524"/>
              <a:gd name="connsiteX1" fmla="*/ 2209125 w 4385883"/>
              <a:gd name="connsiteY1" fmla="*/ 1804524 h 1804524"/>
              <a:gd name="connsiteX2" fmla="*/ 4385883 w 4385883"/>
              <a:gd name="connsiteY2" fmla="*/ 0 h 1804524"/>
            </a:gdLst>
            <a:ahLst/>
            <a:cxnLst>
              <a:cxn ang="0">
                <a:pos x="connsiteX0" y="connsiteY0"/>
              </a:cxn>
              <a:cxn ang="0">
                <a:pos x="connsiteX1" y="connsiteY1"/>
              </a:cxn>
              <a:cxn ang="0">
                <a:pos x="connsiteX2" y="connsiteY2"/>
              </a:cxn>
            </a:cxnLst>
            <a:rect l="l" t="t" r="r" b="b"/>
            <a:pathLst>
              <a:path w="4385883" h="1804524">
                <a:moveTo>
                  <a:pt x="-1" y="0"/>
                </a:moveTo>
                <a:cubicBezTo>
                  <a:pt x="600158" y="803809"/>
                  <a:pt x="1397223" y="1804524"/>
                  <a:pt x="2209125" y="1804524"/>
                </a:cubicBezTo>
                <a:cubicBezTo>
                  <a:pt x="3021027" y="1804524"/>
                  <a:pt x="3662993" y="877986"/>
                  <a:pt x="438588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2">
            <a:extLst>
              <a:ext uri="{FF2B5EF4-FFF2-40B4-BE49-F238E27FC236}">
                <a16:creationId xmlns:a16="http://schemas.microsoft.com/office/drawing/2014/main" id="{589FBA65-98AD-4A7D-8EA0-E2CA2276C722}"/>
              </a:ext>
            </a:extLst>
          </p:cNvPr>
          <p:cNvSpPr/>
          <p:nvPr/>
        </p:nvSpPr>
        <p:spPr>
          <a:xfrm>
            <a:off x="1691680" y="2708920"/>
            <a:ext cx="2160240" cy="72008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95009"/>
              <a:gd name="connsiteY0" fmla="*/ 1804524 h 3609048"/>
              <a:gd name="connsiteX1" fmla="*/ 2217218 w 6595009"/>
              <a:gd name="connsiteY1" fmla="*/ 0 h 3609048"/>
              <a:gd name="connsiteX2" fmla="*/ 4385883 w 6595009"/>
              <a:gd name="connsiteY2" fmla="*/ 1804524 h 3609048"/>
              <a:gd name="connsiteX3" fmla="*/ 6595009 w 6595009"/>
              <a:gd name="connsiteY3" fmla="*/ 3609048 h 3609048"/>
              <a:gd name="connsiteX0" fmla="*/ 0 w 4385884"/>
              <a:gd name="connsiteY0" fmla="*/ 1804524 h 1804524"/>
              <a:gd name="connsiteX1" fmla="*/ 2217218 w 4385884"/>
              <a:gd name="connsiteY1" fmla="*/ 0 h 1804524"/>
              <a:gd name="connsiteX2" fmla="*/ 4385883 w 4385884"/>
              <a:gd name="connsiteY2" fmla="*/ 1804524 h 1804524"/>
            </a:gdLst>
            <a:ahLst/>
            <a:cxnLst>
              <a:cxn ang="0">
                <a:pos x="connsiteX0" y="connsiteY0"/>
              </a:cxn>
              <a:cxn ang="0">
                <a:pos x="connsiteX1" y="connsiteY1"/>
              </a:cxn>
              <a:cxn ang="0">
                <a:pos x="connsiteX2" y="connsiteY2"/>
              </a:cxn>
            </a:cxnLst>
            <a:rect l="l" t="t" r="r" b="b"/>
            <a:pathLst>
              <a:path w="4385884" h="1804524">
                <a:moveTo>
                  <a:pt x="0" y="1804524"/>
                </a:moveTo>
                <a:cubicBezTo>
                  <a:pt x="718842" y="902262"/>
                  <a:pt x="1429594" y="0"/>
                  <a:pt x="2217218" y="0"/>
                </a:cubicBezTo>
                <a:cubicBezTo>
                  <a:pt x="3004842" y="0"/>
                  <a:pt x="3785724" y="1000715"/>
                  <a:pt x="4385883" y="18045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BFC756FF-2703-4CD7-A8F4-9D03A40B795E}"/>
              </a:ext>
            </a:extLst>
          </p:cNvPr>
          <p:cNvCxnSpPr>
            <a:cxnSpLocks/>
          </p:cNvCxnSpPr>
          <p:nvPr/>
        </p:nvCxnSpPr>
        <p:spPr>
          <a:xfrm flipV="1">
            <a:off x="2411760" y="2492896"/>
            <a:ext cx="0" cy="25202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FE9B7ED7-AEA9-447D-AC40-6083177AF1F4}"/>
              </a:ext>
            </a:extLst>
          </p:cNvPr>
          <p:cNvCxnSpPr/>
          <p:nvPr/>
        </p:nvCxnSpPr>
        <p:spPr>
          <a:xfrm>
            <a:off x="2267744" y="4869160"/>
            <a:ext cx="460851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フリーフォーム 5">
            <a:extLst>
              <a:ext uri="{FF2B5EF4-FFF2-40B4-BE49-F238E27FC236}">
                <a16:creationId xmlns:a16="http://schemas.microsoft.com/office/drawing/2014/main" id="{DC0E69ED-C3CC-4BA5-A0FA-F90D1437BB9E}"/>
              </a:ext>
            </a:extLst>
          </p:cNvPr>
          <p:cNvSpPr/>
          <p:nvPr/>
        </p:nvSpPr>
        <p:spPr>
          <a:xfrm>
            <a:off x="6012160" y="2708920"/>
            <a:ext cx="2160240" cy="720080"/>
          </a:xfrm>
          <a:custGeom>
            <a:avLst/>
            <a:gdLst>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8771767"/>
              <a:gd name="connsiteY0" fmla="*/ 1804524 h 3609048"/>
              <a:gd name="connsiteX1" fmla="*/ 2217218 w 8771767"/>
              <a:gd name="connsiteY1" fmla="*/ 0 h 3609048"/>
              <a:gd name="connsiteX2" fmla="*/ 4385883 w 8771767"/>
              <a:gd name="connsiteY2" fmla="*/ 1804524 h 3609048"/>
              <a:gd name="connsiteX3" fmla="*/ 6595009 w 8771767"/>
              <a:gd name="connsiteY3" fmla="*/ 3609048 h 3609048"/>
              <a:gd name="connsiteX4" fmla="*/ 8771767 w 8771767"/>
              <a:gd name="connsiteY4" fmla="*/ 1804524 h 3609048"/>
              <a:gd name="connsiteX0" fmla="*/ 0 w 6595009"/>
              <a:gd name="connsiteY0" fmla="*/ 1804524 h 3609048"/>
              <a:gd name="connsiteX1" fmla="*/ 2217218 w 6595009"/>
              <a:gd name="connsiteY1" fmla="*/ 0 h 3609048"/>
              <a:gd name="connsiteX2" fmla="*/ 4385883 w 6595009"/>
              <a:gd name="connsiteY2" fmla="*/ 1804524 h 3609048"/>
              <a:gd name="connsiteX3" fmla="*/ 6595009 w 6595009"/>
              <a:gd name="connsiteY3" fmla="*/ 3609048 h 3609048"/>
              <a:gd name="connsiteX0" fmla="*/ 0 w 4385884"/>
              <a:gd name="connsiteY0" fmla="*/ 1804524 h 1804524"/>
              <a:gd name="connsiteX1" fmla="*/ 2217218 w 4385884"/>
              <a:gd name="connsiteY1" fmla="*/ 0 h 1804524"/>
              <a:gd name="connsiteX2" fmla="*/ 4385883 w 4385884"/>
              <a:gd name="connsiteY2" fmla="*/ 1804524 h 1804524"/>
            </a:gdLst>
            <a:ahLst/>
            <a:cxnLst>
              <a:cxn ang="0">
                <a:pos x="connsiteX0" y="connsiteY0"/>
              </a:cxn>
              <a:cxn ang="0">
                <a:pos x="connsiteX1" y="connsiteY1"/>
              </a:cxn>
              <a:cxn ang="0">
                <a:pos x="connsiteX2" y="connsiteY2"/>
              </a:cxn>
            </a:cxnLst>
            <a:rect l="l" t="t" r="r" b="b"/>
            <a:pathLst>
              <a:path w="4385884" h="1804524">
                <a:moveTo>
                  <a:pt x="0" y="1804524"/>
                </a:moveTo>
                <a:cubicBezTo>
                  <a:pt x="718842" y="902262"/>
                  <a:pt x="1429594" y="0"/>
                  <a:pt x="2217218" y="0"/>
                </a:cubicBezTo>
                <a:cubicBezTo>
                  <a:pt x="3004842" y="0"/>
                  <a:pt x="3785724" y="1000715"/>
                  <a:pt x="4385883" y="18045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33E32815-26A0-404A-9CB9-47F0F25FCF65}"/>
              </a:ext>
            </a:extLst>
          </p:cNvPr>
          <p:cNvCxnSpPr/>
          <p:nvPr/>
        </p:nvCxnSpPr>
        <p:spPr>
          <a:xfrm>
            <a:off x="2771800" y="2708920"/>
            <a:ext cx="0" cy="21602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300BE0F-55BD-403E-B61A-70D8A77C0C38}"/>
              </a:ext>
            </a:extLst>
          </p:cNvPr>
          <p:cNvCxnSpPr/>
          <p:nvPr/>
        </p:nvCxnSpPr>
        <p:spPr>
          <a:xfrm>
            <a:off x="6732240" y="2708920"/>
            <a:ext cx="0" cy="21602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D5C2CA3-2B4A-484F-B67C-0FDD0C4680DF}"/>
              </a:ext>
            </a:extLst>
          </p:cNvPr>
          <p:cNvCxnSpPr/>
          <p:nvPr/>
        </p:nvCxnSpPr>
        <p:spPr>
          <a:xfrm>
            <a:off x="2411760" y="2708920"/>
            <a:ext cx="43204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C66D28F-2DFC-4390-A29B-43210B1E0E6B}"/>
              </a:ext>
            </a:extLst>
          </p:cNvPr>
          <p:cNvCxnSpPr/>
          <p:nvPr/>
        </p:nvCxnSpPr>
        <p:spPr>
          <a:xfrm>
            <a:off x="2411760" y="4149080"/>
            <a:ext cx="43204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914326A-ABCD-47A3-8813-AD42A42B459A}"/>
              </a:ext>
            </a:extLst>
          </p:cNvPr>
          <p:cNvSpPr txBox="1"/>
          <p:nvPr/>
        </p:nvSpPr>
        <p:spPr>
          <a:xfrm>
            <a:off x="5004048" y="4941168"/>
            <a:ext cx="304892" cy="369332"/>
          </a:xfrm>
          <a:prstGeom prst="rect">
            <a:avLst/>
          </a:prstGeom>
          <a:noFill/>
        </p:spPr>
        <p:txBody>
          <a:bodyPr wrap="none" rtlCol="0">
            <a:spAutoFit/>
          </a:bodyPr>
          <a:lstStyle/>
          <a:p>
            <a:r>
              <a:rPr kumimoji="1" lang="en-US" altLang="ja-JP" i="1">
                <a:latin typeface="Symbol" panose="05050102010706020507" pitchFamily="18" charset="2"/>
                <a:cs typeface="Arial" panose="020B0604020202020204" pitchFamily="34" charset="0"/>
              </a:rPr>
              <a:t>n</a:t>
            </a:r>
            <a:endParaRPr kumimoji="1" lang="ja-JP" altLang="en-US" baseline="-250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9286E07B-E43D-4E1A-BEA6-0FB8D32F92DB}"/>
              </a:ext>
            </a:extLst>
          </p:cNvPr>
          <p:cNvSpPr txBox="1"/>
          <p:nvPr/>
        </p:nvSpPr>
        <p:spPr>
          <a:xfrm>
            <a:off x="1907704" y="2420888"/>
            <a:ext cx="527709" cy="369332"/>
          </a:xfrm>
          <a:prstGeom prst="rect">
            <a:avLst/>
          </a:prstGeom>
          <a:noFill/>
        </p:spPr>
        <p:txBody>
          <a:bodyPr wrap="none" rtlCol="0">
            <a:spAutoFit/>
          </a:bodyPr>
          <a:lstStyle/>
          <a:p>
            <a:r>
              <a:rPr kumimoji="1" lang="en-US" altLang="ja-JP" i="1">
                <a:latin typeface="+mj-lt"/>
                <a:cs typeface="Arial" panose="020B0604020202020204" pitchFamily="34" charset="0"/>
              </a:rPr>
              <a:t>I</a:t>
            </a:r>
            <a:r>
              <a:rPr kumimoji="1" lang="en-US" altLang="ja-JP" baseline="-25000">
                <a:latin typeface="+mj-lt"/>
                <a:cs typeface="Arial" panose="020B0604020202020204" pitchFamily="34" charset="0"/>
              </a:rPr>
              <a:t>max</a:t>
            </a:r>
            <a:endParaRPr kumimoji="1" lang="ja-JP" altLang="en-US" baseline="-25000" dirty="0">
              <a:latin typeface="+mj-lt"/>
              <a:cs typeface="Arial" panose="020B0604020202020204" pitchFamily="34" charset="0"/>
            </a:endParaRPr>
          </a:p>
        </p:txBody>
      </p:sp>
      <p:sp>
        <p:nvSpPr>
          <p:cNvPr id="20" name="テキスト ボックス 19">
            <a:extLst>
              <a:ext uri="{FF2B5EF4-FFF2-40B4-BE49-F238E27FC236}">
                <a16:creationId xmlns:a16="http://schemas.microsoft.com/office/drawing/2014/main" id="{AF211BF0-6FAC-48E5-9855-ABECB5DF57C9}"/>
              </a:ext>
            </a:extLst>
          </p:cNvPr>
          <p:cNvSpPr txBox="1"/>
          <p:nvPr/>
        </p:nvSpPr>
        <p:spPr>
          <a:xfrm>
            <a:off x="1907704" y="3933056"/>
            <a:ext cx="502061" cy="369332"/>
          </a:xfrm>
          <a:prstGeom prst="rect">
            <a:avLst/>
          </a:prstGeom>
          <a:noFill/>
        </p:spPr>
        <p:txBody>
          <a:bodyPr wrap="none" rtlCol="0">
            <a:spAutoFit/>
          </a:bodyPr>
          <a:lstStyle/>
          <a:p>
            <a:r>
              <a:rPr kumimoji="1" lang="en-US" altLang="ja-JP" i="1">
                <a:latin typeface="+mj-lt"/>
                <a:cs typeface="Arial" panose="020B0604020202020204" pitchFamily="34" charset="0"/>
              </a:rPr>
              <a:t>I</a:t>
            </a:r>
            <a:r>
              <a:rPr kumimoji="1" lang="en-US" altLang="ja-JP" baseline="-25000">
                <a:latin typeface="+mj-lt"/>
                <a:cs typeface="Arial" panose="020B0604020202020204" pitchFamily="34" charset="0"/>
              </a:rPr>
              <a:t>min</a:t>
            </a:r>
            <a:endParaRPr kumimoji="1" lang="ja-JP" altLang="en-US" baseline="-25000" dirty="0">
              <a:latin typeface="+mj-lt"/>
              <a:cs typeface="Arial" panose="020B0604020202020204" pitchFamily="34" charset="0"/>
            </a:endParaRPr>
          </a:p>
        </p:txBody>
      </p:sp>
      <p:sp>
        <p:nvSpPr>
          <p:cNvPr id="21" name="テキスト ボックス 20">
            <a:extLst>
              <a:ext uri="{FF2B5EF4-FFF2-40B4-BE49-F238E27FC236}">
                <a16:creationId xmlns:a16="http://schemas.microsoft.com/office/drawing/2014/main" id="{AA801867-2FBE-4AED-8DA5-D4C71AB937FF}"/>
              </a:ext>
            </a:extLst>
          </p:cNvPr>
          <p:cNvSpPr txBox="1"/>
          <p:nvPr/>
        </p:nvSpPr>
        <p:spPr>
          <a:xfrm>
            <a:off x="2555776" y="4869160"/>
            <a:ext cx="343364" cy="369332"/>
          </a:xfrm>
          <a:prstGeom prst="rect">
            <a:avLst/>
          </a:prstGeom>
          <a:noFill/>
        </p:spPr>
        <p:txBody>
          <a:bodyPr wrap="none" rtlCol="0">
            <a:spAutoFit/>
          </a:bodyPr>
          <a:lstStyle/>
          <a:p>
            <a:r>
              <a:rPr kumimoji="1" lang="en-US" altLang="ja-JP" i="1">
                <a:latin typeface="Symbol" panose="05050102010706020507" pitchFamily="18" charset="2"/>
                <a:cs typeface="Arial" panose="020B0604020202020204" pitchFamily="34" charset="0"/>
              </a:rPr>
              <a:t>y</a:t>
            </a:r>
            <a:endParaRPr kumimoji="1" lang="ja-JP" altLang="en-US" baseline="-25000" dirty="0">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BADEEDD6-A779-4281-8762-B49D93629D71}"/>
              </a:ext>
            </a:extLst>
          </p:cNvPr>
          <p:cNvSpPr txBox="1"/>
          <p:nvPr/>
        </p:nvSpPr>
        <p:spPr>
          <a:xfrm>
            <a:off x="2267744" y="5013176"/>
            <a:ext cx="377026" cy="369332"/>
          </a:xfrm>
          <a:prstGeom prst="rect">
            <a:avLst/>
          </a:prstGeom>
          <a:noFill/>
        </p:spPr>
        <p:txBody>
          <a:bodyPr wrap="none" rtlCol="0">
            <a:spAutoFit/>
          </a:bodyPr>
          <a:lstStyle/>
          <a:p>
            <a:r>
              <a:rPr kumimoji="1" lang="en-US" altLang="ja-JP">
                <a:latin typeface="+mj-lt"/>
                <a:cs typeface="Arial" panose="020B0604020202020204" pitchFamily="34" charset="0"/>
              </a:rPr>
              <a:t>0</a:t>
            </a:r>
            <a:r>
              <a:rPr lang="ja-JP" altLang="en-US"/>
              <a:t>˚</a:t>
            </a:r>
            <a:endParaRPr kumimoji="1" lang="ja-JP" altLang="en-US" baseline="-25000" dirty="0">
              <a:latin typeface="+mj-lt"/>
              <a:cs typeface="Arial" panose="020B0604020202020204" pitchFamily="34" charset="0"/>
            </a:endParaRPr>
          </a:p>
        </p:txBody>
      </p:sp>
      <p:sp>
        <p:nvSpPr>
          <p:cNvPr id="23" name="テキスト ボックス 22">
            <a:extLst>
              <a:ext uri="{FF2B5EF4-FFF2-40B4-BE49-F238E27FC236}">
                <a16:creationId xmlns:a16="http://schemas.microsoft.com/office/drawing/2014/main" id="{BD800401-7444-4FAF-AE83-9F6B8D366F96}"/>
              </a:ext>
            </a:extLst>
          </p:cNvPr>
          <p:cNvSpPr txBox="1"/>
          <p:nvPr/>
        </p:nvSpPr>
        <p:spPr>
          <a:xfrm>
            <a:off x="6444208" y="4869160"/>
            <a:ext cx="607859" cy="369332"/>
          </a:xfrm>
          <a:prstGeom prst="rect">
            <a:avLst/>
          </a:prstGeom>
          <a:noFill/>
        </p:spPr>
        <p:txBody>
          <a:bodyPr wrap="none" rtlCol="0">
            <a:spAutoFit/>
          </a:bodyPr>
          <a:lstStyle/>
          <a:p>
            <a:r>
              <a:rPr kumimoji="1" lang="en-US" altLang="ja-JP">
                <a:latin typeface="+mj-lt"/>
                <a:cs typeface="Arial" panose="020B0604020202020204" pitchFamily="34" charset="0"/>
              </a:rPr>
              <a:t>180</a:t>
            </a:r>
            <a:r>
              <a:rPr lang="ja-JP" altLang="en-US"/>
              <a:t>˚</a:t>
            </a:r>
            <a:endParaRPr kumimoji="1" lang="ja-JP" altLang="en-US" baseline="-25000" dirty="0">
              <a:latin typeface="+mj-lt"/>
              <a:cs typeface="Arial" panose="020B0604020202020204" pitchFamily="34" charset="0"/>
            </a:endParaRPr>
          </a:p>
        </p:txBody>
      </p:sp>
      <p:grpSp>
        <p:nvGrpSpPr>
          <p:cNvPr id="30" name="Group 40">
            <a:extLst>
              <a:ext uri="{FF2B5EF4-FFF2-40B4-BE49-F238E27FC236}">
                <a16:creationId xmlns:a16="http://schemas.microsoft.com/office/drawing/2014/main" id="{6C7A2FD7-95B7-4738-89F7-7109D97CAD85}"/>
              </a:ext>
            </a:extLst>
          </p:cNvPr>
          <p:cNvGrpSpPr>
            <a:grpSpLocks/>
          </p:cNvGrpSpPr>
          <p:nvPr/>
        </p:nvGrpSpPr>
        <p:grpSpPr bwMode="auto">
          <a:xfrm>
            <a:off x="2627784" y="4149080"/>
            <a:ext cx="288032" cy="694184"/>
            <a:chOff x="1296" y="2400"/>
            <a:chExt cx="240" cy="528"/>
          </a:xfrm>
        </p:grpSpPr>
        <p:sp>
          <p:nvSpPr>
            <p:cNvPr id="84" name="Oval 41">
              <a:extLst>
                <a:ext uri="{FF2B5EF4-FFF2-40B4-BE49-F238E27FC236}">
                  <a16:creationId xmlns:a16="http://schemas.microsoft.com/office/drawing/2014/main" id="{3E132826-450A-4D45-ACB2-749394D803CA}"/>
                </a:ext>
              </a:extLst>
            </p:cNvPr>
            <p:cNvSpPr>
              <a:spLocks noChangeArrowheads="1"/>
            </p:cNvSpPr>
            <p:nvPr/>
          </p:nvSpPr>
          <p:spPr bwMode="auto">
            <a:xfrm>
              <a:off x="1296" y="2400"/>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85" name="Line 42">
              <a:extLst>
                <a:ext uri="{FF2B5EF4-FFF2-40B4-BE49-F238E27FC236}">
                  <a16:creationId xmlns:a16="http://schemas.microsoft.com/office/drawing/2014/main" id="{66C4DC1A-D0F5-43C2-8C7F-7836B65C71F6}"/>
                </a:ext>
              </a:extLst>
            </p:cNvPr>
            <p:cNvSpPr>
              <a:spLocks noChangeShapeType="1"/>
            </p:cNvSpPr>
            <p:nvPr/>
          </p:nvSpPr>
          <p:spPr bwMode="auto">
            <a:xfrm>
              <a:off x="1296" y="2688"/>
              <a:ext cx="240" cy="0"/>
            </a:xfrm>
            <a:prstGeom prst="line">
              <a:avLst/>
            </a:prstGeom>
            <a:noFill/>
            <a:ln w="38100">
              <a:solidFill>
                <a:schemeClr val="tx1"/>
              </a:solidFill>
              <a:round/>
              <a:headEnd/>
              <a:tailEnd/>
            </a:ln>
            <a:effectLst/>
          </p:spPr>
          <p:txBody>
            <a:bodyPr/>
            <a:lstStyle/>
            <a:p>
              <a:endParaRPr lang="ja-JP" altLang="en-US"/>
            </a:p>
          </p:txBody>
        </p:sp>
        <p:sp>
          <p:nvSpPr>
            <p:cNvPr id="86" name="Line 43">
              <a:extLst>
                <a:ext uri="{FF2B5EF4-FFF2-40B4-BE49-F238E27FC236}">
                  <a16:creationId xmlns:a16="http://schemas.microsoft.com/office/drawing/2014/main" id="{73F5A8ED-8774-46C0-BDFF-A0E0F45946FB}"/>
                </a:ext>
              </a:extLst>
            </p:cNvPr>
            <p:cNvSpPr>
              <a:spLocks noChangeShapeType="1"/>
            </p:cNvSpPr>
            <p:nvPr/>
          </p:nvSpPr>
          <p:spPr bwMode="auto">
            <a:xfrm>
              <a:off x="1296" y="2640"/>
              <a:ext cx="240" cy="0"/>
            </a:xfrm>
            <a:prstGeom prst="line">
              <a:avLst/>
            </a:prstGeom>
            <a:noFill/>
            <a:ln w="38100">
              <a:solidFill>
                <a:schemeClr val="tx1"/>
              </a:solidFill>
              <a:round/>
              <a:headEnd/>
              <a:tailEnd/>
            </a:ln>
            <a:effectLst/>
          </p:spPr>
          <p:txBody>
            <a:bodyPr/>
            <a:lstStyle/>
            <a:p>
              <a:endParaRPr lang="ja-JP" altLang="en-US"/>
            </a:p>
          </p:txBody>
        </p:sp>
        <p:sp>
          <p:nvSpPr>
            <p:cNvPr id="87" name="Line 44">
              <a:extLst>
                <a:ext uri="{FF2B5EF4-FFF2-40B4-BE49-F238E27FC236}">
                  <a16:creationId xmlns:a16="http://schemas.microsoft.com/office/drawing/2014/main" id="{00922746-E61C-449A-A3E3-E95EA751ADC1}"/>
                </a:ext>
              </a:extLst>
            </p:cNvPr>
            <p:cNvSpPr>
              <a:spLocks noChangeShapeType="1"/>
            </p:cNvSpPr>
            <p:nvPr/>
          </p:nvSpPr>
          <p:spPr bwMode="auto">
            <a:xfrm>
              <a:off x="1296" y="2592"/>
              <a:ext cx="240" cy="0"/>
            </a:xfrm>
            <a:prstGeom prst="line">
              <a:avLst/>
            </a:prstGeom>
            <a:noFill/>
            <a:ln w="38100">
              <a:solidFill>
                <a:schemeClr val="tx1"/>
              </a:solidFill>
              <a:round/>
              <a:headEnd/>
              <a:tailEnd/>
            </a:ln>
            <a:effectLst/>
          </p:spPr>
          <p:txBody>
            <a:bodyPr/>
            <a:lstStyle/>
            <a:p>
              <a:endParaRPr lang="ja-JP" altLang="en-US"/>
            </a:p>
          </p:txBody>
        </p:sp>
        <p:sp>
          <p:nvSpPr>
            <p:cNvPr id="88" name="Line 45">
              <a:extLst>
                <a:ext uri="{FF2B5EF4-FFF2-40B4-BE49-F238E27FC236}">
                  <a16:creationId xmlns:a16="http://schemas.microsoft.com/office/drawing/2014/main" id="{0CEFE183-3EE1-4AC2-9012-677981066F2D}"/>
                </a:ext>
              </a:extLst>
            </p:cNvPr>
            <p:cNvSpPr>
              <a:spLocks noChangeShapeType="1"/>
            </p:cNvSpPr>
            <p:nvPr/>
          </p:nvSpPr>
          <p:spPr bwMode="auto">
            <a:xfrm>
              <a:off x="1296" y="2544"/>
              <a:ext cx="240" cy="0"/>
            </a:xfrm>
            <a:prstGeom prst="line">
              <a:avLst/>
            </a:prstGeom>
            <a:noFill/>
            <a:ln w="38100">
              <a:solidFill>
                <a:schemeClr val="tx1"/>
              </a:solidFill>
              <a:round/>
              <a:headEnd/>
              <a:tailEnd/>
            </a:ln>
            <a:effectLst/>
          </p:spPr>
          <p:txBody>
            <a:bodyPr/>
            <a:lstStyle/>
            <a:p>
              <a:endParaRPr lang="ja-JP" altLang="en-US"/>
            </a:p>
          </p:txBody>
        </p:sp>
        <p:sp>
          <p:nvSpPr>
            <p:cNvPr id="89" name="Line 46">
              <a:extLst>
                <a:ext uri="{FF2B5EF4-FFF2-40B4-BE49-F238E27FC236}">
                  <a16:creationId xmlns:a16="http://schemas.microsoft.com/office/drawing/2014/main" id="{474556E3-547B-443C-BD1F-722FABED7CF3}"/>
                </a:ext>
              </a:extLst>
            </p:cNvPr>
            <p:cNvSpPr>
              <a:spLocks noChangeShapeType="1"/>
            </p:cNvSpPr>
            <p:nvPr/>
          </p:nvSpPr>
          <p:spPr bwMode="auto">
            <a:xfrm>
              <a:off x="1344" y="2496"/>
              <a:ext cx="144" cy="0"/>
            </a:xfrm>
            <a:prstGeom prst="line">
              <a:avLst/>
            </a:prstGeom>
            <a:noFill/>
            <a:ln w="38100">
              <a:solidFill>
                <a:schemeClr val="tx1"/>
              </a:solidFill>
              <a:round/>
              <a:headEnd/>
              <a:tailEnd/>
            </a:ln>
            <a:effectLst/>
          </p:spPr>
          <p:txBody>
            <a:bodyPr/>
            <a:lstStyle/>
            <a:p>
              <a:endParaRPr lang="ja-JP" altLang="en-US"/>
            </a:p>
          </p:txBody>
        </p:sp>
        <p:sp>
          <p:nvSpPr>
            <p:cNvPr id="90" name="Line 47">
              <a:extLst>
                <a:ext uri="{FF2B5EF4-FFF2-40B4-BE49-F238E27FC236}">
                  <a16:creationId xmlns:a16="http://schemas.microsoft.com/office/drawing/2014/main" id="{15341E5B-4FD4-488F-B63F-B8E98729D42D}"/>
                </a:ext>
              </a:extLst>
            </p:cNvPr>
            <p:cNvSpPr>
              <a:spLocks noChangeShapeType="1"/>
            </p:cNvSpPr>
            <p:nvPr/>
          </p:nvSpPr>
          <p:spPr bwMode="auto">
            <a:xfrm>
              <a:off x="1344" y="2448"/>
              <a:ext cx="144" cy="0"/>
            </a:xfrm>
            <a:prstGeom prst="line">
              <a:avLst/>
            </a:prstGeom>
            <a:noFill/>
            <a:ln w="38100">
              <a:solidFill>
                <a:schemeClr val="tx1"/>
              </a:solidFill>
              <a:round/>
              <a:headEnd/>
              <a:tailEnd/>
            </a:ln>
            <a:effectLst/>
          </p:spPr>
          <p:txBody>
            <a:bodyPr/>
            <a:lstStyle/>
            <a:p>
              <a:endParaRPr lang="ja-JP" altLang="en-US"/>
            </a:p>
          </p:txBody>
        </p:sp>
        <p:sp>
          <p:nvSpPr>
            <p:cNvPr id="91" name="Line 48">
              <a:extLst>
                <a:ext uri="{FF2B5EF4-FFF2-40B4-BE49-F238E27FC236}">
                  <a16:creationId xmlns:a16="http://schemas.microsoft.com/office/drawing/2014/main" id="{D779FF70-6EAE-4078-8475-BEF8D04DB428}"/>
                </a:ext>
              </a:extLst>
            </p:cNvPr>
            <p:cNvSpPr>
              <a:spLocks noChangeShapeType="1"/>
            </p:cNvSpPr>
            <p:nvPr/>
          </p:nvSpPr>
          <p:spPr bwMode="auto">
            <a:xfrm>
              <a:off x="1296" y="2736"/>
              <a:ext cx="240" cy="0"/>
            </a:xfrm>
            <a:prstGeom prst="line">
              <a:avLst/>
            </a:prstGeom>
            <a:noFill/>
            <a:ln w="38100">
              <a:solidFill>
                <a:schemeClr val="tx1"/>
              </a:solidFill>
              <a:round/>
              <a:headEnd/>
              <a:tailEnd/>
            </a:ln>
            <a:effectLst/>
          </p:spPr>
          <p:txBody>
            <a:bodyPr/>
            <a:lstStyle/>
            <a:p>
              <a:endParaRPr lang="ja-JP" altLang="en-US"/>
            </a:p>
          </p:txBody>
        </p:sp>
        <p:sp>
          <p:nvSpPr>
            <p:cNvPr id="92" name="Line 49">
              <a:extLst>
                <a:ext uri="{FF2B5EF4-FFF2-40B4-BE49-F238E27FC236}">
                  <a16:creationId xmlns:a16="http://schemas.microsoft.com/office/drawing/2014/main" id="{AD787129-ED4F-48B5-B310-ADF2FA84E2A2}"/>
                </a:ext>
              </a:extLst>
            </p:cNvPr>
            <p:cNvSpPr>
              <a:spLocks noChangeShapeType="1"/>
            </p:cNvSpPr>
            <p:nvPr/>
          </p:nvSpPr>
          <p:spPr bwMode="auto">
            <a:xfrm>
              <a:off x="1296" y="2784"/>
              <a:ext cx="240" cy="0"/>
            </a:xfrm>
            <a:prstGeom prst="line">
              <a:avLst/>
            </a:prstGeom>
            <a:noFill/>
            <a:ln w="38100">
              <a:solidFill>
                <a:schemeClr val="tx1"/>
              </a:solidFill>
              <a:round/>
              <a:headEnd/>
              <a:tailEnd/>
            </a:ln>
            <a:effectLst/>
          </p:spPr>
          <p:txBody>
            <a:bodyPr/>
            <a:lstStyle/>
            <a:p>
              <a:endParaRPr lang="ja-JP" altLang="en-US"/>
            </a:p>
          </p:txBody>
        </p:sp>
        <p:sp>
          <p:nvSpPr>
            <p:cNvPr id="93" name="Line 50">
              <a:extLst>
                <a:ext uri="{FF2B5EF4-FFF2-40B4-BE49-F238E27FC236}">
                  <a16:creationId xmlns:a16="http://schemas.microsoft.com/office/drawing/2014/main" id="{B9C83008-C2DD-4CB9-978B-8228C194120E}"/>
                </a:ext>
              </a:extLst>
            </p:cNvPr>
            <p:cNvSpPr>
              <a:spLocks noChangeShapeType="1"/>
            </p:cNvSpPr>
            <p:nvPr/>
          </p:nvSpPr>
          <p:spPr bwMode="auto">
            <a:xfrm>
              <a:off x="1344" y="2832"/>
              <a:ext cx="144" cy="0"/>
            </a:xfrm>
            <a:prstGeom prst="line">
              <a:avLst/>
            </a:prstGeom>
            <a:noFill/>
            <a:ln w="38100">
              <a:solidFill>
                <a:schemeClr val="tx1"/>
              </a:solidFill>
              <a:round/>
              <a:headEnd/>
              <a:tailEnd/>
            </a:ln>
            <a:effectLst/>
          </p:spPr>
          <p:txBody>
            <a:bodyPr/>
            <a:lstStyle/>
            <a:p>
              <a:endParaRPr lang="ja-JP" altLang="en-US"/>
            </a:p>
          </p:txBody>
        </p:sp>
        <p:sp>
          <p:nvSpPr>
            <p:cNvPr id="94" name="Line 51">
              <a:extLst>
                <a:ext uri="{FF2B5EF4-FFF2-40B4-BE49-F238E27FC236}">
                  <a16:creationId xmlns:a16="http://schemas.microsoft.com/office/drawing/2014/main" id="{6491D519-B9FF-4506-AF41-EB0CE69F678C}"/>
                </a:ext>
              </a:extLst>
            </p:cNvPr>
            <p:cNvSpPr>
              <a:spLocks noChangeShapeType="1"/>
            </p:cNvSpPr>
            <p:nvPr/>
          </p:nvSpPr>
          <p:spPr bwMode="auto">
            <a:xfrm>
              <a:off x="1344" y="2880"/>
              <a:ext cx="144" cy="0"/>
            </a:xfrm>
            <a:prstGeom prst="line">
              <a:avLst/>
            </a:prstGeom>
            <a:noFill/>
            <a:ln w="38100">
              <a:solidFill>
                <a:schemeClr val="tx1"/>
              </a:solidFill>
              <a:round/>
              <a:headEnd/>
              <a:tailEnd/>
            </a:ln>
            <a:effectLst/>
          </p:spPr>
          <p:txBody>
            <a:bodyPr/>
            <a:lstStyle/>
            <a:p>
              <a:endParaRPr lang="ja-JP" altLang="en-US"/>
            </a:p>
          </p:txBody>
        </p:sp>
      </p:grpSp>
      <p:grpSp>
        <p:nvGrpSpPr>
          <p:cNvPr id="31" name="Group 52">
            <a:extLst>
              <a:ext uri="{FF2B5EF4-FFF2-40B4-BE49-F238E27FC236}">
                <a16:creationId xmlns:a16="http://schemas.microsoft.com/office/drawing/2014/main" id="{F7ACDBC8-E5DF-487F-9B7C-D8CD828837B9}"/>
              </a:ext>
            </a:extLst>
          </p:cNvPr>
          <p:cNvGrpSpPr>
            <a:grpSpLocks/>
          </p:cNvGrpSpPr>
          <p:nvPr/>
        </p:nvGrpSpPr>
        <p:grpSpPr bwMode="auto">
          <a:xfrm>
            <a:off x="6948264" y="4149080"/>
            <a:ext cx="288032" cy="720080"/>
            <a:chOff x="1296" y="2400"/>
            <a:chExt cx="240" cy="528"/>
          </a:xfrm>
        </p:grpSpPr>
        <p:sp>
          <p:nvSpPr>
            <p:cNvPr id="73" name="Oval 53">
              <a:extLst>
                <a:ext uri="{FF2B5EF4-FFF2-40B4-BE49-F238E27FC236}">
                  <a16:creationId xmlns:a16="http://schemas.microsoft.com/office/drawing/2014/main" id="{E12037A3-FD50-4F8A-9C4F-3FAC0C5E611A}"/>
                </a:ext>
              </a:extLst>
            </p:cNvPr>
            <p:cNvSpPr>
              <a:spLocks noChangeArrowheads="1"/>
            </p:cNvSpPr>
            <p:nvPr/>
          </p:nvSpPr>
          <p:spPr bwMode="auto">
            <a:xfrm>
              <a:off x="1296" y="2400"/>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74" name="Line 54">
              <a:extLst>
                <a:ext uri="{FF2B5EF4-FFF2-40B4-BE49-F238E27FC236}">
                  <a16:creationId xmlns:a16="http://schemas.microsoft.com/office/drawing/2014/main" id="{6B23CDF0-9E42-428B-B873-37D93C47AABB}"/>
                </a:ext>
              </a:extLst>
            </p:cNvPr>
            <p:cNvSpPr>
              <a:spLocks noChangeShapeType="1"/>
            </p:cNvSpPr>
            <p:nvPr/>
          </p:nvSpPr>
          <p:spPr bwMode="auto">
            <a:xfrm>
              <a:off x="1296" y="2688"/>
              <a:ext cx="240" cy="0"/>
            </a:xfrm>
            <a:prstGeom prst="line">
              <a:avLst/>
            </a:prstGeom>
            <a:noFill/>
            <a:ln w="38100">
              <a:solidFill>
                <a:schemeClr val="tx1"/>
              </a:solidFill>
              <a:round/>
              <a:headEnd/>
              <a:tailEnd/>
            </a:ln>
            <a:effectLst/>
          </p:spPr>
          <p:txBody>
            <a:bodyPr/>
            <a:lstStyle/>
            <a:p>
              <a:endParaRPr lang="ja-JP" altLang="en-US"/>
            </a:p>
          </p:txBody>
        </p:sp>
        <p:sp>
          <p:nvSpPr>
            <p:cNvPr id="75" name="Line 55">
              <a:extLst>
                <a:ext uri="{FF2B5EF4-FFF2-40B4-BE49-F238E27FC236}">
                  <a16:creationId xmlns:a16="http://schemas.microsoft.com/office/drawing/2014/main" id="{7100542A-22B4-4C6E-B543-08D5A0A62BC4}"/>
                </a:ext>
              </a:extLst>
            </p:cNvPr>
            <p:cNvSpPr>
              <a:spLocks noChangeShapeType="1"/>
            </p:cNvSpPr>
            <p:nvPr/>
          </p:nvSpPr>
          <p:spPr bwMode="auto">
            <a:xfrm>
              <a:off x="1296" y="2640"/>
              <a:ext cx="240" cy="0"/>
            </a:xfrm>
            <a:prstGeom prst="line">
              <a:avLst/>
            </a:prstGeom>
            <a:noFill/>
            <a:ln w="38100">
              <a:solidFill>
                <a:schemeClr val="tx1"/>
              </a:solidFill>
              <a:round/>
              <a:headEnd/>
              <a:tailEnd/>
            </a:ln>
            <a:effectLst/>
          </p:spPr>
          <p:txBody>
            <a:bodyPr/>
            <a:lstStyle/>
            <a:p>
              <a:endParaRPr lang="ja-JP" altLang="en-US"/>
            </a:p>
          </p:txBody>
        </p:sp>
        <p:sp>
          <p:nvSpPr>
            <p:cNvPr id="76" name="Line 56">
              <a:extLst>
                <a:ext uri="{FF2B5EF4-FFF2-40B4-BE49-F238E27FC236}">
                  <a16:creationId xmlns:a16="http://schemas.microsoft.com/office/drawing/2014/main" id="{8699F06F-20FF-4163-9484-A2BD0159AE5B}"/>
                </a:ext>
              </a:extLst>
            </p:cNvPr>
            <p:cNvSpPr>
              <a:spLocks noChangeShapeType="1"/>
            </p:cNvSpPr>
            <p:nvPr/>
          </p:nvSpPr>
          <p:spPr bwMode="auto">
            <a:xfrm>
              <a:off x="1296" y="2592"/>
              <a:ext cx="240" cy="0"/>
            </a:xfrm>
            <a:prstGeom prst="line">
              <a:avLst/>
            </a:prstGeom>
            <a:noFill/>
            <a:ln w="38100">
              <a:solidFill>
                <a:schemeClr val="tx1"/>
              </a:solidFill>
              <a:round/>
              <a:headEnd/>
              <a:tailEnd/>
            </a:ln>
            <a:effectLst/>
          </p:spPr>
          <p:txBody>
            <a:bodyPr/>
            <a:lstStyle/>
            <a:p>
              <a:endParaRPr lang="ja-JP" altLang="en-US"/>
            </a:p>
          </p:txBody>
        </p:sp>
        <p:sp>
          <p:nvSpPr>
            <p:cNvPr id="77" name="Line 57">
              <a:extLst>
                <a:ext uri="{FF2B5EF4-FFF2-40B4-BE49-F238E27FC236}">
                  <a16:creationId xmlns:a16="http://schemas.microsoft.com/office/drawing/2014/main" id="{83300608-CE9D-4E95-A408-E3D128996EC0}"/>
                </a:ext>
              </a:extLst>
            </p:cNvPr>
            <p:cNvSpPr>
              <a:spLocks noChangeShapeType="1"/>
            </p:cNvSpPr>
            <p:nvPr/>
          </p:nvSpPr>
          <p:spPr bwMode="auto">
            <a:xfrm>
              <a:off x="1296" y="2544"/>
              <a:ext cx="240" cy="0"/>
            </a:xfrm>
            <a:prstGeom prst="line">
              <a:avLst/>
            </a:prstGeom>
            <a:noFill/>
            <a:ln w="38100">
              <a:solidFill>
                <a:schemeClr val="tx1"/>
              </a:solidFill>
              <a:round/>
              <a:headEnd/>
              <a:tailEnd/>
            </a:ln>
            <a:effectLst/>
          </p:spPr>
          <p:txBody>
            <a:bodyPr/>
            <a:lstStyle/>
            <a:p>
              <a:endParaRPr lang="ja-JP" altLang="en-US"/>
            </a:p>
          </p:txBody>
        </p:sp>
        <p:sp>
          <p:nvSpPr>
            <p:cNvPr id="78" name="Line 58">
              <a:extLst>
                <a:ext uri="{FF2B5EF4-FFF2-40B4-BE49-F238E27FC236}">
                  <a16:creationId xmlns:a16="http://schemas.microsoft.com/office/drawing/2014/main" id="{399F50C8-E35D-415F-80BA-F6ECFE668BD3}"/>
                </a:ext>
              </a:extLst>
            </p:cNvPr>
            <p:cNvSpPr>
              <a:spLocks noChangeShapeType="1"/>
            </p:cNvSpPr>
            <p:nvPr/>
          </p:nvSpPr>
          <p:spPr bwMode="auto">
            <a:xfrm>
              <a:off x="1344" y="2496"/>
              <a:ext cx="144" cy="0"/>
            </a:xfrm>
            <a:prstGeom prst="line">
              <a:avLst/>
            </a:prstGeom>
            <a:noFill/>
            <a:ln w="38100">
              <a:solidFill>
                <a:schemeClr val="tx1"/>
              </a:solidFill>
              <a:round/>
              <a:headEnd/>
              <a:tailEnd/>
            </a:ln>
            <a:effectLst/>
          </p:spPr>
          <p:txBody>
            <a:bodyPr/>
            <a:lstStyle/>
            <a:p>
              <a:endParaRPr lang="ja-JP" altLang="en-US"/>
            </a:p>
          </p:txBody>
        </p:sp>
        <p:sp>
          <p:nvSpPr>
            <p:cNvPr id="79" name="Line 59">
              <a:extLst>
                <a:ext uri="{FF2B5EF4-FFF2-40B4-BE49-F238E27FC236}">
                  <a16:creationId xmlns:a16="http://schemas.microsoft.com/office/drawing/2014/main" id="{4968CFF4-5E52-426E-9277-1DEDD5CF9419}"/>
                </a:ext>
              </a:extLst>
            </p:cNvPr>
            <p:cNvSpPr>
              <a:spLocks noChangeShapeType="1"/>
            </p:cNvSpPr>
            <p:nvPr/>
          </p:nvSpPr>
          <p:spPr bwMode="auto">
            <a:xfrm>
              <a:off x="1344" y="2448"/>
              <a:ext cx="144" cy="0"/>
            </a:xfrm>
            <a:prstGeom prst="line">
              <a:avLst/>
            </a:prstGeom>
            <a:noFill/>
            <a:ln w="38100">
              <a:solidFill>
                <a:schemeClr val="tx1"/>
              </a:solidFill>
              <a:round/>
              <a:headEnd/>
              <a:tailEnd/>
            </a:ln>
            <a:effectLst/>
          </p:spPr>
          <p:txBody>
            <a:bodyPr/>
            <a:lstStyle/>
            <a:p>
              <a:endParaRPr lang="ja-JP" altLang="en-US"/>
            </a:p>
          </p:txBody>
        </p:sp>
        <p:sp>
          <p:nvSpPr>
            <p:cNvPr id="80" name="Line 60">
              <a:extLst>
                <a:ext uri="{FF2B5EF4-FFF2-40B4-BE49-F238E27FC236}">
                  <a16:creationId xmlns:a16="http://schemas.microsoft.com/office/drawing/2014/main" id="{593E6BB3-40B9-41CE-AA64-D55B30F6DBB0}"/>
                </a:ext>
              </a:extLst>
            </p:cNvPr>
            <p:cNvSpPr>
              <a:spLocks noChangeShapeType="1"/>
            </p:cNvSpPr>
            <p:nvPr/>
          </p:nvSpPr>
          <p:spPr bwMode="auto">
            <a:xfrm>
              <a:off x="1296" y="2736"/>
              <a:ext cx="240" cy="0"/>
            </a:xfrm>
            <a:prstGeom prst="line">
              <a:avLst/>
            </a:prstGeom>
            <a:noFill/>
            <a:ln w="38100">
              <a:solidFill>
                <a:schemeClr val="tx1"/>
              </a:solidFill>
              <a:round/>
              <a:headEnd/>
              <a:tailEnd/>
            </a:ln>
            <a:effectLst/>
          </p:spPr>
          <p:txBody>
            <a:bodyPr/>
            <a:lstStyle/>
            <a:p>
              <a:endParaRPr lang="ja-JP" altLang="en-US"/>
            </a:p>
          </p:txBody>
        </p:sp>
        <p:sp>
          <p:nvSpPr>
            <p:cNvPr id="81" name="Line 61">
              <a:extLst>
                <a:ext uri="{FF2B5EF4-FFF2-40B4-BE49-F238E27FC236}">
                  <a16:creationId xmlns:a16="http://schemas.microsoft.com/office/drawing/2014/main" id="{DFC080EA-E560-4202-BC8C-30B445653FE0}"/>
                </a:ext>
              </a:extLst>
            </p:cNvPr>
            <p:cNvSpPr>
              <a:spLocks noChangeShapeType="1"/>
            </p:cNvSpPr>
            <p:nvPr/>
          </p:nvSpPr>
          <p:spPr bwMode="auto">
            <a:xfrm>
              <a:off x="1296" y="2784"/>
              <a:ext cx="240" cy="0"/>
            </a:xfrm>
            <a:prstGeom prst="line">
              <a:avLst/>
            </a:prstGeom>
            <a:noFill/>
            <a:ln w="38100">
              <a:solidFill>
                <a:schemeClr val="tx1"/>
              </a:solidFill>
              <a:round/>
              <a:headEnd/>
              <a:tailEnd/>
            </a:ln>
            <a:effectLst/>
          </p:spPr>
          <p:txBody>
            <a:bodyPr/>
            <a:lstStyle/>
            <a:p>
              <a:endParaRPr lang="ja-JP" altLang="en-US"/>
            </a:p>
          </p:txBody>
        </p:sp>
        <p:sp>
          <p:nvSpPr>
            <p:cNvPr id="82" name="Line 62">
              <a:extLst>
                <a:ext uri="{FF2B5EF4-FFF2-40B4-BE49-F238E27FC236}">
                  <a16:creationId xmlns:a16="http://schemas.microsoft.com/office/drawing/2014/main" id="{162CF75E-5DFB-4E07-99DB-8F4F1614B5B5}"/>
                </a:ext>
              </a:extLst>
            </p:cNvPr>
            <p:cNvSpPr>
              <a:spLocks noChangeShapeType="1"/>
            </p:cNvSpPr>
            <p:nvPr/>
          </p:nvSpPr>
          <p:spPr bwMode="auto">
            <a:xfrm>
              <a:off x="1344" y="2832"/>
              <a:ext cx="144" cy="0"/>
            </a:xfrm>
            <a:prstGeom prst="line">
              <a:avLst/>
            </a:prstGeom>
            <a:noFill/>
            <a:ln w="38100">
              <a:solidFill>
                <a:schemeClr val="tx1"/>
              </a:solidFill>
              <a:round/>
              <a:headEnd/>
              <a:tailEnd/>
            </a:ln>
            <a:effectLst/>
          </p:spPr>
          <p:txBody>
            <a:bodyPr/>
            <a:lstStyle/>
            <a:p>
              <a:endParaRPr lang="ja-JP" altLang="en-US"/>
            </a:p>
          </p:txBody>
        </p:sp>
        <p:sp>
          <p:nvSpPr>
            <p:cNvPr id="83" name="Line 63">
              <a:extLst>
                <a:ext uri="{FF2B5EF4-FFF2-40B4-BE49-F238E27FC236}">
                  <a16:creationId xmlns:a16="http://schemas.microsoft.com/office/drawing/2014/main" id="{3AE74044-443F-4771-A92F-8A73E845A602}"/>
                </a:ext>
              </a:extLst>
            </p:cNvPr>
            <p:cNvSpPr>
              <a:spLocks noChangeShapeType="1"/>
            </p:cNvSpPr>
            <p:nvPr/>
          </p:nvSpPr>
          <p:spPr bwMode="auto">
            <a:xfrm>
              <a:off x="1344" y="2880"/>
              <a:ext cx="144" cy="0"/>
            </a:xfrm>
            <a:prstGeom prst="line">
              <a:avLst/>
            </a:prstGeom>
            <a:noFill/>
            <a:ln w="38100">
              <a:solidFill>
                <a:schemeClr val="tx1"/>
              </a:solidFill>
              <a:round/>
              <a:headEnd/>
              <a:tailEnd/>
            </a:ln>
            <a:effectLst/>
          </p:spPr>
          <p:txBody>
            <a:bodyPr/>
            <a:lstStyle/>
            <a:p>
              <a:endParaRPr lang="ja-JP" altLang="en-US"/>
            </a:p>
          </p:txBody>
        </p:sp>
      </p:grpSp>
      <p:grpSp>
        <p:nvGrpSpPr>
          <p:cNvPr id="32" name="Group 64">
            <a:extLst>
              <a:ext uri="{FF2B5EF4-FFF2-40B4-BE49-F238E27FC236}">
                <a16:creationId xmlns:a16="http://schemas.microsoft.com/office/drawing/2014/main" id="{6AC3B4D3-AE07-44EE-9798-B82E4350ACA2}"/>
              </a:ext>
            </a:extLst>
          </p:cNvPr>
          <p:cNvGrpSpPr>
            <a:grpSpLocks/>
          </p:cNvGrpSpPr>
          <p:nvPr/>
        </p:nvGrpSpPr>
        <p:grpSpPr bwMode="auto">
          <a:xfrm>
            <a:off x="3707904" y="4149080"/>
            <a:ext cx="288032" cy="720080"/>
            <a:chOff x="1872" y="2400"/>
            <a:chExt cx="240" cy="528"/>
          </a:xfrm>
        </p:grpSpPr>
        <p:sp>
          <p:nvSpPr>
            <p:cNvPr id="66" name="Oval 65">
              <a:extLst>
                <a:ext uri="{FF2B5EF4-FFF2-40B4-BE49-F238E27FC236}">
                  <a16:creationId xmlns:a16="http://schemas.microsoft.com/office/drawing/2014/main" id="{7DF9934D-7DC1-4E50-8846-E156B4316FED}"/>
                </a:ext>
              </a:extLst>
            </p:cNvPr>
            <p:cNvSpPr>
              <a:spLocks noChangeArrowheads="1"/>
            </p:cNvSpPr>
            <p:nvPr/>
          </p:nvSpPr>
          <p:spPr bwMode="auto">
            <a:xfrm>
              <a:off x="1872" y="2400"/>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67" name="Line 66">
              <a:extLst>
                <a:ext uri="{FF2B5EF4-FFF2-40B4-BE49-F238E27FC236}">
                  <a16:creationId xmlns:a16="http://schemas.microsoft.com/office/drawing/2014/main" id="{4841579E-3E77-47CF-AC2C-82711DC44100}"/>
                </a:ext>
              </a:extLst>
            </p:cNvPr>
            <p:cNvSpPr>
              <a:spLocks noChangeShapeType="1"/>
            </p:cNvSpPr>
            <p:nvPr/>
          </p:nvSpPr>
          <p:spPr bwMode="auto">
            <a:xfrm flipV="1">
              <a:off x="1872" y="2592"/>
              <a:ext cx="240" cy="240"/>
            </a:xfrm>
            <a:prstGeom prst="line">
              <a:avLst/>
            </a:prstGeom>
            <a:noFill/>
            <a:ln w="38100">
              <a:solidFill>
                <a:schemeClr val="tx1"/>
              </a:solidFill>
              <a:round/>
              <a:headEnd/>
              <a:tailEnd/>
            </a:ln>
            <a:effectLst/>
          </p:spPr>
          <p:txBody>
            <a:bodyPr/>
            <a:lstStyle/>
            <a:p>
              <a:endParaRPr lang="ja-JP" altLang="en-US"/>
            </a:p>
          </p:txBody>
        </p:sp>
        <p:sp>
          <p:nvSpPr>
            <p:cNvPr id="68" name="Line 67">
              <a:extLst>
                <a:ext uri="{FF2B5EF4-FFF2-40B4-BE49-F238E27FC236}">
                  <a16:creationId xmlns:a16="http://schemas.microsoft.com/office/drawing/2014/main" id="{72FF6818-4F25-4B2D-9CCA-17AC5BBC1256}"/>
                </a:ext>
              </a:extLst>
            </p:cNvPr>
            <p:cNvSpPr>
              <a:spLocks noChangeShapeType="1"/>
            </p:cNvSpPr>
            <p:nvPr/>
          </p:nvSpPr>
          <p:spPr bwMode="auto">
            <a:xfrm flipH="1">
              <a:off x="1872" y="2544"/>
              <a:ext cx="192" cy="192"/>
            </a:xfrm>
            <a:prstGeom prst="line">
              <a:avLst/>
            </a:prstGeom>
            <a:noFill/>
            <a:ln w="38100">
              <a:solidFill>
                <a:schemeClr val="tx1"/>
              </a:solidFill>
              <a:round/>
              <a:headEnd/>
              <a:tailEnd/>
            </a:ln>
            <a:effectLst/>
          </p:spPr>
          <p:txBody>
            <a:bodyPr/>
            <a:lstStyle/>
            <a:p>
              <a:endParaRPr lang="ja-JP" altLang="en-US"/>
            </a:p>
          </p:txBody>
        </p:sp>
        <p:sp>
          <p:nvSpPr>
            <p:cNvPr id="69" name="Line 68">
              <a:extLst>
                <a:ext uri="{FF2B5EF4-FFF2-40B4-BE49-F238E27FC236}">
                  <a16:creationId xmlns:a16="http://schemas.microsoft.com/office/drawing/2014/main" id="{A25626A7-12B9-412A-A7C6-F3D0D662B6BC}"/>
                </a:ext>
              </a:extLst>
            </p:cNvPr>
            <p:cNvSpPr>
              <a:spLocks noChangeShapeType="1"/>
            </p:cNvSpPr>
            <p:nvPr/>
          </p:nvSpPr>
          <p:spPr bwMode="auto">
            <a:xfrm flipH="1">
              <a:off x="1872" y="2448"/>
              <a:ext cx="192" cy="192"/>
            </a:xfrm>
            <a:prstGeom prst="line">
              <a:avLst/>
            </a:prstGeom>
            <a:noFill/>
            <a:ln w="38100">
              <a:solidFill>
                <a:schemeClr val="tx1"/>
              </a:solidFill>
              <a:round/>
              <a:headEnd/>
              <a:tailEnd/>
            </a:ln>
            <a:effectLst/>
          </p:spPr>
          <p:txBody>
            <a:bodyPr/>
            <a:lstStyle/>
            <a:p>
              <a:endParaRPr lang="ja-JP" altLang="en-US"/>
            </a:p>
          </p:txBody>
        </p:sp>
        <p:sp>
          <p:nvSpPr>
            <p:cNvPr id="70" name="Line 69">
              <a:extLst>
                <a:ext uri="{FF2B5EF4-FFF2-40B4-BE49-F238E27FC236}">
                  <a16:creationId xmlns:a16="http://schemas.microsoft.com/office/drawing/2014/main" id="{2D043040-75AE-48A0-901D-BB73343CA26B}"/>
                </a:ext>
              </a:extLst>
            </p:cNvPr>
            <p:cNvSpPr>
              <a:spLocks noChangeShapeType="1"/>
            </p:cNvSpPr>
            <p:nvPr/>
          </p:nvSpPr>
          <p:spPr bwMode="auto">
            <a:xfrm flipH="1">
              <a:off x="1872" y="2400"/>
              <a:ext cx="144" cy="144"/>
            </a:xfrm>
            <a:prstGeom prst="line">
              <a:avLst/>
            </a:prstGeom>
            <a:noFill/>
            <a:ln w="38100">
              <a:solidFill>
                <a:schemeClr val="tx1"/>
              </a:solidFill>
              <a:round/>
              <a:headEnd/>
              <a:tailEnd/>
            </a:ln>
            <a:effectLst/>
          </p:spPr>
          <p:txBody>
            <a:bodyPr/>
            <a:lstStyle/>
            <a:p>
              <a:endParaRPr lang="ja-JP" altLang="en-US"/>
            </a:p>
          </p:txBody>
        </p:sp>
        <p:sp>
          <p:nvSpPr>
            <p:cNvPr id="71" name="Line 70">
              <a:extLst>
                <a:ext uri="{FF2B5EF4-FFF2-40B4-BE49-F238E27FC236}">
                  <a16:creationId xmlns:a16="http://schemas.microsoft.com/office/drawing/2014/main" id="{024A65BD-5F7F-425C-A3CD-05192FBE1448}"/>
                </a:ext>
              </a:extLst>
            </p:cNvPr>
            <p:cNvSpPr>
              <a:spLocks noChangeShapeType="1"/>
            </p:cNvSpPr>
            <p:nvPr/>
          </p:nvSpPr>
          <p:spPr bwMode="auto">
            <a:xfrm flipH="1">
              <a:off x="1920" y="2688"/>
              <a:ext cx="192" cy="192"/>
            </a:xfrm>
            <a:prstGeom prst="line">
              <a:avLst/>
            </a:prstGeom>
            <a:noFill/>
            <a:ln w="38100">
              <a:solidFill>
                <a:schemeClr val="tx1"/>
              </a:solidFill>
              <a:round/>
              <a:headEnd/>
              <a:tailEnd/>
            </a:ln>
            <a:effectLst/>
          </p:spPr>
          <p:txBody>
            <a:bodyPr/>
            <a:lstStyle/>
            <a:p>
              <a:endParaRPr lang="ja-JP" altLang="en-US"/>
            </a:p>
          </p:txBody>
        </p:sp>
        <p:sp>
          <p:nvSpPr>
            <p:cNvPr id="72" name="Line 71">
              <a:extLst>
                <a:ext uri="{FF2B5EF4-FFF2-40B4-BE49-F238E27FC236}">
                  <a16:creationId xmlns:a16="http://schemas.microsoft.com/office/drawing/2014/main" id="{6E576E5E-E36B-4067-BCE9-949EF920C9C5}"/>
                </a:ext>
              </a:extLst>
            </p:cNvPr>
            <p:cNvSpPr>
              <a:spLocks noChangeShapeType="1"/>
            </p:cNvSpPr>
            <p:nvPr/>
          </p:nvSpPr>
          <p:spPr bwMode="auto">
            <a:xfrm flipH="1">
              <a:off x="1968" y="2832"/>
              <a:ext cx="96" cy="96"/>
            </a:xfrm>
            <a:prstGeom prst="line">
              <a:avLst/>
            </a:prstGeom>
            <a:noFill/>
            <a:ln w="38100">
              <a:solidFill>
                <a:schemeClr val="tx1"/>
              </a:solidFill>
              <a:round/>
              <a:headEnd/>
              <a:tailEnd/>
            </a:ln>
            <a:effectLst/>
          </p:spPr>
          <p:txBody>
            <a:bodyPr/>
            <a:lstStyle/>
            <a:p>
              <a:endParaRPr lang="ja-JP" altLang="en-US"/>
            </a:p>
          </p:txBody>
        </p:sp>
      </p:grpSp>
      <p:grpSp>
        <p:nvGrpSpPr>
          <p:cNvPr id="33" name="Group 72">
            <a:extLst>
              <a:ext uri="{FF2B5EF4-FFF2-40B4-BE49-F238E27FC236}">
                <a16:creationId xmlns:a16="http://schemas.microsoft.com/office/drawing/2014/main" id="{1FC3686B-95AA-4A18-851B-EB0488F1EE75}"/>
              </a:ext>
            </a:extLst>
          </p:cNvPr>
          <p:cNvGrpSpPr>
            <a:grpSpLocks/>
          </p:cNvGrpSpPr>
          <p:nvPr/>
        </p:nvGrpSpPr>
        <p:grpSpPr bwMode="auto">
          <a:xfrm>
            <a:off x="8028384" y="4149080"/>
            <a:ext cx="288032" cy="720080"/>
            <a:chOff x="1872" y="2400"/>
            <a:chExt cx="240" cy="528"/>
          </a:xfrm>
        </p:grpSpPr>
        <p:sp>
          <p:nvSpPr>
            <p:cNvPr id="59" name="Oval 73">
              <a:extLst>
                <a:ext uri="{FF2B5EF4-FFF2-40B4-BE49-F238E27FC236}">
                  <a16:creationId xmlns:a16="http://schemas.microsoft.com/office/drawing/2014/main" id="{6CA21EFB-4A3E-428F-9B6F-95149B7F3C00}"/>
                </a:ext>
              </a:extLst>
            </p:cNvPr>
            <p:cNvSpPr>
              <a:spLocks noChangeArrowheads="1"/>
            </p:cNvSpPr>
            <p:nvPr/>
          </p:nvSpPr>
          <p:spPr bwMode="auto">
            <a:xfrm>
              <a:off x="1872" y="2400"/>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60" name="Line 74">
              <a:extLst>
                <a:ext uri="{FF2B5EF4-FFF2-40B4-BE49-F238E27FC236}">
                  <a16:creationId xmlns:a16="http://schemas.microsoft.com/office/drawing/2014/main" id="{95D8CC6D-8107-406F-9416-336E857E6E2D}"/>
                </a:ext>
              </a:extLst>
            </p:cNvPr>
            <p:cNvSpPr>
              <a:spLocks noChangeShapeType="1"/>
            </p:cNvSpPr>
            <p:nvPr/>
          </p:nvSpPr>
          <p:spPr bwMode="auto">
            <a:xfrm flipV="1">
              <a:off x="1872" y="2592"/>
              <a:ext cx="240" cy="240"/>
            </a:xfrm>
            <a:prstGeom prst="line">
              <a:avLst/>
            </a:prstGeom>
            <a:noFill/>
            <a:ln w="38100">
              <a:solidFill>
                <a:schemeClr val="tx1"/>
              </a:solidFill>
              <a:round/>
              <a:headEnd/>
              <a:tailEnd/>
            </a:ln>
            <a:effectLst/>
          </p:spPr>
          <p:txBody>
            <a:bodyPr/>
            <a:lstStyle/>
            <a:p>
              <a:endParaRPr lang="ja-JP" altLang="en-US"/>
            </a:p>
          </p:txBody>
        </p:sp>
        <p:sp>
          <p:nvSpPr>
            <p:cNvPr id="61" name="Line 75">
              <a:extLst>
                <a:ext uri="{FF2B5EF4-FFF2-40B4-BE49-F238E27FC236}">
                  <a16:creationId xmlns:a16="http://schemas.microsoft.com/office/drawing/2014/main" id="{A7AFC90F-FDD5-4E1E-B270-D1FA3784BB5E}"/>
                </a:ext>
              </a:extLst>
            </p:cNvPr>
            <p:cNvSpPr>
              <a:spLocks noChangeShapeType="1"/>
            </p:cNvSpPr>
            <p:nvPr/>
          </p:nvSpPr>
          <p:spPr bwMode="auto">
            <a:xfrm flipH="1">
              <a:off x="1872" y="2544"/>
              <a:ext cx="192" cy="192"/>
            </a:xfrm>
            <a:prstGeom prst="line">
              <a:avLst/>
            </a:prstGeom>
            <a:noFill/>
            <a:ln w="38100">
              <a:solidFill>
                <a:schemeClr val="tx1"/>
              </a:solidFill>
              <a:round/>
              <a:headEnd/>
              <a:tailEnd/>
            </a:ln>
            <a:effectLst/>
          </p:spPr>
          <p:txBody>
            <a:bodyPr/>
            <a:lstStyle/>
            <a:p>
              <a:endParaRPr lang="ja-JP" altLang="en-US"/>
            </a:p>
          </p:txBody>
        </p:sp>
        <p:sp>
          <p:nvSpPr>
            <p:cNvPr id="62" name="Line 76">
              <a:extLst>
                <a:ext uri="{FF2B5EF4-FFF2-40B4-BE49-F238E27FC236}">
                  <a16:creationId xmlns:a16="http://schemas.microsoft.com/office/drawing/2014/main" id="{C7A36745-4185-44E7-BCF0-76292020CCD8}"/>
                </a:ext>
              </a:extLst>
            </p:cNvPr>
            <p:cNvSpPr>
              <a:spLocks noChangeShapeType="1"/>
            </p:cNvSpPr>
            <p:nvPr/>
          </p:nvSpPr>
          <p:spPr bwMode="auto">
            <a:xfrm flipH="1">
              <a:off x="1872" y="2448"/>
              <a:ext cx="192" cy="192"/>
            </a:xfrm>
            <a:prstGeom prst="line">
              <a:avLst/>
            </a:prstGeom>
            <a:noFill/>
            <a:ln w="38100">
              <a:solidFill>
                <a:schemeClr val="tx1"/>
              </a:solidFill>
              <a:round/>
              <a:headEnd/>
              <a:tailEnd/>
            </a:ln>
            <a:effectLst/>
          </p:spPr>
          <p:txBody>
            <a:bodyPr/>
            <a:lstStyle/>
            <a:p>
              <a:endParaRPr lang="ja-JP" altLang="en-US"/>
            </a:p>
          </p:txBody>
        </p:sp>
        <p:sp>
          <p:nvSpPr>
            <p:cNvPr id="63" name="Line 77">
              <a:extLst>
                <a:ext uri="{FF2B5EF4-FFF2-40B4-BE49-F238E27FC236}">
                  <a16:creationId xmlns:a16="http://schemas.microsoft.com/office/drawing/2014/main" id="{367BF765-CA16-4C23-803F-A8A11DF0B89D}"/>
                </a:ext>
              </a:extLst>
            </p:cNvPr>
            <p:cNvSpPr>
              <a:spLocks noChangeShapeType="1"/>
            </p:cNvSpPr>
            <p:nvPr/>
          </p:nvSpPr>
          <p:spPr bwMode="auto">
            <a:xfrm flipH="1">
              <a:off x="1872" y="2400"/>
              <a:ext cx="144" cy="144"/>
            </a:xfrm>
            <a:prstGeom prst="line">
              <a:avLst/>
            </a:prstGeom>
            <a:noFill/>
            <a:ln w="38100">
              <a:solidFill>
                <a:schemeClr val="tx1"/>
              </a:solidFill>
              <a:round/>
              <a:headEnd/>
              <a:tailEnd/>
            </a:ln>
            <a:effectLst/>
          </p:spPr>
          <p:txBody>
            <a:bodyPr/>
            <a:lstStyle/>
            <a:p>
              <a:endParaRPr lang="ja-JP" altLang="en-US"/>
            </a:p>
          </p:txBody>
        </p:sp>
        <p:sp>
          <p:nvSpPr>
            <p:cNvPr id="64" name="Line 78">
              <a:extLst>
                <a:ext uri="{FF2B5EF4-FFF2-40B4-BE49-F238E27FC236}">
                  <a16:creationId xmlns:a16="http://schemas.microsoft.com/office/drawing/2014/main" id="{C5C4A6EB-CCF6-49EB-B42F-434DA29476A8}"/>
                </a:ext>
              </a:extLst>
            </p:cNvPr>
            <p:cNvSpPr>
              <a:spLocks noChangeShapeType="1"/>
            </p:cNvSpPr>
            <p:nvPr/>
          </p:nvSpPr>
          <p:spPr bwMode="auto">
            <a:xfrm flipH="1">
              <a:off x="1920" y="2688"/>
              <a:ext cx="192" cy="192"/>
            </a:xfrm>
            <a:prstGeom prst="line">
              <a:avLst/>
            </a:prstGeom>
            <a:noFill/>
            <a:ln w="38100">
              <a:solidFill>
                <a:schemeClr val="tx1"/>
              </a:solidFill>
              <a:round/>
              <a:headEnd/>
              <a:tailEnd/>
            </a:ln>
            <a:effectLst/>
          </p:spPr>
          <p:txBody>
            <a:bodyPr/>
            <a:lstStyle/>
            <a:p>
              <a:endParaRPr lang="ja-JP" altLang="en-US"/>
            </a:p>
          </p:txBody>
        </p:sp>
        <p:sp>
          <p:nvSpPr>
            <p:cNvPr id="65" name="Line 79">
              <a:extLst>
                <a:ext uri="{FF2B5EF4-FFF2-40B4-BE49-F238E27FC236}">
                  <a16:creationId xmlns:a16="http://schemas.microsoft.com/office/drawing/2014/main" id="{566A2FBC-F72F-422B-8419-D78B8CCFAE54}"/>
                </a:ext>
              </a:extLst>
            </p:cNvPr>
            <p:cNvSpPr>
              <a:spLocks noChangeShapeType="1"/>
            </p:cNvSpPr>
            <p:nvPr/>
          </p:nvSpPr>
          <p:spPr bwMode="auto">
            <a:xfrm flipH="1">
              <a:off x="1968" y="2832"/>
              <a:ext cx="96" cy="96"/>
            </a:xfrm>
            <a:prstGeom prst="line">
              <a:avLst/>
            </a:prstGeom>
            <a:noFill/>
            <a:ln w="38100">
              <a:solidFill>
                <a:schemeClr val="tx1"/>
              </a:solidFill>
              <a:round/>
              <a:headEnd/>
              <a:tailEnd/>
            </a:ln>
            <a:effectLst/>
          </p:spPr>
          <p:txBody>
            <a:bodyPr/>
            <a:lstStyle/>
            <a:p>
              <a:endParaRPr lang="ja-JP" altLang="en-US"/>
            </a:p>
          </p:txBody>
        </p:sp>
      </p:grpSp>
      <p:grpSp>
        <p:nvGrpSpPr>
          <p:cNvPr id="34" name="Group 88">
            <a:extLst>
              <a:ext uri="{FF2B5EF4-FFF2-40B4-BE49-F238E27FC236}">
                <a16:creationId xmlns:a16="http://schemas.microsoft.com/office/drawing/2014/main" id="{1CB58CD8-7956-4DE7-AFB5-EA1893A1EEC7}"/>
              </a:ext>
            </a:extLst>
          </p:cNvPr>
          <p:cNvGrpSpPr>
            <a:grpSpLocks/>
          </p:cNvGrpSpPr>
          <p:nvPr/>
        </p:nvGrpSpPr>
        <p:grpSpPr bwMode="auto">
          <a:xfrm flipH="1">
            <a:off x="5868144" y="4149080"/>
            <a:ext cx="288032" cy="720080"/>
            <a:chOff x="1872" y="2400"/>
            <a:chExt cx="240" cy="528"/>
          </a:xfrm>
        </p:grpSpPr>
        <p:sp>
          <p:nvSpPr>
            <p:cNvPr id="52" name="Oval 89">
              <a:extLst>
                <a:ext uri="{FF2B5EF4-FFF2-40B4-BE49-F238E27FC236}">
                  <a16:creationId xmlns:a16="http://schemas.microsoft.com/office/drawing/2014/main" id="{96FF3B94-4B85-40C8-BB09-CE9707C9EE00}"/>
                </a:ext>
              </a:extLst>
            </p:cNvPr>
            <p:cNvSpPr>
              <a:spLocks noChangeArrowheads="1"/>
            </p:cNvSpPr>
            <p:nvPr/>
          </p:nvSpPr>
          <p:spPr bwMode="auto">
            <a:xfrm>
              <a:off x="1872" y="2400"/>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53" name="Line 90">
              <a:extLst>
                <a:ext uri="{FF2B5EF4-FFF2-40B4-BE49-F238E27FC236}">
                  <a16:creationId xmlns:a16="http://schemas.microsoft.com/office/drawing/2014/main" id="{19656E84-BE0D-4E9E-BB79-24918BF10754}"/>
                </a:ext>
              </a:extLst>
            </p:cNvPr>
            <p:cNvSpPr>
              <a:spLocks noChangeShapeType="1"/>
            </p:cNvSpPr>
            <p:nvPr/>
          </p:nvSpPr>
          <p:spPr bwMode="auto">
            <a:xfrm flipV="1">
              <a:off x="1872" y="2592"/>
              <a:ext cx="240" cy="240"/>
            </a:xfrm>
            <a:prstGeom prst="line">
              <a:avLst/>
            </a:prstGeom>
            <a:noFill/>
            <a:ln w="38100">
              <a:solidFill>
                <a:schemeClr val="tx1"/>
              </a:solidFill>
              <a:round/>
              <a:headEnd/>
              <a:tailEnd/>
            </a:ln>
            <a:effectLst/>
          </p:spPr>
          <p:txBody>
            <a:bodyPr/>
            <a:lstStyle/>
            <a:p>
              <a:endParaRPr lang="ja-JP" altLang="en-US"/>
            </a:p>
          </p:txBody>
        </p:sp>
        <p:sp>
          <p:nvSpPr>
            <p:cNvPr id="54" name="Line 91">
              <a:extLst>
                <a:ext uri="{FF2B5EF4-FFF2-40B4-BE49-F238E27FC236}">
                  <a16:creationId xmlns:a16="http://schemas.microsoft.com/office/drawing/2014/main" id="{FC177476-3C48-45BF-BEC1-AB015C9ECD89}"/>
                </a:ext>
              </a:extLst>
            </p:cNvPr>
            <p:cNvSpPr>
              <a:spLocks noChangeShapeType="1"/>
            </p:cNvSpPr>
            <p:nvPr/>
          </p:nvSpPr>
          <p:spPr bwMode="auto">
            <a:xfrm flipH="1">
              <a:off x="1872" y="2544"/>
              <a:ext cx="192" cy="192"/>
            </a:xfrm>
            <a:prstGeom prst="line">
              <a:avLst/>
            </a:prstGeom>
            <a:noFill/>
            <a:ln w="38100">
              <a:solidFill>
                <a:schemeClr val="tx1"/>
              </a:solidFill>
              <a:round/>
              <a:headEnd/>
              <a:tailEnd/>
            </a:ln>
            <a:effectLst/>
          </p:spPr>
          <p:txBody>
            <a:bodyPr/>
            <a:lstStyle/>
            <a:p>
              <a:endParaRPr lang="ja-JP" altLang="en-US"/>
            </a:p>
          </p:txBody>
        </p:sp>
        <p:sp>
          <p:nvSpPr>
            <p:cNvPr id="55" name="Line 92">
              <a:extLst>
                <a:ext uri="{FF2B5EF4-FFF2-40B4-BE49-F238E27FC236}">
                  <a16:creationId xmlns:a16="http://schemas.microsoft.com/office/drawing/2014/main" id="{55861ADE-0F54-46B6-AEC4-0626DFDAAFB1}"/>
                </a:ext>
              </a:extLst>
            </p:cNvPr>
            <p:cNvSpPr>
              <a:spLocks noChangeShapeType="1"/>
            </p:cNvSpPr>
            <p:nvPr/>
          </p:nvSpPr>
          <p:spPr bwMode="auto">
            <a:xfrm flipH="1">
              <a:off x="1872" y="2448"/>
              <a:ext cx="192" cy="192"/>
            </a:xfrm>
            <a:prstGeom prst="line">
              <a:avLst/>
            </a:prstGeom>
            <a:noFill/>
            <a:ln w="38100">
              <a:solidFill>
                <a:schemeClr val="tx1"/>
              </a:solidFill>
              <a:round/>
              <a:headEnd/>
              <a:tailEnd/>
            </a:ln>
            <a:effectLst/>
          </p:spPr>
          <p:txBody>
            <a:bodyPr/>
            <a:lstStyle/>
            <a:p>
              <a:endParaRPr lang="ja-JP" altLang="en-US"/>
            </a:p>
          </p:txBody>
        </p:sp>
        <p:sp>
          <p:nvSpPr>
            <p:cNvPr id="56" name="Line 93">
              <a:extLst>
                <a:ext uri="{FF2B5EF4-FFF2-40B4-BE49-F238E27FC236}">
                  <a16:creationId xmlns:a16="http://schemas.microsoft.com/office/drawing/2014/main" id="{59E01E21-CD61-42B3-BF9A-50F617063BB4}"/>
                </a:ext>
              </a:extLst>
            </p:cNvPr>
            <p:cNvSpPr>
              <a:spLocks noChangeShapeType="1"/>
            </p:cNvSpPr>
            <p:nvPr/>
          </p:nvSpPr>
          <p:spPr bwMode="auto">
            <a:xfrm flipH="1">
              <a:off x="1872" y="2400"/>
              <a:ext cx="144" cy="144"/>
            </a:xfrm>
            <a:prstGeom prst="line">
              <a:avLst/>
            </a:prstGeom>
            <a:noFill/>
            <a:ln w="38100">
              <a:solidFill>
                <a:schemeClr val="tx1"/>
              </a:solidFill>
              <a:round/>
              <a:headEnd/>
              <a:tailEnd/>
            </a:ln>
            <a:effectLst/>
          </p:spPr>
          <p:txBody>
            <a:bodyPr/>
            <a:lstStyle/>
            <a:p>
              <a:endParaRPr lang="ja-JP" altLang="en-US"/>
            </a:p>
          </p:txBody>
        </p:sp>
        <p:sp>
          <p:nvSpPr>
            <p:cNvPr id="57" name="Line 94">
              <a:extLst>
                <a:ext uri="{FF2B5EF4-FFF2-40B4-BE49-F238E27FC236}">
                  <a16:creationId xmlns:a16="http://schemas.microsoft.com/office/drawing/2014/main" id="{90A802D4-89C6-4398-A1E0-0C0EA62549DB}"/>
                </a:ext>
              </a:extLst>
            </p:cNvPr>
            <p:cNvSpPr>
              <a:spLocks noChangeShapeType="1"/>
            </p:cNvSpPr>
            <p:nvPr/>
          </p:nvSpPr>
          <p:spPr bwMode="auto">
            <a:xfrm flipH="1">
              <a:off x="1920" y="2688"/>
              <a:ext cx="192" cy="192"/>
            </a:xfrm>
            <a:prstGeom prst="line">
              <a:avLst/>
            </a:prstGeom>
            <a:noFill/>
            <a:ln w="38100">
              <a:solidFill>
                <a:schemeClr val="tx1"/>
              </a:solidFill>
              <a:round/>
              <a:headEnd/>
              <a:tailEnd/>
            </a:ln>
            <a:effectLst/>
          </p:spPr>
          <p:txBody>
            <a:bodyPr/>
            <a:lstStyle/>
            <a:p>
              <a:endParaRPr lang="ja-JP" altLang="en-US"/>
            </a:p>
          </p:txBody>
        </p:sp>
        <p:sp>
          <p:nvSpPr>
            <p:cNvPr id="58" name="Line 95">
              <a:extLst>
                <a:ext uri="{FF2B5EF4-FFF2-40B4-BE49-F238E27FC236}">
                  <a16:creationId xmlns:a16="http://schemas.microsoft.com/office/drawing/2014/main" id="{57399C6E-2494-410E-B527-1785DF12A385}"/>
                </a:ext>
              </a:extLst>
            </p:cNvPr>
            <p:cNvSpPr>
              <a:spLocks noChangeShapeType="1"/>
            </p:cNvSpPr>
            <p:nvPr/>
          </p:nvSpPr>
          <p:spPr bwMode="auto">
            <a:xfrm flipH="1">
              <a:off x="1968" y="2832"/>
              <a:ext cx="96" cy="96"/>
            </a:xfrm>
            <a:prstGeom prst="line">
              <a:avLst/>
            </a:prstGeom>
            <a:noFill/>
            <a:ln w="38100">
              <a:solidFill>
                <a:schemeClr val="tx1"/>
              </a:solidFill>
              <a:round/>
              <a:headEnd/>
              <a:tailEnd/>
            </a:ln>
            <a:effectLst/>
          </p:spPr>
          <p:txBody>
            <a:bodyPr/>
            <a:lstStyle/>
            <a:p>
              <a:endParaRPr lang="ja-JP" altLang="en-US"/>
            </a:p>
          </p:txBody>
        </p:sp>
      </p:grpSp>
      <p:grpSp>
        <p:nvGrpSpPr>
          <p:cNvPr id="38" name="Group 110">
            <a:extLst>
              <a:ext uri="{FF2B5EF4-FFF2-40B4-BE49-F238E27FC236}">
                <a16:creationId xmlns:a16="http://schemas.microsoft.com/office/drawing/2014/main" id="{2EF469E4-2A75-4582-A266-065920F573D0}"/>
              </a:ext>
            </a:extLst>
          </p:cNvPr>
          <p:cNvGrpSpPr>
            <a:grpSpLocks/>
          </p:cNvGrpSpPr>
          <p:nvPr/>
        </p:nvGrpSpPr>
        <p:grpSpPr bwMode="auto">
          <a:xfrm>
            <a:off x="4788024" y="4149080"/>
            <a:ext cx="288032" cy="720080"/>
            <a:chOff x="2466" y="2474"/>
            <a:chExt cx="240" cy="532"/>
          </a:xfrm>
        </p:grpSpPr>
        <p:sp>
          <p:nvSpPr>
            <p:cNvPr id="42" name="Oval 104">
              <a:extLst>
                <a:ext uri="{FF2B5EF4-FFF2-40B4-BE49-F238E27FC236}">
                  <a16:creationId xmlns:a16="http://schemas.microsoft.com/office/drawing/2014/main" id="{9B370E82-09D2-4151-9A1B-8D76F65B5835}"/>
                </a:ext>
              </a:extLst>
            </p:cNvPr>
            <p:cNvSpPr>
              <a:spLocks noChangeArrowheads="1"/>
            </p:cNvSpPr>
            <p:nvPr/>
          </p:nvSpPr>
          <p:spPr bwMode="auto">
            <a:xfrm>
              <a:off x="2466" y="2478"/>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43" name="Line 105">
              <a:extLst>
                <a:ext uri="{FF2B5EF4-FFF2-40B4-BE49-F238E27FC236}">
                  <a16:creationId xmlns:a16="http://schemas.microsoft.com/office/drawing/2014/main" id="{4B66F8B8-29A4-48A1-848E-1324A6059FAC}"/>
                </a:ext>
              </a:extLst>
            </p:cNvPr>
            <p:cNvSpPr>
              <a:spLocks noChangeShapeType="1"/>
            </p:cNvSpPr>
            <p:nvPr/>
          </p:nvSpPr>
          <p:spPr bwMode="auto">
            <a:xfrm>
              <a:off x="2562" y="2474"/>
              <a:ext cx="0" cy="528"/>
            </a:xfrm>
            <a:prstGeom prst="line">
              <a:avLst/>
            </a:prstGeom>
            <a:noFill/>
            <a:ln w="38100">
              <a:solidFill>
                <a:schemeClr val="tx1"/>
              </a:solidFill>
              <a:round/>
              <a:headEnd/>
              <a:tailEnd/>
            </a:ln>
            <a:effectLst/>
          </p:spPr>
          <p:txBody>
            <a:bodyPr/>
            <a:lstStyle/>
            <a:p>
              <a:endParaRPr lang="ja-JP" altLang="en-US"/>
            </a:p>
          </p:txBody>
        </p:sp>
        <p:sp>
          <p:nvSpPr>
            <p:cNvPr id="44" name="Line 106">
              <a:extLst>
                <a:ext uri="{FF2B5EF4-FFF2-40B4-BE49-F238E27FC236}">
                  <a16:creationId xmlns:a16="http://schemas.microsoft.com/office/drawing/2014/main" id="{584A6A0D-DB29-4A09-8E06-87ADBAFCC5D5}"/>
                </a:ext>
              </a:extLst>
            </p:cNvPr>
            <p:cNvSpPr>
              <a:spLocks noChangeShapeType="1"/>
            </p:cNvSpPr>
            <p:nvPr/>
          </p:nvSpPr>
          <p:spPr bwMode="auto">
            <a:xfrm>
              <a:off x="2610" y="2474"/>
              <a:ext cx="0" cy="528"/>
            </a:xfrm>
            <a:prstGeom prst="line">
              <a:avLst/>
            </a:prstGeom>
            <a:noFill/>
            <a:ln w="38100">
              <a:solidFill>
                <a:schemeClr val="tx1"/>
              </a:solidFill>
              <a:round/>
              <a:headEnd/>
              <a:tailEnd/>
            </a:ln>
            <a:effectLst/>
          </p:spPr>
          <p:txBody>
            <a:bodyPr/>
            <a:lstStyle/>
            <a:p>
              <a:endParaRPr lang="ja-JP" altLang="en-US"/>
            </a:p>
          </p:txBody>
        </p:sp>
        <p:sp>
          <p:nvSpPr>
            <p:cNvPr id="45" name="Line 107">
              <a:extLst>
                <a:ext uri="{FF2B5EF4-FFF2-40B4-BE49-F238E27FC236}">
                  <a16:creationId xmlns:a16="http://schemas.microsoft.com/office/drawing/2014/main" id="{56A1D221-394E-47B5-A2F4-AAACF8190D3E}"/>
                </a:ext>
              </a:extLst>
            </p:cNvPr>
            <p:cNvSpPr>
              <a:spLocks noChangeShapeType="1"/>
            </p:cNvSpPr>
            <p:nvPr/>
          </p:nvSpPr>
          <p:spPr bwMode="auto">
            <a:xfrm>
              <a:off x="2514" y="2522"/>
              <a:ext cx="0" cy="384"/>
            </a:xfrm>
            <a:prstGeom prst="line">
              <a:avLst/>
            </a:prstGeom>
            <a:noFill/>
            <a:ln w="38100">
              <a:solidFill>
                <a:schemeClr val="tx1"/>
              </a:solidFill>
              <a:round/>
              <a:headEnd/>
              <a:tailEnd/>
            </a:ln>
            <a:effectLst/>
          </p:spPr>
          <p:txBody>
            <a:bodyPr/>
            <a:lstStyle/>
            <a:p>
              <a:endParaRPr lang="ja-JP" altLang="en-US"/>
            </a:p>
          </p:txBody>
        </p:sp>
        <p:sp>
          <p:nvSpPr>
            <p:cNvPr id="46" name="Line 108">
              <a:extLst>
                <a:ext uri="{FF2B5EF4-FFF2-40B4-BE49-F238E27FC236}">
                  <a16:creationId xmlns:a16="http://schemas.microsoft.com/office/drawing/2014/main" id="{32A66952-1F06-4491-9738-06767F4640A3}"/>
                </a:ext>
              </a:extLst>
            </p:cNvPr>
            <p:cNvSpPr>
              <a:spLocks noChangeShapeType="1"/>
            </p:cNvSpPr>
            <p:nvPr/>
          </p:nvSpPr>
          <p:spPr bwMode="auto">
            <a:xfrm>
              <a:off x="2658" y="2522"/>
              <a:ext cx="0" cy="432"/>
            </a:xfrm>
            <a:prstGeom prst="line">
              <a:avLst/>
            </a:prstGeom>
            <a:noFill/>
            <a:ln w="38100">
              <a:solidFill>
                <a:schemeClr val="tx1"/>
              </a:solidFill>
              <a:round/>
              <a:headEnd/>
              <a:tailEnd/>
            </a:ln>
            <a:effectLst/>
          </p:spPr>
          <p:txBody>
            <a:bodyPr/>
            <a:lstStyle/>
            <a:p>
              <a:endParaRPr lang="ja-JP" altLang="en-US"/>
            </a:p>
          </p:txBody>
        </p:sp>
      </p:grpSp>
      <p:grpSp>
        <p:nvGrpSpPr>
          <p:cNvPr id="97" name="Group 179">
            <a:extLst>
              <a:ext uri="{FF2B5EF4-FFF2-40B4-BE49-F238E27FC236}">
                <a16:creationId xmlns:a16="http://schemas.microsoft.com/office/drawing/2014/main" id="{8EEFFD1D-2DA8-4BDA-8948-E40EDD4E2465}"/>
              </a:ext>
            </a:extLst>
          </p:cNvPr>
          <p:cNvGrpSpPr>
            <a:grpSpLocks/>
          </p:cNvGrpSpPr>
          <p:nvPr/>
        </p:nvGrpSpPr>
        <p:grpSpPr bwMode="auto">
          <a:xfrm>
            <a:off x="323528" y="548680"/>
            <a:ext cx="4033838" cy="1584325"/>
            <a:chOff x="249" y="1616"/>
            <a:chExt cx="2541" cy="998"/>
          </a:xfrm>
        </p:grpSpPr>
        <p:sp>
          <p:nvSpPr>
            <p:cNvPr id="99" name="Rectangle 135">
              <a:extLst>
                <a:ext uri="{FF2B5EF4-FFF2-40B4-BE49-F238E27FC236}">
                  <a16:creationId xmlns:a16="http://schemas.microsoft.com/office/drawing/2014/main" id="{61C6AF31-5ECB-4A6D-B977-5EA4BFC8CF9D}"/>
                </a:ext>
              </a:extLst>
            </p:cNvPr>
            <p:cNvSpPr>
              <a:spLocks noChangeArrowheads="1"/>
            </p:cNvSpPr>
            <p:nvPr/>
          </p:nvSpPr>
          <p:spPr bwMode="auto">
            <a:xfrm>
              <a:off x="249" y="1616"/>
              <a:ext cx="2541" cy="998"/>
            </a:xfrm>
            <a:prstGeom prst="rect">
              <a:avLst/>
            </a:prstGeom>
            <a:solidFill>
              <a:srgbClr val="CCFFCC"/>
            </a:solidFill>
            <a:ln w="38100">
              <a:solidFill>
                <a:schemeClr val="tx1"/>
              </a:solidFill>
              <a:miter lim="800000"/>
              <a:headEnd/>
              <a:tailEnd/>
            </a:ln>
            <a:effectLst/>
          </p:spPr>
          <p:txBody>
            <a:bodyPr wrap="none" anchor="ctr"/>
            <a:lstStyle/>
            <a:p>
              <a:endParaRPr lang="ja-JP" altLang="en-US"/>
            </a:p>
          </p:txBody>
        </p:sp>
        <p:sp>
          <p:nvSpPr>
            <p:cNvPr id="100" name="Line 21">
              <a:extLst>
                <a:ext uri="{FF2B5EF4-FFF2-40B4-BE49-F238E27FC236}">
                  <a16:creationId xmlns:a16="http://schemas.microsoft.com/office/drawing/2014/main" id="{36C0D121-62E5-4F66-BA3A-678331C75254}"/>
                </a:ext>
              </a:extLst>
            </p:cNvPr>
            <p:cNvSpPr>
              <a:spLocks noChangeShapeType="1"/>
            </p:cNvSpPr>
            <p:nvPr/>
          </p:nvSpPr>
          <p:spPr bwMode="auto">
            <a:xfrm>
              <a:off x="295" y="1933"/>
              <a:ext cx="862" cy="0"/>
            </a:xfrm>
            <a:prstGeom prst="line">
              <a:avLst/>
            </a:prstGeom>
            <a:noFill/>
            <a:ln w="38100">
              <a:solidFill>
                <a:schemeClr val="tx1"/>
              </a:solidFill>
              <a:round/>
              <a:headEnd/>
              <a:tailEnd type="stealth" w="med" len="med"/>
            </a:ln>
            <a:effectLst/>
          </p:spPr>
          <p:txBody>
            <a:bodyPr/>
            <a:lstStyle/>
            <a:p>
              <a:endParaRPr lang="ja-JP" altLang="en-US"/>
            </a:p>
          </p:txBody>
        </p:sp>
        <p:grpSp>
          <p:nvGrpSpPr>
            <p:cNvPr id="101" name="Group 22">
              <a:extLst>
                <a:ext uri="{FF2B5EF4-FFF2-40B4-BE49-F238E27FC236}">
                  <a16:creationId xmlns:a16="http://schemas.microsoft.com/office/drawing/2014/main" id="{F17ED9E7-8B10-4B78-8963-039FDC22791E}"/>
                </a:ext>
              </a:extLst>
            </p:cNvPr>
            <p:cNvGrpSpPr>
              <a:grpSpLocks/>
            </p:cNvGrpSpPr>
            <p:nvPr/>
          </p:nvGrpSpPr>
          <p:grpSpPr bwMode="auto">
            <a:xfrm>
              <a:off x="522" y="2205"/>
              <a:ext cx="420" cy="273"/>
              <a:chOff x="96" y="2208"/>
              <a:chExt cx="480" cy="480"/>
            </a:xfrm>
          </p:grpSpPr>
          <p:sp>
            <p:nvSpPr>
              <p:cNvPr id="116" name="Line 23">
                <a:extLst>
                  <a:ext uri="{FF2B5EF4-FFF2-40B4-BE49-F238E27FC236}">
                    <a16:creationId xmlns:a16="http://schemas.microsoft.com/office/drawing/2014/main" id="{0A001C6B-1B40-403B-BCBA-3DAFF72F64F5}"/>
                  </a:ext>
                </a:extLst>
              </p:cNvPr>
              <p:cNvSpPr>
                <a:spLocks noChangeShapeType="1"/>
              </p:cNvSpPr>
              <p:nvPr/>
            </p:nvSpPr>
            <p:spPr bwMode="auto">
              <a:xfrm>
                <a:off x="336" y="2208"/>
                <a:ext cx="0" cy="480"/>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17" name="Line 24">
                <a:extLst>
                  <a:ext uri="{FF2B5EF4-FFF2-40B4-BE49-F238E27FC236}">
                    <a16:creationId xmlns:a16="http://schemas.microsoft.com/office/drawing/2014/main" id="{79AA4E8C-7268-4D52-9854-E7A767F79B96}"/>
                  </a:ext>
                </a:extLst>
              </p:cNvPr>
              <p:cNvSpPr>
                <a:spLocks noChangeShapeType="1"/>
              </p:cNvSpPr>
              <p:nvPr/>
            </p:nvSpPr>
            <p:spPr bwMode="auto">
              <a:xfrm>
                <a:off x="96" y="2448"/>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102" name="Freeform 28">
              <a:extLst>
                <a:ext uri="{FF2B5EF4-FFF2-40B4-BE49-F238E27FC236}">
                  <a16:creationId xmlns:a16="http://schemas.microsoft.com/office/drawing/2014/main" id="{12C6E9EC-135D-4528-9B22-FE90BF17310C}"/>
                </a:ext>
              </a:extLst>
            </p:cNvPr>
            <p:cNvSpPr>
              <a:spLocks/>
            </p:cNvSpPr>
            <p:nvPr/>
          </p:nvSpPr>
          <p:spPr bwMode="auto">
            <a:xfrm>
              <a:off x="295" y="1706"/>
              <a:ext cx="701" cy="409"/>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graphicFrame>
          <p:nvGraphicFramePr>
            <p:cNvPr id="103" name="Object 30">
              <a:extLst>
                <a:ext uri="{FF2B5EF4-FFF2-40B4-BE49-F238E27FC236}">
                  <a16:creationId xmlns:a16="http://schemas.microsoft.com/office/drawing/2014/main" id="{D03DB6DB-2988-47E1-9E7B-7295C9157C4E}"/>
                </a:ext>
              </a:extLst>
            </p:cNvPr>
            <p:cNvGraphicFramePr>
              <a:graphicFrameLocks noChangeAspect="1"/>
            </p:cNvGraphicFramePr>
            <p:nvPr/>
          </p:nvGraphicFramePr>
          <p:xfrm>
            <a:off x="298" y="1706"/>
            <a:ext cx="904" cy="499"/>
          </p:xfrm>
          <a:graphic>
            <a:graphicData uri="http://schemas.openxmlformats.org/presentationml/2006/ole">
              <mc:AlternateContent xmlns:mc="http://schemas.openxmlformats.org/markup-compatibility/2006">
                <mc:Choice xmlns:v="urn:schemas-microsoft-com:vml" Requires="v">
                  <p:oleObj spid="_x0000_s88777" name="Micrografx Windows Draw 4.0J 描画" r:id="rId3" imgW="2885760" imgH="645840" progId="">
                    <p:embed/>
                  </p:oleObj>
                </mc:Choice>
                <mc:Fallback>
                  <p:oleObj name="Micrografx Windows Draw 4.0J 描画" r:id="rId3" imgW="2885760" imgH="645840" progId="">
                    <p:embed/>
                    <p:pic>
                      <p:nvPicPr>
                        <p:cNvPr id="359454"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 y="1706"/>
                          <a:ext cx="904"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4" name="Group 114">
              <a:extLst>
                <a:ext uri="{FF2B5EF4-FFF2-40B4-BE49-F238E27FC236}">
                  <a16:creationId xmlns:a16="http://schemas.microsoft.com/office/drawing/2014/main" id="{33C9B0A4-C575-4F71-91EE-1F13670F80C8}"/>
                </a:ext>
              </a:extLst>
            </p:cNvPr>
            <p:cNvGrpSpPr>
              <a:grpSpLocks/>
            </p:cNvGrpSpPr>
            <p:nvPr/>
          </p:nvGrpSpPr>
          <p:grpSpPr bwMode="auto">
            <a:xfrm>
              <a:off x="1202" y="1661"/>
              <a:ext cx="181" cy="532"/>
              <a:chOff x="2466" y="2474"/>
              <a:chExt cx="240" cy="532"/>
            </a:xfrm>
          </p:grpSpPr>
          <p:sp>
            <p:nvSpPr>
              <p:cNvPr id="111" name="Oval 115">
                <a:extLst>
                  <a:ext uri="{FF2B5EF4-FFF2-40B4-BE49-F238E27FC236}">
                    <a16:creationId xmlns:a16="http://schemas.microsoft.com/office/drawing/2014/main" id="{1D74FA01-0F6E-4986-8283-81FB893D3403}"/>
                  </a:ext>
                </a:extLst>
              </p:cNvPr>
              <p:cNvSpPr>
                <a:spLocks noChangeArrowheads="1"/>
              </p:cNvSpPr>
              <p:nvPr/>
            </p:nvSpPr>
            <p:spPr bwMode="auto">
              <a:xfrm>
                <a:off x="2466" y="2478"/>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112" name="Line 116">
                <a:extLst>
                  <a:ext uri="{FF2B5EF4-FFF2-40B4-BE49-F238E27FC236}">
                    <a16:creationId xmlns:a16="http://schemas.microsoft.com/office/drawing/2014/main" id="{7B24C430-1859-4887-9C52-2CE5551CFBB8}"/>
                  </a:ext>
                </a:extLst>
              </p:cNvPr>
              <p:cNvSpPr>
                <a:spLocks noChangeShapeType="1"/>
              </p:cNvSpPr>
              <p:nvPr/>
            </p:nvSpPr>
            <p:spPr bwMode="auto">
              <a:xfrm>
                <a:off x="2562" y="2474"/>
                <a:ext cx="0" cy="528"/>
              </a:xfrm>
              <a:prstGeom prst="line">
                <a:avLst/>
              </a:prstGeom>
              <a:noFill/>
              <a:ln w="38100">
                <a:solidFill>
                  <a:schemeClr val="tx1"/>
                </a:solidFill>
                <a:round/>
                <a:headEnd/>
                <a:tailEnd/>
              </a:ln>
              <a:effectLst/>
            </p:spPr>
            <p:txBody>
              <a:bodyPr/>
              <a:lstStyle/>
              <a:p>
                <a:endParaRPr lang="ja-JP" altLang="en-US"/>
              </a:p>
            </p:txBody>
          </p:sp>
          <p:sp>
            <p:nvSpPr>
              <p:cNvPr id="113" name="Line 117">
                <a:extLst>
                  <a:ext uri="{FF2B5EF4-FFF2-40B4-BE49-F238E27FC236}">
                    <a16:creationId xmlns:a16="http://schemas.microsoft.com/office/drawing/2014/main" id="{1A778508-6119-4877-88F1-5A9CC6E8C379}"/>
                  </a:ext>
                </a:extLst>
              </p:cNvPr>
              <p:cNvSpPr>
                <a:spLocks noChangeShapeType="1"/>
              </p:cNvSpPr>
              <p:nvPr/>
            </p:nvSpPr>
            <p:spPr bwMode="auto">
              <a:xfrm>
                <a:off x="2610" y="2474"/>
                <a:ext cx="0" cy="528"/>
              </a:xfrm>
              <a:prstGeom prst="line">
                <a:avLst/>
              </a:prstGeom>
              <a:noFill/>
              <a:ln w="38100">
                <a:solidFill>
                  <a:schemeClr val="tx1"/>
                </a:solidFill>
                <a:round/>
                <a:headEnd/>
                <a:tailEnd/>
              </a:ln>
              <a:effectLst/>
            </p:spPr>
            <p:txBody>
              <a:bodyPr/>
              <a:lstStyle/>
              <a:p>
                <a:endParaRPr lang="ja-JP" altLang="en-US"/>
              </a:p>
            </p:txBody>
          </p:sp>
          <p:sp>
            <p:nvSpPr>
              <p:cNvPr id="114" name="Line 118">
                <a:extLst>
                  <a:ext uri="{FF2B5EF4-FFF2-40B4-BE49-F238E27FC236}">
                    <a16:creationId xmlns:a16="http://schemas.microsoft.com/office/drawing/2014/main" id="{964E042A-6554-4581-8DE4-8637F7B040F7}"/>
                  </a:ext>
                </a:extLst>
              </p:cNvPr>
              <p:cNvSpPr>
                <a:spLocks noChangeShapeType="1"/>
              </p:cNvSpPr>
              <p:nvPr/>
            </p:nvSpPr>
            <p:spPr bwMode="auto">
              <a:xfrm>
                <a:off x="2514" y="2522"/>
                <a:ext cx="0" cy="384"/>
              </a:xfrm>
              <a:prstGeom prst="line">
                <a:avLst/>
              </a:prstGeom>
              <a:noFill/>
              <a:ln w="38100">
                <a:solidFill>
                  <a:schemeClr val="tx1"/>
                </a:solidFill>
                <a:round/>
                <a:headEnd/>
                <a:tailEnd/>
              </a:ln>
              <a:effectLst/>
            </p:spPr>
            <p:txBody>
              <a:bodyPr/>
              <a:lstStyle/>
              <a:p>
                <a:endParaRPr lang="ja-JP" altLang="en-US"/>
              </a:p>
            </p:txBody>
          </p:sp>
          <p:sp>
            <p:nvSpPr>
              <p:cNvPr id="115" name="Line 119">
                <a:extLst>
                  <a:ext uri="{FF2B5EF4-FFF2-40B4-BE49-F238E27FC236}">
                    <a16:creationId xmlns:a16="http://schemas.microsoft.com/office/drawing/2014/main" id="{097689FF-A816-46E6-A30A-C75D08AAA72D}"/>
                  </a:ext>
                </a:extLst>
              </p:cNvPr>
              <p:cNvSpPr>
                <a:spLocks noChangeShapeType="1"/>
              </p:cNvSpPr>
              <p:nvPr/>
            </p:nvSpPr>
            <p:spPr bwMode="auto">
              <a:xfrm>
                <a:off x="2658" y="2522"/>
                <a:ext cx="0" cy="432"/>
              </a:xfrm>
              <a:prstGeom prst="line">
                <a:avLst/>
              </a:prstGeom>
              <a:noFill/>
              <a:ln w="38100">
                <a:solidFill>
                  <a:schemeClr val="tx1"/>
                </a:solidFill>
                <a:round/>
                <a:headEnd/>
                <a:tailEnd/>
              </a:ln>
              <a:effectLst/>
            </p:spPr>
            <p:txBody>
              <a:bodyPr/>
              <a:lstStyle/>
              <a:p>
                <a:endParaRPr lang="ja-JP" altLang="en-US"/>
              </a:p>
            </p:txBody>
          </p:sp>
        </p:grpSp>
        <p:grpSp>
          <p:nvGrpSpPr>
            <p:cNvPr id="105" name="Group 122">
              <a:extLst>
                <a:ext uri="{FF2B5EF4-FFF2-40B4-BE49-F238E27FC236}">
                  <a16:creationId xmlns:a16="http://schemas.microsoft.com/office/drawing/2014/main" id="{C6BB5AE9-B797-4800-93D1-97EAD0E02D53}"/>
                </a:ext>
              </a:extLst>
            </p:cNvPr>
            <p:cNvGrpSpPr>
              <a:grpSpLocks/>
            </p:cNvGrpSpPr>
            <p:nvPr/>
          </p:nvGrpSpPr>
          <p:grpSpPr bwMode="auto">
            <a:xfrm>
              <a:off x="2336" y="1797"/>
              <a:ext cx="408" cy="272"/>
              <a:chOff x="2563" y="2523"/>
              <a:chExt cx="498" cy="272"/>
            </a:xfrm>
          </p:grpSpPr>
          <p:sp>
            <p:nvSpPr>
              <p:cNvPr id="109" name="AutoShape 121">
                <a:extLst>
                  <a:ext uri="{FF2B5EF4-FFF2-40B4-BE49-F238E27FC236}">
                    <a16:creationId xmlns:a16="http://schemas.microsoft.com/office/drawing/2014/main" id="{B7692843-3578-4E94-89C2-8DDF231F8EED}"/>
                  </a:ext>
                </a:extLst>
              </p:cNvPr>
              <p:cNvSpPr>
                <a:spLocks noChangeArrowheads="1"/>
              </p:cNvSpPr>
              <p:nvPr/>
            </p:nvSpPr>
            <p:spPr bwMode="auto">
              <a:xfrm rot="5400000">
                <a:off x="2585" y="2546"/>
                <a:ext cx="182" cy="226"/>
              </a:xfrm>
              <a:prstGeom prst="can">
                <a:avLst>
                  <a:gd name="adj" fmla="val 31044"/>
                </a:avLst>
              </a:prstGeom>
              <a:solidFill>
                <a:srgbClr val="808080"/>
              </a:solidFill>
              <a:ln w="38100">
                <a:solidFill>
                  <a:schemeClr val="tx1"/>
                </a:solidFill>
                <a:round/>
                <a:headEnd/>
                <a:tailEnd/>
              </a:ln>
              <a:effectLst/>
            </p:spPr>
            <p:txBody>
              <a:bodyPr wrap="none" anchor="ctr"/>
              <a:lstStyle/>
              <a:p>
                <a:endParaRPr lang="ja-JP" altLang="en-US"/>
              </a:p>
            </p:txBody>
          </p:sp>
          <p:sp>
            <p:nvSpPr>
              <p:cNvPr id="110" name="AutoShape 120">
                <a:extLst>
                  <a:ext uri="{FF2B5EF4-FFF2-40B4-BE49-F238E27FC236}">
                    <a16:creationId xmlns:a16="http://schemas.microsoft.com/office/drawing/2014/main" id="{8755A38E-13F7-444D-B2FF-08F518AA997A}"/>
                  </a:ext>
                </a:extLst>
              </p:cNvPr>
              <p:cNvSpPr>
                <a:spLocks noChangeArrowheads="1"/>
              </p:cNvSpPr>
              <p:nvPr/>
            </p:nvSpPr>
            <p:spPr bwMode="auto">
              <a:xfrm>
                <a:off x="2653" y="2523"/>
                <a:ext cx="408" cy="272"/>
              </a:xfrm>
              <a:prstGeom prst="cube">
                <a:avLst>
                  <a:gd name="adj" fmla="val 25000"/>
                </a:avLst>
              </a:prstGeom>
              <a:solidFill>
                <a:srgbClr val="808080"/>
              </a:solidFill>
              <a:ln w="38100">
                <a:solidFill>
                  <a:schemeClr val="tx1"/>
                </a:solidFill>
                <a:miter lim="800000"/>
                <a:headEnd/>
                <a:tailEnd/>
              </a:ln>
              <a:effectLst/>
            </p:spPr>
            <p:txBody>
              <a:bodyPr wrap="none" anchor="ctr"/>
              <a:lstStyle/>
              <a:p>
                <a:endParaRPr lang="ja-JP" altLang="en-US"/>
              </a:p>
            </p:txBody>
          </p:sp>
        </p:grpSp>
        <p:sp>
          <p:nvSpPr>
            <p:cNvPr id="106" name="Line 133">
              <a:extLst>
                <a:ext uri="{FF2B5EF4-FFF2-40B4-BE49-F238E27FC236}">
                  <a16:creationId xmlns:a16="http://schemas.microsoft.com/office/drawing/2014/main" id="{C970D924-D5BF-4476-9E4F-4DB41B6AE795}"/>
                </a:ext>
              </a:extLst>
            </p:cNvPr>
            <p:cNvSpPr>
              <a:spLocks noChangeShapeType="1"/>
            </p:cNvSpPr>
            <p:nvPr/>
          </p:nvSpPr>
          <p:spPr bwMode="auto">
            <a:xfrm>
              <a:off x="1820" y="2205"/>
              <a:ext cx="0" cy="273"/>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07" name="Freeform 138">
              <a:extLst>
                <a:ext uri="{FF2B5EF4-FFF2-40B4-BE49-F238E27FC236}">
                  <a16:creationId xmlns:a16="http://schemas.microsoft.com/office/drawing/2014/main" id="{2FC250B8-5746-4198-9570-03D14303F416}"/>
                </a:ext>
              </a:extLst>
            </p:cNvPr>
            <p:cNvSpPr>
              <a:spLocks/>
            </p:cNvSpPr>
            <p:nvPr/>
          </p:nvSpPr>
          <p:spPr bwMode="auto">
            <a:xfrm>
              <a:off x="1429" y="1706"/>
              <a:ext cx="701" cy="409"/>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sp>
          <p:nvSpPr>
            <p:cNvPr id="108" name="Line 139">
              <a:extLst>
                <a:ext uri="{FF2B5EF4-FFF2-40B4-BE49-F238E27FC236}">
                  <a16:creationId xmlns:a16="http://schemas.microsoft.com/office/drawing/2014/main" id="{A800B47C-C6CC-4B3D-BEB6-93B397E898FB}"/>
                </a:ext>
              </a:extLst>
            </p:cNvPr>
            <p:cNvSpPr>
              <a:spLocks noChangeShapeType="1"/>
            </p:cNvSpPr>
            <p:nvPr/>
          </p:nvSpPr>
          <p:spPr bwMode="auto">
            <a:xfrm>
              <a:off x="1429" y="1933"/>
              <a:ext cx="862" cy="0"/>
            </a:xfrm>
            <a:prstGeom prst="line">
              <a:avLst/>
            </a:prstGeom>
            <a:noFill/>
            <a:ln w="38100">
              <a:solidFill>
                <a:schemeClr val="tx1"/>
              </a:solidFill>
              <a:round/>
              <a:headEnd/>
              <a:tailEnd type="stealth" w="med" len="med"/>
            </a:ln>
            <a:effectLst/>
          </p:spPr>
          <p:txBody>
            <a:bodyPr/>
            <a:lstStyle/>
            <a:p>
              <a:endParaRPr lang="ja-JP" altLang="en-US"/>
            </a:p>
          </p:txBody>
        </p:sp>
      </p:grpSp>
      <p:grpSp>
        <p:nvGrpSpPr>
          <p:cNvPr id="118" name="Group 177">
            <a:extLst>
              <a:ext uri="{FF2B5EF4-FFF2-40B4-BE49-F238E27FC236}">
                <a16:creationId xmlns:a16="http://schemas.microsoft.com/office/drawing/2014/main" id="{3B61AA53-C8F4-44B6-80C4-4A64E653351A}"/>
              </a:ext>
            </a:extLst>
          </p:cNvPr>
          <p:cNvGrpSpPr>
            <a:grpSpLocks/>
          </p:cNvGrpSpPr>
          <p:nvPr/>
        </p:nvGrpSpPr>
        <p:grpSpPr bwMode="auto">
          <a:xfrm>
            <a:off x="4716141" y="548680"/>
            <a:ext cx="4033838" cy="1584325"/>
            <a:chOff x="2971" y="1616"/>
            <a:chExt cx="2541" cy="998"/>
          </a:xfrm>
        </p:grpSpPr>
        <p:sp>
          <p:nvSpPr>
            <p:cNvPr id="120" name="Rectangle 143">
              <a:extLst>
                <a:ext uri="{FF2B5EF4-FFF2-40B4-BE49-F238E27FC236}">
                  <a16:creationId xmlns:a16="http://schemas.microsoft.com/office/drawing/2014/main" id="{F9CEFD60-4333-4DB2-96B8-B96C03859C9E}"/>
                </a:ext>
              </a:extLst>
            </p:cNvPr>
            <p:cNvSpPr>
              <a:spLocks noChangeArrowheads="1"/>
            </p:cNvSpPr>
            <p:nvPr/>
          </p:nvSpPr>
          <p:spPr bwMode="auto">
            <a:xfrm>
              <a:off x="2971" y="1616"/>
              <a:ext cx="2541" cy="998"/>
            </a:xfrm>
            <a:prstGeom prst="rect">
              <a:avLst/>
            </a:prstGeom>
            <a:solidFill>
              <a:srgbClr val="FFFF99"/>
            </a:solidFill>
            <a:ln w="38100">
              <a:solidFill>
                <a:schemeClr val="tx1"/>
              </a:solidFill>
              <a:miter lim="800000"/>
              <a:headEnd/>
              <a:tailEnd/>
            </a:ln>
            <a:effectLst/>
          </p:spPr>
          <p:txBody>
            <a:bodyPr wrap="none" anchor="ctr"/>
            <a:lstStyle/>
            <a:p>
              <a:endParaRPr lang="ja-JP" altLang="en-US"/>
            </a:p>
          </p:txBody>
        </p:sp>
        <p:sp>
          <p:nvSpPr>
            <p:cNvPr id="121" name="Line 144">
              <a:extLst>
                <a:ext uri="{FF2B5EF4-FFF2-40B4-BE49-F238E27FC236}">
                  <a16:creationId xmlns:a16="http://schemas.microsoft.com/office/drawing/2014/main" id="{2B34A5AB-5916-492E-A9EF-8973BDC0CB6C}"/>
                </a:ext>
              </a:extLst>
            </p:cNvPr>
            <p:cNvSpPr>
              <a:spLocks noChangeShapeType="1"/>
            </p:cNvSpPr>
            <p:nvPr/>
          </p:nvSpPr>
          <p:spPr bwMode="auto">
            <a:xfrm>
              <a:off x="3017" y="1933"/>
              <a:ext cx="862" cy="0"/>
            </a:xfrm>
            <a:prstGeom prst="line">
              <a:avLst/>
            </a:prstGeom>
            <a:noFill/>
            <a:ln w="38100">
              <a:solidFill>
                <a:schemeClr val="tx1"/>
              </a:solidFill>
              <a:round/>
              <a:headEnd/>
              <a:tailEnd type="stealth" w="med" len="med"/>
            </a:ln>
            <a:effectLst/>
          </p:spPr>
          <p:txBody>
            <a:bodyPr/>
            <a:lstStyle/>
            <a:p>
              <a:endParaRPr lang="ja-JP" altLang="en-US"/>
            </a:p>
          </p:txBody>
        </p:sp>
        <p:grpSp>
          <p:nvGrpSpPr>
            <p:cNvPr id="122" name="Group 145">
              <a:extLst>
                <a:ext uri="{FF2B5EF4-FFF2-40B4-BE49-F238E27FC236}">
                  <a16:creationId xmlns:a16="http://schemas.microsoft.com/office/drawing/2014/main" id="{CAB602CC-18FF-4037-88CE-D0B339B14B35}"/>
                </a:ext>
              </a:extLst>
            </p:cNvPr>
            <p:cNvGrpSpPr>
              <a:grpSpLocks/>
            </p:cNvGrpSpPr>
            <p:nvPr/>
          </p:nvGrpSpPr>
          <p:grpSpPr bwMode="auto">
            <a:xfrm>
              <a:off x="3244" y="2205"/>
              <a:ext cx="420" cy="273"/>
              <a:chOff x="96" y="2208"/>
              <a:chExt cx="480" cy="480"/>
            </a:xfrm>
          </p:grpSpPr>
          <p:sp>
            <p:nvSpPr>
              <p:cNvPr id="143" name="Line 146">
                <a:extLst>
                  <a:ext uri="{FF2B5EF4-FFF2-40B4-BE49-F238E27FC236}">
                    <a16:creationId xmlns:a16="http://schemas.microsoft.com/office/drawing/2014/main" id="{F8FF9116-D989-4C30-A483-177F7D35A282}"/>
                  </a:ext>
                </a:extLst>
              </p:cNvPr>
              <p:cNvSpPr>
                <a:spLocks noChangeShapeType="1"/>
              </p:cNvSpPr>
              <p:nvPr/>
            </p:nvSpPr>
            <p:spPr bwMode="auto">
              <a:xfrm>
                <a:off x="336" y="2208"/>
                <a:ext cx="0" cy="480"/>
              </a:xfrm>
              <a:prstGeom prst="line">
                <a:avLst/>
              </a:prstGeom>
              <a:noFill/>
              <a:ln w="38100">
                <a:solidFill>
                  <a:srgbClr val="FF6600"/>
                </a:solidFill>
                <a:round/>
                <a:headEnd type="triangle" w="med" len="med"/>
                <a:tailEnd type="triangle" w="med" len="med"/>
              </a:ln>
              <a:effectLst/>
            </p:spPr>
            <p:txBody>
              <a:bodyPr/>
              <a:lstStyle/>
              <a:p>
                <a:endParaRPr lang="ja-JP" altLang="en-US"/>
              </a:p>
            </p:txBody>
          </p:sp>
          <p:sp>
            <p:nvSpPr>
              <p:cNvPr id="144" name="Line 147">
                <a:extLst>
                  <a:ext uri="{FF2B5EF4-FFF2-40B4-BE49-F238E27FC236}">
                    <a16:creationId xmlns:a16="http://schemas.microsoft.com/office/drawing/2014/main" id="{FA666221-C1DD-407B-A557-4FB6834875A1}"/>
                  </a:ext>
                </a:extLst>
              </p:cNvPr>
              <p:cNvSpPr>
                <a:spLocks noChangeShapeType="1"/>
              </p:cNvSpPr>
              <p:nvPr/>
            </p:nvSpPr>
            <p:spPr bwMode="auto">
              <a:xfrm>
                <a:off x="96" y="2448"/>
                <a:ext cx="48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pSp>
        <p:sp>
          <p:nvSpPr>
            <p:cNvPr id="123" name="Freeform 148">
              <a:extLst>
                <a:ext uri="{FF2B5EF4-FFF2-40B4-BE49-F238E27FC236}">
                  <a16:creationId xmlns:a16="http://schemas.microsoft.com/office/drawing/2014/main" id="{70692A39-45AE-40EA-9904-329831C3D902}"/>
                </a:ext>
              </a:extLst>
            </p:cNvPr>
            <p:cNvSpPr>
              <a:spLocks/>
            </p:cNvSpPr>
            <p:nvPr/>
          </p:nvSpPr>
          <p:spPr bwMode="auto">
            <a:xfrm>
              <a:off x="3017" y="1706"/>
              <a:ext cx="701" cy="409"/>
            </a:xfrm>
            <a:custGeom>
              <a:avLst/>
              <a:gdLst/>
              <a:ahLst/>
              <a:cxnLst>
                <a:cxn ang="0">
                  <a:pos x="0" y="375"/>
                </a:cxn>
                <a:cxn ang="0">
                  <a:pos x="187" y="55"/>
                </a:cxn>
                <a:cxn ang="0">
                  <a:pos x="440" y="667"/>
                </a:cxn>
                <a:cxn ang="0">
                  <a:pos x="700" y="41"/>
                </a:cxn>
                <a:cxn ang="0">
                  <a:pos x="981" y="659"/>
                </a:cxn>
                <a:cxn ang="0">
                  <a:pos x="1269" y="48"/>
                </a:cxn>
                <a:cxn ang="0">
                  <a:pos x="1410" y="371"/>
                </a:cxn>
              </a:cxnLst>
              <a:rect l="0" t="0" r="r" b="b"/>
              <a:pathLst>
                <a:path w="1410" h="669">
                  <a:moveTo>
                    <a:pt x="0" y="375"/>
                  </a:moveTo>
                  <a:cubicBezTo>
                    <a:pt x="31" y="322"/>
                    <a:pt x="114" y="6"/>
                    <a:pt x="187" y="55"/>
                  </a:cubicBezTo>
                  <a:cubicBezTo>
                    <a:pt x="260" y="104"/>
                    <a:pt x="355" y="669"/>
                    <a:pt x="440" y="667"/>
                  </a:cubicBezTo>
                  <a:cubicBezTo>
                    <a:pt x="525" y="665"/>
                    <a:pt x="610" y="42"/>
                    <a:pt x="700" y="41"/>
                  </a:cubicBezTo>
                  <a:cubicBezTo>
                    <a:pt x="790" y="40"/>
                    <a:pt x="886" y="658"/>
                    <a:pt x="981" y="659"/>
                  </a:cubicBezTo>
                  <a:cubicBezTo>
                    <a:pt x="1076" y="660"/>
                    <a:pt x="1198" y="96"/>
                    <a:pt x="1269" y="48"/>
                  </a:cubicBezTo>
                  <a:cubicBezTo>
                    <a:pt x="1340" y="0"/>
                    <a:pt x="1381" y="304"/>
                    <a:pt x="1410" y="371"/>
                  </a:cubicBezTo>
                </a:path>
              </a:pathLst>
            </a:custGeom>
            <a:noFill/>
            <a:ln w="38100">
              <a:solidFill>
                <a:srgbClr val="FF0000"/>
              </a:solidFill>
              <a:round/>
              <a:headEnd/>
              <a:tailEnd/>
            </a:ln>
            <a:effectLst/>
          </p:spPr>
          <p:txBody>
            <a:bodyPr/>
            <a:lstStyle/>
            <a:p>
              <a:endParaRPr lang="ja-JP" altLang="en-US"/>
            </a:p>
          </p:txBody>
        </p:sp>
        <p:graphicFrame>
          <p:nvGraphicFramePr>
            <p:cNvPr id="124" name="Object 149">
              <a:extLst>
                <a:ext uri="{FF2B5EF4-FFF2-40B4-BE49-F238E27FC236}">
                  <a16:creationId xmlns:a16="http://schemas.microsoft.com/office/drawing/2014/main" id="{18516575-AD4D-480F-925A-73024B5F7461}"/>
                </a:ext>
              </a:extLst>
            </p:cNvPr>
            <p:cNvGraphicFramePr>
              <a:graphicFrameLocks noChangeAspect="1"/>
            </p:cNvGraphicFramePr>
            <p:nvPr/>
          </p:nvGraphicFramePr>
          <p:xfrm>
            <a:off x="3020" y="1706"/>
            <a:ext cx="904" cy="499"/>
          </p:xfrm>
          <a:graphic>
            <a:graphicData uri="http://schemas.openxmlformats.org/presentationml/2006/ole">
              <mc:AlternateContent xmlns:mc="http://schemas.openxmlformats.org/markup-compatibility/2006">
                <mc:Choice xmlns:v="urn:schemas-microsoft-com:vml" Requires="v">
                  <p:oleObj spid="_x0000_s88778" name="Micrografx Windows Draw 4.0J 描画" r:id="rId5" imgW="2885760" imgH="645840" progId="">
                    <p:embed/>
                  </p:oleObj>
                </mc:Choice>
                <mc:Fallback>
                  <p:oleObj name="Micrografx Windows Draw 4.0J 描画" r:id="rId5" imgW="2885760" imgH="645840" progId="">
                    <p:embed/>
                    <p:pic>
                      <p:nvPicPr>
                        <p:cNvPr id="359573" name="Object 1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 y="1706"/>
                          <a:ext cx="904"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5" name="Group 156">
              <a:extLst>
                <a:ext uri="{FF2B5EF4-FFF2-40B4-BE49-F238E27FC236}">
                  <a16:creationId xmlns:a16="http://schemas.microsoft.com/office/drawing/2014/main" id="{1D584787-DE6E-4B25-85C2-C28A53123887}"/>
                </a:ext>
              </a:extLst>
            </p:cNvPr>
            <p:cNvGrpSpPr>
              <a:grpSpLocks/>
            </p:cNvGrpSpPr>
            <p:nvPr/>
          </p:nvGrpSpPr>
          <p:grpSpPr bwMode="auto">
            <a:xfrm>
              <a:off x="5058" y="1797"/>
              <a:ext cx="408" cy="272"/>
              <a:chOff x="2563" y="2523"/>
              <a:chExt cx="498" cy="272"/>
            </a:xfrm>
          </p:grpSpPr>
          <p:sp>
            <p:nvSpPr>
              <p:cNvPr id="141" name="AutoShape 157">
                <a:extLst>
                  <a:ext uri="{FF2B5EF4-FFF2-40B4-BE49-F238E27FC236}">
                    <a16:creationId xmlns:a16="http://schemas.microsoft.com/office/drawing/2014/main" id="{8A5A5ABA-13C5-4349-842A-1C191BDC36C1}"/>
                  </a:ext>
                </a:extLst>
              </p:cNvPr>
              <p:cNvSpPr>
                <a:spLocks noChangeArrowheads="1"/>
              </p:cNvSpPr>
              <p:nvPr/>
            </p:nvSpPr>
            <p:spPr bwMode="auto">
              <a:xfrm rot="5400000">
                <a:off x="2585" y="2546"/>
                <a:ext cx="182" cy="226"/>
              </a:xfrm>
              <a:prstGeom prst="can">
                <a:avLst>
                  <a:gd name="adj" fmla="val 31044"/>
                </a:avLst>
              </a:prstGeom>
              <a:solidFill>
                <a:srgbClr val="808080"/>
              </a:solidFill>
              <a:ln w="38100">
                <a:solidFill>
                  <a:schemeClr val="tx1"/>
                </a:solidFill>
                <a:round/>
                <a:headEnd/>
                <a:tailEnd/>
              </a:ln>
              <a:effectLst/>
            </p:spPr>
            <p:txBody>
              <a:bodyPr wrap="none" anchor="ctr"/>
              <a:lstStyle/>
              <a:p>
                <a:endParaRPr lang="ja-JP" altLang="en-US"/>
              </a:p>
            </p:txBody>
          </p:sp>
          <p:sp>
            <p:nvSpPr>
              <p:cNvPr id="142" name="AutoShape 158">
                <a:extLst>
                  <a:ext uri="{FF2B5EF4-FFF2-40B4-BE49-F238E27FC236}">
                    <a16:creationId xmlns:a16="http://schemas.microsoft.com/office/drawing/2014/main" id="{18BE5947-DD78-4212-A737-DE48BB7C0AAD}"/>
                  </a:ext>
                </a:extLst>
              </p:cNvPr>
              <p:cNvSpPr>
                <a:spLocks noChangeArrowheads="1"/>
              </p:cNvSpPr>
              <p:nvPr/>
            </p:nvSpPr>
            <p:spPr bwMode="auto">
              <a:xfrm>
                <a:off x="2653" y="2523"/>
                <a:ext cx="408" cy="272"/>
              </a:xfrm>
              <a:prstGeom prst="cube">
                <a:avLst>
                  <a:gd name="adj" fmla="val 25000"/>
                </a:avLst>
              </a:prstGeom>
              <a:solidFill>
                <a:srgbClr val="808080"/>
              </a:solidFill>
              <a:ln w="38100">
                <a:solidFill>
                  <a:schemeClr val="tx1"/>
                </a:solidFill>
                <a:miter lim="800000"/>
                <a:headEnd/>
                <a:tailEnd/>
              </a:ln>
              <a:effectLst/>
            </p:spPr>
            <p:txBody>
              <a:bodyPr wrap="none" anchor="ctr"/>
              <a:lstStyle/>
              <a:p>
                <a:endParaRPr lang="ja-JP" altLang="en-US"/>
              </a:p>
            </p:txBody>
          </p:sp>
        </p:grpSp>
        <p:sp>
          <p:nvSpPr>
            <p:cNvPr id="126" name="Line 161">
              <a:extLst>
                <a:ext uri="{FF2B5EF4-FFF2-40B4-BE49-F238E27FC236}">
                  <a16:creationId xmlns:a16="http://schemas.microsoft.com/office/drawing/2014/main" id="{CA2872DC-8E7B-41C7-9E8D-44988D5C2493}"/>
                </a:ext>
              </a:extLst>
            </p:cNvPr>
            <p:cNvSpPr>
              <a:spLocks noChangeShapeType="1"/>
            </p:cNvSpPr>
            <p:nvPr/>
          </p:nvSpPr>
          <p:spPr bwMode="auto">
            <a:xfrm>
              <a:off x="4332" y="2342"/>
              <a:ext cx="420" cy="0"/>
            </a:xfrm>
            <a:prstGeom prst="line">
              <a:avLst/>
            </a:prstGeom>
            <a:noFill/>
            <a:ln w="38100">
              <a:solidFill>
                <a:srgbClr val="FF6600"/>
              </a:solidFill>
              <a:round/>
              <a:headEnd type="triangle" w="med" len="med"/>
              <a:tailEnd type="triangle" w="med" len="med"/>
            </a:ln>
            <a:effectLst/>
          </p:spPr>
          <p:txBody>
            <a:bodyPr/>
            <a:lstStyle/>
            <a:p>
              <a:endParaRPr lang="ja-JP" altLang="en-US"/>
            </a:p>
          </p:txBody>
        </p:sp>
        <p:graphicFrame>
          <p:nvGraphicFramePr>
            <p:cNvPr id="127" name="Object 162">
              <a:extLst>
                <a:ext uri="{FF2B5EF4-FFF2-40B4-BE49-F238E27FC236}">
                  <a16:creationId xmlns:a16="http://schemas.microsoft.com/office/drawing/2014/main" id="{714FCD7E-A9BE-4067-A29E-8D700235A2B7}"/>
                </a:ext>
              </a:extLst>
            </p:cNvPr>
            <p:cNvGraphicFramePr>
              <a:graphicFrameLocks noChangeAspect="1"/>
            </p:cNvGraphicFramePr>
            <p:nvPr/>
          </p:nvGraphicFramePr>
          <p:xfrm>
            <a:off x="4154" y="1706"/>
            <a:ext cx="904" cy="499"/>
          </p:xfrm>
          <a:graphic>
            <a:graphicData uri="http://schemas.openxmlformats.org/presentationml/2006/ole">
              <mc:AlternateContent xmlns:mc="http://schemas.openxmlformats.org/markup-compatibility/2006">
                <mc:Choice xmlns:v="urn:schemas-microsoft-com:vml" Requires="v">
                  <p:oleObj spid="_x0000_s88779" name="Micrografx Windows Draw 4.0J 描画" r:id="rId7" imgW="2885760" imgH="645840" progId="">
                    <p:embed/>
                  </p:oleObj>
                </mc:Choice>
                <mc:Fallback>
                  <p:oleObj name="Micrografx Windows Draw 4.0J 描画" r:id="rId7" imgW="2885760" imgH="645840" progId="">
                    <p:embed/>
                    <p:pic>
                      <p:nvPicPr>
                        <p:cNvPr id="359586" name="Object 1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4" y="1706"/>
                          <a:ext cx="904"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 name="Line 164">
              <a:extLst>
                <a:ext uri="{FF2B5EF4-FFF2-40B4-BE49-F238E27FC236}">
                  <a16:creationId xmlns:a16="http://schemas.microsoft.com/office/drawing/2014/main" id="{2CACE8F3-3E6B-4300-8C89-BB1BE34BACE7}"/>
                </a:ext>
              </a:extLst>
            </p:cNvPr>
            <p:cNvSpPr>
              <a:spLocks noChangeShapeType="1"/>
            </p:cNvSpPr>
            <p:nvPr/>
          </p:nvSpPr>
          <p:spPr bwMode="auto">
            <a:xfrm>
              <a:off x="4151" y="1933"/>
              <a:ext cx="862" cy="0"/>
            </a:xfrm>
            <a:prstGeom prst="line">
              <a:avLst/>
            </a:prstGeom>
            <a:noFill/>
            <a:ln w="38100">
              <a:solidFill>
                <a:schemeClr val="tx1"/>
              </a:solidFill>
              <a:round/>
              <a:headEnd/>
              <a:tailEnd type="stealth" w="med" len="med"/>
            </a:ln>
            <a:effectLst/>
          </p:spPr>
          <p:txBody>
            <a:bodyPr/>
            <a:lstStyle/>
            <a:p>
              <a:endParaRPr lang="ja-JP" altLang="en-US"/>
            </a:p>
          </p:txBody>
        </p:sp>
        <p:grpSp>
          <p:nvGrpSpPr>
            <p:cNvPr id="129" name="Group 165">
              <a:extLst>
                <a:ext uri="{FF2B5EF4-FFF2-40B4-BE49-F238E27FC236}">
                  <a16:creationId xmlns:a16="http://schemas.microsoft.com/office/drawing/2014/main" id="{874C604C-0C54-4CD2-A30A-3D1DAF21B6B8}"/>
                </a:ext>
              </a:extLst>
            </p:cNvPr>
            <p:cNvGrpSpPr>
              <a:grpSpLocks/>
            </p:cNvGrpSpPr>
            <p:nvPr/>
          </p:nvGrpSpPr>
          <p:grpSpPr bwMode="auto">
            <a:xfrm>
              <a:off x="3923" y="1661"/>
              <a:ext cx="182" cy="528"/>
              <a:chOff x="1296" y="2400"/>
              <a:chExt cx="240" cy="528"/>
            </a:xfrm>
          </p:grpSpPr>
          <p:sp>
            <p:nvSpPr>
              <p:cNvPr id="130" name="Oval 166">
                <a:extLst>
                  <a:ext uri="{FF2B5EF4-FFF2-40B4-BE49-F238E27FC236}">
                    <a16:creationId xmlns:a16="http://schemas.microsoft.com/office/drawing/2014/main" id="{67CBB094-A67B-4B03-ACCA-64E28980A95C}"/>
                  </a:ext>
                </a:extLst>
              </p:cNvPr>
              <p:cNvSpPr>
                <a:spLocks noChangeArrowheads="1"/>
              </p:cNvSpPr>
              <p:nvPr/>
            </p:nvSpPr>
            <p:spPr bwMode="auto">
              <a:xfrm>
                <a:off x="1296" y="2400"/>
                <a:ext cx="240" cy="528"/>
              </a:xfrm>
              <a:prstGeom prst="ellipse">
                <a:avLst/>
              </a:prstGeom>
              <a:solidFill>
                <a:schemeClr val="accent1"/>
              </a:solidFill>
              <a:ln w="38100">
                <a:solidFill>
                  <a:schemeClr val="tx1"/>
                </a:solidFill>
                <a:round/>
                <a:headEnd/>
                <a:tailEnd/>
              </a:ln>
              <a:effectLst/>
            </p:spPr>
            <p:txBody>
              <a:bodyPr wrap="none" anchor="ctr"/>
              <a:lstStyle/>
              <a:p>
                <a:endParaRPr lang="ja-JP" altLang="en-US"/>
              </a:p>
            </p:txBody>
          </p:sp>
          <p:sp>
            <p:nvSpPr>
              <p:cNvPr id="131" name="Line 167">
                <a:extLst>
                  <a:ext uri="{FF2B5EF4-FFF2-40B4-BE49-F238E27FC236}">
                    <a16:creationId xmlns:a16="http://schemas.microsoft.com/office/drawing/2014/main" id="{D85E3CB0-09F3-4B62-B6CE-47F97D8E194B}"/>
                  </a:ext>
                </a:extLst>
              </p:cNvPr>
              <p:cNvSpPr>
                <a:spLocks noChangeShapeType="1"/>
              </p:cNvSpPr>
              <p:nvPr/>
            </p:nvSpPr>
            <p:spPr bwMode="auto">
              <a:xfrm>
                <a:off x="1296" y="2688"/>
                <a:ext cx="240" cy="0"/>
              </a:xfrm>
              <a:prstGeom prst="line">
                <a:avLst/>
              </a:prstGeom>
              <a:noFill/>
              <a:ln w="38100">
                <a:solidFill>
                  <a:schemeClr val="tx1"/>
                </a:solidFill>
                <a:round/>
                <a:headEnd/>
                <a:tailEnd/>
              </a:ln>
              <a:effectLst/>
            </p:spPr>
            <p:txBody>
              <a:bodyPr/>
              <a:lstStyle/>
              <a:p>
                <a:endParaRPr lang="ja-JP" altLang="en-US"/>
              </a:p>
            </p:txBody>
          </p:sp>
          <p:sp>
            <p:nvSpPr>
              <p:cNvPr id="132" name="Line 168">
                <a:extLst>
                  <a:ext uri="{FF2B5EF4-FFF2-40B4-BE49-F238E27FC236}">
                    <a16:creationId xmlns:a16="http://schemas.microsoft.com/office/drawing/2014/main" id="{99ADEDC0-820D-4107-9821-0E1651572332}"/>
                  </a:ext>
                </a:extLst>
              </p:cNvPr>
              <p:cNvSpPr>
                <a:spLocks noChangeShapeType="1"/>
              </p:cNvSpPr>
              <p:nvPr/>
            </p:nvSpPr>
            <p:spPr bwMode="auto">
              <a:xfrm>
                <a:off x="1296" y="2640"/>
                <a:ext cx="240" cy="0"/>
              </a:xfrm>
              <a:prstGeom prst="line">
                <a:avLst/>
              </a:prstGeom>
              <a:noFill/>
              <a:ln w="38100">
                <a:solidFill>
                  <a:schemeClr val="tx1"/>
                </a:solidFill>
                <a:round/>
                <a:headEnd/>
                <a:tailEnd/>
              </a:ln>
              <a:effectLst/>
            </p:spPr>
            <p:txBody>
              <a:bodyPr/>
              <a:lstStyle/>
              <a:p>
                <a:endParaRPr lang="ja-JP" altLang="en-US"/>
              </a:p>
            </p:txBody>
          </p:sp>
          <p:sp>
            <p:nvSpPr>
              <p:cNvPr id="133" name="Line 169">
                <a:extLst>
                  <a:ext uri="{FF2B5EF4-FFF2-40B4-BE49-F238E27FC236}">
                    <a16:creationId xmlns:a16="http://schemas.microsoft.com/office/drawing/2014/main" id="{CB4075E7-FB81-4854-8011-105552214CBE}"/>
                  </a:ext>
                </a:extLst>
              </p:cNvPr>
              <p:cNvSpPr>
                <a:spLocks noChangeShapeType="1"/>
              </p:cNvSpPr>
              <p:nvPr/>
            </p:nvSpPr>
            <p:spPr bwMode="auto">
              <a:xfrm>
                <a:off x="1296" y="2592"/>
                <a:ext cx="240" cy="0"/>
              </a:xfrm>
              <a:prstGeom prst="line">
                <a:avLst/>
              </a:prstGeom>
              <a:noFill/>
              <a:ln w="38100">
                <a:solidFill>
                  <a:schemeClr val="tx1"/>
                </a:solidFill>
                <a:round/>
                <a:headEnd/>
                <a:tailEnd/>
              </a:ln>
              <a:effectLst/>
            </p:spPr>
            <p:txBody>
              <a:bodyPr/>
              <a:lstStyle/>
              <a:p>
                <a:endParaRPr lang="ja-JP" altLang="en-US"/>
              </a:p>
            </p:txBody>
          </p:sp>
          <p:sp>
            <p:nvSpPr>
              <p:cNvPr id="134" name="Line 170">
                <a:extLst>
                  <a:ext uri="{FF2B5EF4-FFF2-40B4-BE49-F238E27FC236}">
                    <a16:creationId xmlns:a16="http://schemas.microsoft.com/office/drawing/2014/main" id="{3DF02D27-BC6B-4EFC-9575-5A9CE3C14EAF}"/>
                  </a:ext>
                </a:extLst>
              </p:cNvPr>
              <p:cNvSpPr>
                <a:spLocks noChangeShapeType="1"/>
              </p:cNvSpPr>
              <p:nvPr/>
            </p:nvSpPr>
            <p:spPr bwMode="auto">
              <a:xfrm>
                <a:off x="1296" y="2544"/>
                <a:ext cx="240" cy="0"/>
              </a:xfrm>
              <a:prstGeom prst="line">
                <a:avLst/>
              </a:prstGeom>
              <a:noFill/>
              <a:ln w="38100">
                <a:solidFill>
                  <a:schemeClr val="tx1"/>
                </a:solidFill>
                <a:round/>
                <a:headEnd/>
                <a:tailEnd/>
              </a:ln>
              <a:effectLst/>
            </p:spPr>
            <p:txBody>
              <a:bodyPr/>
              <a:lstStyle/>
              <a:p>
                <a:endParaRPr lang="ja-JP" altLang="en-US"/>
              </a:p>
            </p:txBody>
          </p:sp>
          <p:sp>
            <p:nvSpPr>
              <p:cNvPr id="135" name="Line 171">
                <a:extLst>
                  <a:ext uri="{FF2B5EF4-FFF2-40B4-BE49-F238E27FC236}">
                    <a16:creationId xmlns:a16="http://schemas.microsoft.com/office/drawing/2014/main" id="{C2FECFA8-70AE-4971-8251-91638E198353}"/>
                  </a:ext>
                </a:extLst>
              </p:cNvPr>
              <p:cNvSpPr>
                <a:spLocks noChangeShapeType="1"/>
              </p:cNvSpPr>
              <p:nvPr/>
            </p:nvSpPr>
            <p:spPr bwMode="auto">
              <a:xfrm>
                <a:off x="1344" y="2496"/>
                <a:ext cx="144" cy="0"/>
              </a:xfrm>
              <a:prstGeom prst="line">
                <a:avLst/>
              </a:prstGeom>
              <a:noFill/>
              <a:ln w="38100">
                <a:solidFill>
                  <a:schemeClr val="tx1"/>
                </a:solidFill>
                <a:round/>
                <a:headEnd/>
                <a:tailEnd/>
              </a:ln>
              <a:effectLst/>
            </p:spPr>
            <p:txBody>
              <a:bodyPr/>
              <a:lstStyle/>
              <a:p>
                <a:endParaRPr lang="ja-JP" altLang="en-US"/>
              </a:p>
            </p:txBody>
          </p:sp>
          <p:sp>
            <p:nvSpPr>
              <p:cNvPr id="136" name="Line 172">
                <a:extLst>
                  <a:ext uri="{FF2B5EF4-FFF2-40B4-BE49-F238E27FC236}">
                    <a16:creationId xmlns:a16="http://schemas.microsoft.com/office/drawing/2014/main" id="{1A3095EC-A418-4BE7-B5A0-982CADE3AA6D}"/>
                  </a:ext>
                </a:extLst>
              </p:cNvPr>
              <p:cNvSpPr>
                <a:spLocks noChangeShapeType="1"/>
              </p:cNvSpPr>
              <p:nvPr/>
            </p:nvSpPr>
            <p:spPr bwMode="auto">
              <a:xfrm>
                <a:off x="1344" y="2448"/>
                <a:ext cx="144" cy="0"/>
              </a:xfrm>
              <a:prstGeom prst="line">
                <a:avLst/>
              </a:prstGeom>
              <a:noFill/>
              <a:ln w="38100">
                <a:solidFill>
                  <a:schemeClr val="tx1"/>
                </a:solidFill>
                <a:round/>
                <a:headEnd/>
                <a:tailEnd/>
              </a:ln>
              <a:effectLst/>
            </p:spPr>
            <p:txBody>
              <a:bodyPr/>
              <a:lstStyle/>
              <a:p>
                <a:endParaRPr lang="ja-JP" altLang="en-US"/>
              </a:p>
            </p:txBody>
          </p:sp>
          <p:sp>
            <p:nvSpPr>
              <p:cNvPr id="137" name="Line 173">
                <a:extLst>
                  <a:ext uri="{FF2B5EF4-FFF2-40B4-BE49-F238E27FC236}">
                    <a16:creationId xmlns:a16="http://schemas.microsoft.com/office/drawing/2014/main" id="{28BF1B77-0D55-452A-A48A-E304BC167457}"/>
                  </a:ext>
                </a:extLst>
              </p:cNvPr>
              <p:cNvSpPr>
                <a:spLocks noChangeShapeType="1"/>
              </p:cNvSpPr>
              <p:nvPr/>
            </p:nvSpPr>
            <p:spPr bwMode="auto">
              <a:xfrm>
                <a:off x="1296" y="2736"/>
                <a:ext cx="240" cy="0"/>
              </a:xfrm>
              <a:prstGeom prst="line">
                <a:avLst/>
              </a:prstGeom>
              <a:noFill/>
              <a:ln w="38100">
                <a:solidFill>
                  <a:schemeClr val="tx1"/>
                </a:solidFill>
                <a:round/>
                <a:headEnd/>
                <a:tailEnd/>
              </a:ln>
              <a:effectLst/>
            </p:spPr>
            <p:txBody>
              <a:bodyPr/>
              <a:lstStyle/>
              <a:p>
                <a:endParaRPr lang="ja-JP" altLang="en-US"/>
              </a:p>
            </p:txBody>
          </p:sp>
          <p:sp>
            <p:nvSpPr>
              <p:cNvPr id="138" name="Line 174">
                <a:extLst>
                  <a:ext uri="{FF2B5EF4-FFF2-40B4-BE49-F238E27FC236}">
                    <a16:creationId xmlns:a16="http://schemas.microsoft.com/office/drawing/2014/main" id="{1C4CABA8-BC67-48E1-AF7D-798EF8E8C864}"/>
                  </a:ext>
                </a:extLst>
              </p:cNvPr>
              <p:cNvSpPr>
                <a:spLocks noChangeShapeType="1"/>
              </p:cNvSpPr>
              <p:nvPr/>
            </p:nvSpPr>
            <p:spPr bwMode="auto">
              <a:xfrm>
                <a:off x="1296" y="2784"/>
                <a:ext cx="240" cy="0"/>
              </a:xfrm>
              <a:prstGeom prst="line">
                <a:avLst/>
              </a:prstGeom>
              <a:noFill/>
              <a:ln w="38100">
                <a:solidFill>
                  <a:schemeClr val="tx1"/>
                </a:solidFill>
                <a:round/>
                <a:headEnd/>
                <a:tailEnd/>
              </a:ln>
              <a:effectLst/>
            </p:spPr>
            <p:txBody>
              <a:bodyPr/>
              <a:lstStyle/>
              <a:p>
                <a:endParaRPr lang="ja-JP" altLang="en-US"/>
              </a:p>
            </p:txBody>
          </p:sp>
          <p:sp>
            <p:nvSpPr>
              <p:cNvPr id="139" name="Line 175">
                <a:extLst>
                  <a:ext uri="{FF2B5EF4-FFF2-40B4-BE49-F238E27FC236}">
                    <a16:creationId xmlns:a16="http://schemas.microsoft.com/office/drawing/2014/main" id="{532D55B4-6BFF-4EC2-8BBE-751C4DD9C32E}"/>
                  </a:ext>
                </a:extLst>
              </p:cNvPr>
              <p:cNvSpPr>
                <a:spLocks noChangeShapeType="1"/>
              </p:cNvSpPr>
              <p:nvPr/>
            </p:nvSpPr>
            <p:spPr bwMode="auto">
              <a:xfrm>
                <a:off x="1344" y="2832"/>
                <a:ext cx="144" cy="0"/>
              </a:xfrm>
              <a:prstGeom prst="line">
                <a:avLst/>
              </a:prstGeom>
              <a:noFill/>
              <a:ln w="38100">
                <a:solidFill>
                  <a:schemeClr val="tx1"/>
                </a:solidFill>
                <a:round/>
                <a:headEnd/>
                <a:tailEnd/>
              </a:ln>
              <a:effectLst/>
            </p:spPr>
            <p:txBody>
              <a:bodyPr/>
              <a:lstStyle/>
              <a:p>
                <a:endParaRPr lang="ja-JP" altLang="en-US"/>
              </a:p>
            </p:txBody>
          </p:sp>
          <p:sp>
            <p:nvSpPr>
              <p:cNvPr id="140" name="Line 176">
                <a:extLst>
                  <a:ext uri="{FF2B5EF4-FFF2-40B4-BE49-F238E27FC236}">
                    <a16:creationId xmlns:a16="http://schemas.microsoft.com/office/drawing/2014/main" id="{9EC14175-EA96-458F-B316-A9406E8EB62E}"/>
                  </a:ext>
                </a:extLst>
              </p:cNvPr>
              <p:cNvSpPr>
                <a:spLocks noChangeShapeType="1"/>
              </p:cNvSpPr>
              <p:nvPr/>
            </p:nvSpPr>
            <p:spPr bwMode="auto">
              <a:xfrm>
                <a:off x="1344" y="2880"/>
                <a:ext cx="144" cy="0"/>
              </a:xfrm>
              <a:prstGeom prst="line">
                <a:avLst/>
              </a:prstGeom>
              <a:noFill/>
              <a:ln w="38100">
                <a:solidFill>
                  <a:schemeClr val="tx1"/>
                </a:solidFill>
                <a:round/>
                <a:headEnd/>
                <a:tailEnd/>
              </a:ln>
              <a:effectLst/>
            </p:spPr>
            <p:txBody>
              <a:bodyPr/>
              <a:lstStyle/>
              <a:p>
                <a:endParaRPr lang="ja-JP" altLang="en-US"/>
              </a:p>
            </p:txBody>
          </p:sp>
        </p:grpSp>
      </p:grpSp>
      <p:sp>
        <p:nvSpPr>
          <p:cNvPr id="4" name="テキスト ボックス 3">
            <a:extLst>
              <a:ext uri="{FF2B5EF4-FFF2-40B4-BE49-F238E27FC236}">
                <a16:creationId xmlns:a16="http://schemas.microsoft.com/office/drawing/2014/main" id="{57CBB031-C820-4E1A-961B-CF4A17529E61}"/>
              </a:ext>
            </a:extLst>
          </p:cNvPr>
          <p:cNvSpPr txBox="1"/>
          <p:nvPr/>
        </p:nvSpPr>
        <p:spPr>
          <a:xfrm>
            <a:off x="2551415" y="6237312"/>
            <a:ext cx="4108817" cy="369332"/>
          </a:xfrm>
          <a:prstGeom prst="rect">
            <a:avLst/>
          </a:prstGeom>
          <a:noFill/>
        </p:spPr>
        <p:txBody>
          <a:bodyPr wrap="none" rtlCol="0">
            <a:spAutoFit/>
          </a:bodyPr>
          <a:lstStyle/>
          <a:p>
            <a:r>
              <a:rPr kumimoji="1" lang="ja-JP" altLang="en-US" dirty="0"/>
              <a:t>最大輝度</a:t>
            </a:r>
            <a:r>
              <a:rPr kumimoji="1" lang="en-US" altLang="ja-JP" dirty="0"/>
              <a:t>Imax, </a:t>
            </a:r>
            <a:r>
              <a:rPr kumimoji="1" lang="ja-JP" altLang="en-US" dirty="0"/>
              <a:t>最小輝度</a:t>
            </a:r>
            <a:r>
              <a:rPr kumimoji="1" lang="en-US" altLang="ja-JP" dirty="0" err="1"/>
              <a:t>Imin</a:t>
            </a:r>
            <a:r>
              <a:rPr kumimoji="1" lang="en-US" altLang="ja-JP" dirty="0"/>
              <a:t>, </a:t>
            </a:r>
            <a:r>
              <a:rPr kumimoji="1" lang="ja-JP" altLang="en-US" dirty="0"/>
              <a:t>位相角</a:t>
            </a:r>
            <a:r>
              <a:rPr kumimoji="1" lang="en-US" altLang="ja-JP" dirty="0"/>
              <a:t>Ψ</a:t>
            </a:r>
            <a:endParaRPr kumimoji="1" lang="ja-JP" altLang="en-US" dirty="0"/>
          </a:p>
        </p:txBody>
      </p:sp>
      <mc:AlternateContent xmlns:mc="http://schemas.openxmlformats.org/markup-compatibility/2006" xmlns:a14="http://schemas.microsoft.com/office/drawing/2010/main">
        <mc:Choice Requires="a14">
          <p:sp>
            <p:nvSpPr>
              <p:cNvPr id="145" name="テキスト ボックス 144">
                <a:extLst>
                  <a:ext uri="{FF2B5EF4-FFF2-40B4-BE49-F238E27FC236}">
                    <a16:creationId xmlns:a16="http://schemas.microsoft.com/office/drawing/2014/main" id="{8834A639-59AE-40E0-9569-2DBE74EE0FA4}"/>
                  </a:ext>
                </a:extLst>
              </p:cNvPr>
              <p:cNvSpPr txBox="1"/>
              <p:nvPr/>
            </p:nvSpPr>
            <p:spPr>
              <a:xfrm>
                <a:off x="2411760" y="2173316"/>
                <a:ext cx="4388509"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𝐼</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cos</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𝜈</m:t>
                              </m:r>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145" name="テキスト ボックス 144">
                <a:extLst>
                  <a:ext uri="{FF2B5EF4-FFF2-40B4-BE49-F238E27FC236}">
                    <a16:creationId xmlns:a16="http://schemas.microsoft.com/office/drawing/2014/main" id="{8834A639-59AE-40E0-9569-2DBE74EE0FA4}"/>
                  </a:ext>
                </a:extLst>
              </p:cNvPr>
              <p:cNvSpPr txBox="1">
                <a:spLocks noRot="1" noChangeAspect="1" noMove="1" noResize="1" noEditPoints="1" noAdjustHandles="1" noChangeArrowheads="1" noChangeShapeType="1" noTextEdit="1"/>
              </p:cNvSpPr>
              <p:nvPr/>
            </p:nvSpPr>
            <p:spPr>
              <a:xfrm>
                <a:off x="2411760" y="2173316"/>
                <a:ext cx="4388509" cy="516745"/>
              </a:xfrm>
              <a:prstGeom prst="rect">
                <a:avLst/>
              </a:prstGeom>
              <a:blipFill>
                <a:blip r:embed="rId8"/>
                <a:stretch>
                  <a:fillRect/>
                </a:stretch>
              </a:blipFill>
            </p:spPr>
            <p:txBody>
              <a:bodyPr/>
              <a:lstStyle/>
              <a:p>
                <a:r>
                  <a:rPr lang="ja-JP" altLang="en-US">
                    <a:noFill/>
                  </a:rPr>
                  <a:t> </a:t>
                </a:r>
              </a:p>
            </p:txBody>
          </p:sp>
        </mc:Fallback>
      </mc:AlternateContent>
      <p:sp>
        <p:nvSpPr>
          <p:cNvPr id="146" name="テキスト ボックス 145">
            <a:extLst>
              <a:ext uri="{FF2B5EF4-FFF2-40B4-BE49-F238E27FC236}">
                <a16:creationId xmlns:a16="http://schemas.microsoft.com/office/drawing/2014/main" id="{80BAFC5B-8F56-44EC-A877-E68FE11BFC4D}"/>
              </a:ext>
            </a:extLst>
          </p:cNvPr>
          <p:cNvSpPr txBox="1"/>
          <p:nvPr/>
        </p:nvSpPr>
        <p:spPr>
          <a:xfrm>
            <a:off x="1259632" y="2852936"/>
            <a:ext cx="461665" cy="1224053"/>
          </a:xfrm>
          <a:prstGeom prst="rect">
            <a:avLst/>
          </a:prstGeom>
          <a:noFill/>
        </p:spPr>
        <p:txBody>
          <a:bodyPr vert="eaVert" wrap="none" rtlCol="0">
            <a:spAutoFit/>
          </a:bodyPr>
          <a:lstStyle/>
          <a:p>
            <a:r>
              <a:rPr kumimoji="1" lang="ja-JP" altLang="en-US" dirty="0"/>
              <a:t>画素の輝度</a:t>
            </a:r>
          </a:p>
        </p:txBody>
      </p:sp>
      <p:sp>
        <p:nvSpPr>
          <p:cNvPr id="147" name="テキスト ボックス 146">
            <a:extLst>
              <a:ext uri="{FF2B5EF4-FFF2-40B4-BE49-F238E27FC236}">
                <a16:creationId xmlns:a16="http://schemas.microsoft.com/office/drawing/2014/main" id="{41EF4239-3E81-45A9-8ACA-264C8927BDA6}"/>
              </a:ext>
            </a:extLst>
          </p:cNvPr>
          <p:cNvSpPr txBox="1"/>
          <p:nvPr/>
        </p:nvSpPr>
        <p:spPr>
          <a:xfrm>
            <a:off x="4211960" y="4941168"/>
            <a:ext cx="877163" cy="369332"/>
          </a:xfrm>
          <a:prstGeom prst="rect">
            <a:avLst/>
          </a:prstGeom>
          <a:noFill/>
        </p:spPr>
        <p:txBody>
          <a:bodyPr wrap="none" rtlCol="0">
            <a:spAutoFit/>
          </a:bodyPr>
          <a:lstStyle/>
          <a:p>
            <a:r>
              <a:rPr kumimoji="1" lang="ja-JP" altLang="en-US" dirty="0"/>
              <a:t>偏光角</a:t>
            </a:r>
          </a:p>
        </p:txBody>
      </p:sp>
    </p:spTree>
    <p:extLst>
      <p:ext uri="{BB962C8B-B14F-4D97-AF65-F5344CB8AC3E}">
        <p14:creationId xmlns:p14="http://schemas.microsoft.com/office/powerpoint/2010/main" val="9509463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sz="quarter"/>
          </p:nvPr>
        </p:nvSpPr>
        <p:spPr/>
        <p:txBody>
          <a:bodyPr/>
          <a:lstStyle/>
          <a:p>
            <a:r>
              <a:rPr kumimoji="1" lang="ja-JP" altLang="en-US" dirty="0"/>
              <a:t>おわりに</a:t>
            </a:r>
          </a:p>
        </p:txBody>
      </p:sp>
      <p:sp>
        <p:nvSpPr>
          <p:cNvPr id="4" name="サブタイトル 3"/>
          <p:cNvSpPr>
            <a:spLocks noGrp="1"/>
          </p:cNvSpPr>
          <p:nvPr>
            <p:ph type="subTitle" sz="quarter" idx="1"/>
          </p:nvPr>
        </p:nvSpPr>
        <p:spPr/>
        <p:txBody>
          <a:bodyPr/>
          <a:lstStyle/>
          <a:p>
            <a:endParaRPr kumimoji="1" lang="ja-JP" altLang="en-US"/>
          </a:p>
        </p:txBody>
      </p:sp>
    </p:spTree>
    <p:extLst>
      <p:ext uri="{BB962C8B-B14F-4D97-AF65-F5344CB8AC3E}">
        <p14:creationId xmlns:p14="http://schemas.microsoft.com/office/powerpoint/2010/main" val="2663482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E5A804-514C-4558-9F20-15EB677A74AD}"/>
              </a:ext>
            </a:extLst>
          </p:cNvPr>
          <p:cNvSpPr>
            <a:spLocks noGrp="1"/>
          </p:cNvSpPr>
          <p:nvPr>
            <p:ph type="title"/>
          </p:nvPr>
        </p:nvSpPr>
        <p:spPr/>
        <p:txBody>
          <a:bodyPr/>
          <a:lstStyle/>
          <a:p>
            <a:r>
              <a:rPr kumimoji="1" lang="ja-JP" altLang="en-US" dirty="0"/>
              <a:t>まとめ</a:t>
            </a:r>
          </a:p>
        </p:txBody>
      </p:sp>
      <p:sp>
        <p:nvSpPr>
          <p:cNvPr id="3" name="テキスト プレースホルダー 2">
            <a:extLst>
              <a:ext uri="{FF2B5EF4-FFF2-40B4-BE49-F238E27FC236}">
                <a16:creationId xmlns:a16="http://schemas.microsoft.com/office/drawing/2014/main" id="{F1177C1D-F4DE-4E87-9C9B-A60992DC7C3D}"/>
              </a:ext>
            </a:extLst>
          </p:cNvPr>
          <p:cNvSpPr>
            <a:spLocks noGrp="1"/>
          </p:cNvSpPr>
          <p:nvPr>
            <p:ph type="body" sz="quarter" idx="13"/>
          </p:nvPr>
        </p:nvSpPr>
        <p:spPr/>
        <p:txBody>
          <a:bodyPr/>
          <a:lstStyle/>
          <a:p>
            <a:r>
              <a:rPr kumimoji="1" lang="ja-JP" altLang="en-US" dirty="0"/>
              <a:t>今後も偏光に関する新しい技術が生まれることを楽しみにしています</a:t>
            </a:r>
            <a:endParaRPr kumimoji="1" lang="en-US" altLang="ja-JP" dirty="0"/>
          </a:p>
          <a:p>
            <a:pPr lvl="1"/>
            <a:r>
              <a:rPr kumimoji="1" lang="ja-JP" altLang="en-US" dirty="0"/>
              <a:t>この発表が何かの役に立てば幸いです</a:t>
            </a:r>
            <a:endParaRPr kumimoji="1" lang="en-US" altLang="ja-JP" dirty="0"/>
          </a:p>
          <a:p>
            <a:r>
              <a:rPr kumimoji="1" lang="ja-JP" altLang="en-US" dirty="0"/>
              <a:t>参考文献</a:t>
            </a:r>
            <a:endParaRPr kumimoji="1" lang="en-US" altLang="ja-JP" dirty="0"/>
          </a:p>
          <a:p>
            <a:pPr lvl="1"/>
            <a:r>
              <a:rPr lang="ja-JP" altLang="en-US" dirty="0"/>
              <a:t>宮崎 大輔</a:t>
            </a:r>
            <a:r>
              <a:rPr lang="en-US" altLang="ja-JP" dirty="0"/>
              <a:t>, </a:t>
            </a:r>
            <a:r>
              <a:rPr lang="ja-JP" altLang="en-US" dirty="0"/>
              <a:t>池内 克史</a:t>
            </a:r>
            <a:r>
              <a:rPr lang="en-US" altLang="ja-JP" dirty="0"/>
              <a:t>, "</a:t>
            </a:r>
            <a:r>
              <a:rPr lang="ja-JP" altLang="en-US" dirty="0"/>
              <a:t>偏光の基礎理論とその応用</a:t>
            </a:r>
            <a:r>
              <a:rPr lang="en-US" altLang="ja-JP" dirty="0"/>
              <a:t>," </a:t>
            </a:r>
            <a:r>
              <a:rPr lang="ja-JP" altLang="en-US" dirty="0"/>
              <a:t>情報処理学会論文誌 コンピュータビジョンとイメージメディア</a:t>
            </a:r>
            <a:r>
              <a:rPr lang="en-US" altLang="ja-JP" dirty="0"/>
              <a:t>, Vol. 1, No. 1, pp. 64-72, 2008.</a:t>
            </a:r>
          </a:p>
          <a:p>
            <a:pPr lvl="1"/>
            <a:r>
              <a:rPr lang="en-US" altLang="ja-JP" dirty="0"/>
              <a:t>K. </a:t>
            </a:r>
            <a:r>
              <a:rPr lang="en-US" altLang="ja-JP" dirty="0" err="1"/>
              <a:t>Ikeuchi</a:t>
            </a:r>
            <a:r>
              <a:rPr lang="en-US" altLang="ja-JP" dirty="0"/>
              <a:t>, Y. Matsushita, R. Sagawa, H. Kawasaki, Y. </a:t>
            </a:r>
            <a:r>
              <a:rPr lang="en-US" altLang="ja-JP" dirty="0" err="1"/>
              <a:t>Mukaigawa</a:t>
            </a:r>
            <a:r>
              <a:rPr lang="en-US" altLang="ja-JP" dirty="0"/>
              <a:t>, R. Furukawa, D. Miyazaki, "Active Lighting and Its Application for Computer Vision," Springer, 2020.</a:t>
            </a:r>
          </a:p>
          <a:p>
            <a:endParaRPr kumimoji="1" lang="ja-JP" altLang="en-US" dirty="0"/>
          </a:p>
        </p:txBody>
      </p:sp>
    </p:spTree>
    <p:extLst>
      <p:ext uri="{BB962C8B-B14F-4D97-AF65-F5344CB8AC3E}">
        <p14:creationId xmlns:p14="http://schemas.microsoft.com/office/powerpoint/2010/main" val="35068867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0" name="Rectangle 4"/>
          <p:cNvSpPr>
            <a:spLocks noGrp="1" noChangeArrowheads="1"/>
          </p:cNvSpPr>
          <p:nvPr>
            <p:ph type="ctrTitle" sz="quarter"/>
          </p:nvPr>
        </p:nvSpPr>
        <p:spPr/>
        <p:txBody>
          <a:bodyPr/>
          <a:lstStyle/>
          <a:p>
            <a:r>
              <a:rPr lang="en-US" altLang="ja-JP" dirty="0"/>
              <a:t>Daisuke Miyazaki 2021</a:t>
            </a:r>
            <a:br>
              <a:rPr lang="en-US" altLang="ja-JP" dirty="0"/>
            </a:br>
            <a:r>
              <a:rPr lang="en-US" altLang="ja-JP" dirty="0"/>
              <a:t>Creative Commons Attribution 4.0 International License.</a:t>
            </a:r>
          </a:p>
        </p:txBody>
      </p:sp>
      <p:sp>
        <p:nvSpPr>
          <p:cNvPr id="408581" name="Rectangle 5"/>
          <p:cNvSpPr>
            <a:spLocks noGrp="1" noChangeArrowheads="1"/>
          </p:cNvSpPr>
          <p:nvPr>
            <p:ph type="subTitle" sz="quarter" idx="1"/>
          </p:nvPr>
        </p:nvSpPr>
        <p:spPr/>
        <p:txBody>
          <a:bodyPr/>
          <a:lstStyle/>
          <a:p>
            <a:pPr>
              <a:lnSpc>
                <a:spcPct val="80000"/>
              </a:lnSpc>
            </a:pPr>
            <a:r>
              <a:rPr lang="en-US" altLang="ja-JP" sz="1800" dirty="0"/>
              <a:t>http://www.cg.info.hiroshima-cu.ac.jp/~miyazaki/</a:t>
            </a:r>
          </a:p>
          <a:p>
            <a:pPr>
              <a:lnSpc>
                <a:spcPct val="80000"/>
              </a:lnSpc>
            </a:pPr>
            <a:r>
              <a:rPr lang="ja-JP" altLang="en-US" sz="1800" dirty="0"/>
              <a:t>宮崎大輔</a:t>
            </a:r>
            <a:r>
              <a:rPr lang="en-US" altLang="ja-JP" sz="1800" dirty="0"/>
              <a:t>, "</a:t>
            </a:r>
            <a:r>
              <a:rPr lang="ja-JP" altLang="en-US" sz="1800" dirty="0"/>
              <a:t>画像分野における偏光の活用</a:t>
            </a:r>
            <a:r>
              <a:rPr lang="en-US" altLang="ja-JP" sz="1800" dirty="0"/>
              <a:t>," </a:t>
            </a:r>
            <a:r>
              <a:rPr lang="ja-JP" altLang="en-US" sz="1800" dirty="0"/>
              <a:t>ロボット工学セミナー</a:t>
            </a:r>
            <a:r>
              <a:rPr lang="en-US" altLang="ja-JP" sz="1800" dirty="0"/>
              <a:t>, 2021.05</a:t>
            </a:r>
          </a:p>
        </p:txBody>
      </p:sp>
    </p:spTree>
    <p:extLst>
      <p:ext uri="{BB962C8B-B14F-4D97-AF65-F5344CB8AC3E}">
        <p14:creationId xmlns:p14="http://schemas.microsoft.com/office/powerpoint/2010/main" val="1017671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0500C38A-7C32-4132-83DB-3B6EC8B13D4D}"/>
              </a:ext>
            </a:extLst>
          </p:cNvPr>
          <p:cNvSpPr/>
          <p:nvPr/>
        </p:nvSpPr>
        <p:spPr bwMode="auto">
          <a:xfrm>
            <a:off x="2339752" y="3068960"/>
            <a:ext cx="3816424" cy="2160240"/>
          </a:xfrm>
          <a:prstGeom prst="roundRect">
            <a:avLst/>
          </a:prstGeom>
          <a:solidFill>
            <a:schemeClr val="accent4">
              <a:lumMod val="20000"/>
              <a:lumOff val="80000"/>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a:extLst>
              <a:ext uri="{FF2B5EF4-FFF2-40B4-BE49-F238E27FC236}">
                <a16:creationId xmlns:a16="http://schemas.microsoft.com/office/drawing/2014/main" id="{C8FE28BF-93FA-4CF6-B338-38052AEA6822}"/>
              </a:ext>
            </a:extLst>
          </p:cNvPr>
          <p:cNvSpPr>
            <a:spLocks noGrp="1"/>
          </p:cNvSpPr>
          <p:nvPr>
            <p:ph type="title"/>
          </p:nvPr>
        </p:nvSpPr>
        <p:spPr/>
        <p:txBody>
          <a:bodyPr/>
          <a:lstStyle/>
          <a:p>
            <a:r>
              <a:rPr kumimoji="1" lang="ja-JP" altLang="en-US" dirty="0"/>
              <a:t>偏光度と位相角の取得</a:t>
            </a: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5504D90-7CBB-420F-ACAE-0768CD22D8B1}"/>
                  </a:ext>
                </a:extLst>
              </p:cNvPr>
              <p:cNvSpPr txBox="1"/>
              <p:nvPr/>
            </p:nvSpPr>
            <p:spPr>
              <a:xfrm>
                <a:off x="179512" y="1412776"/>
                <a:ext cx="4388509"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𝐼</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cos</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𝜈</m:t>
                              </m:r>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8" name="テキスト ボックス 7">
                <a:extLst>
                  <a:ext uri="{FF2B5EF4-FFF2-40B4-BE49-F238E27FC236}">
                    <a16:creationId xmlns:a16="http://schemas.microsoft.com/office/drawing/2014/main" id="{E5504D90-7CBB-420F-ACAE-0768CD22D8B1}"/>
                  </a:ext>
                </a:extLst>
              </p:cNvPr>
              <p:cNvSpPr txBox="1">
                <a:spLocks noRot="1" noChangeAspect="1" noMove="1" noResize="1" noEditPoints="1" noAdjustHandles="1" noChangeArrowheads="1" noChangeShapeType="1" noTextEdit="1"/>
              </p:cNvSpPr>
              <p:nvPr/>
            </p:nvSpPr>
            <p:spPr>
              <a:xfrm>
                <a:off x="179512" y="1412776"/>
                <a:ext cx="4388509" cy="516745"/>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8496FCC6-3D33-4CE0-8F58-ABF88BA74D6A}"/>
                  </a:ext>
                </a:extLst>
              </p:cNvPr>
              <p:cNvSpPr txBox="1"/>
              <p:nvPr/>
            </p:nvSpPr>
            <p:spPr>
              <a:xfrm>
                <a:off x="5004048" y="548680"/>
                <a:ext cx="3871636"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cos</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9" name="テキスト ボックス 8">
                <a:extLst>
                  <a:ext uri="{FF2B5EF4-FFF2-40B4-BE49-F238E27FC236}">
                    <a16:creationId xmlns:a16="http://schemas.microsoft.com/office/drawing/2014/main" id="{8496FCC6-3D33-4CE0-8F58-ABF88BA74D6A}"/>
                  </a:ext>
                </a:extLst>
              </p:cNvPr>
              <p:cNvSpPr txBox="1">
                <a:spLocks noRot="1" noChangeAspect="1" noMove="1" noResize="1" noEditPoints="1" noAdjustHandles="1" noChangeArrowheads="1" noChangeShapeType="1" noTextEdit="1"/>
              </p:cNvSpPr>
              <p:nvPr/>
            </p:nvSpPr>
            <p:spPr>
              <a:xfrm>
                <a:off x="5004048" y="548680"/>
                <a:ext cx="3871636" cy="516745"/>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66152FC3-64C2-4157-9C3E-D8B8AE1444D0}"/>
                  </a:ext>
                </a:extLst>
              </p:cNvPr>
              <p:cNvSpPr txBox="1"/>
              <p:nvPr/>
            </p:nvSpPr>
            <p:spPr>
              <a:xfrm>
                <a:off x="4932040" y="1124744"/>
                <a:ext cx="3938962"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a:rPr kumimoji="1" lang="en-US" altLang="ja-JP" b="0" i="1" smtClean="0">
                              <a:latin typeface="Cambria Math" panose="02040503050406030204" pitchFamily="18" charset="0"/>
                            </a:rPr>
                            <m:t>45</m:t>
                          </m:r>
                        </m:sub>
                      </m:sSub>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s</m:t>
                          </m:r>
                          <m:r>
                            <m:rPr>
                              <m:sty m:val="p"/>
                            </m:rPr>
                            <a:rPr kumimoji="1" lang="en-US" altLang="ja-JP" b="0" i="0" smtClean="0">
                              <a:latin typeface="Cambria Math" panose="02040503050406030204" pitchFamily="18" charset="0"/>
                            </a:rPr>
                            <m:t>in</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10" name="テキスト ボックス 9">
                <a:extLst>
                  <a:ext uri="{FF2B5EF4-FFF2-40B4-BE49-F238E27FC236}">
                    <a16:creationId xmlns:a16="http://schemas.microsoft.com/office/drawing/2014/main" id="{66152FC3-64C2-4157-9C3E-D8B8AE1444D0}"/>
                  </a:ext>
                </a:extLst>
              </p:cNvPr>
              <p:cNvSpPr txBox="1">
                <a:spLocks noRot="1" noChangeAspect="1" noMove="1" noResize="1" noEditPoints="1" noAdjustHandles="1" noChangeArrowheads="1" noChangeShapeType="1" noTextEdit="1"/>
              </p:cNvSpPr>
              <p:nvPr/>
            </p:nvSpPr>
            <p:spPr>
              <a:xfrm>
                <a:off x="4932040" y="1124744"/>
                <a:ext cx="3938962" cy="516745"/>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FF75E90C-6FA4-49E6-AD23-CB506D9E6947}"/>
                  </a:ext>
                </a:extLst>
              </p:cNvPr>
              <p:cNvSpPr txBox="1"/>
              <p:nvPr/>
            </p:nvSpPr>
            <p:spPr>
              <a:xfrm>
                <a:off x="4932040" y="1700808"/>
                <a:ext cx="3964610"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a:rPr kumimoji="1" lang="en-US" altLang="ja-JP" b="0" i="1" smtClean="0">
                              <a:latin typeface="Cambria Math" panose="02040503050406030204" pitchFamily="18" charset="0"/>
                            </a:rPr>
                            <m:t>90</m:t>
                          </m:r>
                        </m:sub>
                      </m:sSub>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i="0" smtClean="0">
                              <a:latin typeface="Cambria Math" panose="02040503050406030204" pitchFamily="18" charset="0"/>
                            </a:rPr>
                            <m:t>cos</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11" name="テキスト ボックス 10">
                <a:extLst>
                  <a:ext uri="{FF2B5EF4-FFF2-40B4-BE49-F238E27FC236}">
                    <a16:creationId xmlns:a16="http://schemas.microsoft.com/office/drawing/2014/main" id="{FF75E90C-6FA4-49E6-AD23-CB506D9E6947}"/>
                  </a:ext>
                </a:extLst>
              </p:cNvPr>
              <p:cNvSpPr txBox="1">
                <a:spLocks noRot="1" noChangeAspect="1" noMove="1" noResize="1" noEditPoints="1" noAdjustHandles="1" noChangeArrowheads="1" noChangeShapeType="1" noTextEdit="1"/>
              </p:cNvSpPr>
              <p:nvPr/>
            </p:nvSpPr>
            <p:spPr>
              <a:xfrm>
                <a:off x="4932040" y="1700808"/>
                <a:ext cx="3964610" cy="516745"/>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5C051318-DE3D-45C1-884E-7CB360F7A382}"/>
                  </a:ext>
                </a:extLst>
              </p:cNvPr>
              <p:cNvSpPr txBox="1"/>
              <p:nvPr/>
            </p:nvSpPr>
            <p:spPr>
              <a:xfrm>
                <a:off x="4860032" y="2276872"/>
                <a:ext cx="4031424"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a:rPr kumimoji="1" lang="en-US" altLang="ja-JP" b="0" i="1" smtClean="0">
                              <a:latin typeface="Cambria Math" panose="02040503050406030204" pitchFamily="18" charset="0"/>
                            </a:rPr>
                            <m:t>135</m:t>
                          </m:r>
                        </m:sub>
                      </m:sSub>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r>
                            <a:rPr kumimoji="1" lang="en-US" altLang="ja-JP" b="0" i="1" smtClean="0">
                              <a:latin typeface="Cambria Math" panose="02040503050406030204" pitchFamily="18" charset="0"/>
                            </a:rPr>
                            <m:t>2</m:t>
                          </m:r>
                        </m:den>
                      </m:f>
                      <m:func>
                        <m:funcPr>
                          <m:ctrlPr>
                            <a:rPr kumimoji="1" lang="en-US" altLang="ja-JP"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sin</m:t>
                          </m:r>
                        </m:fName>
                        <m:e>
                          <m:d>
                            <m:dPr>
                              <m:ctrlPr>
                                <a:rPr kumimoji="1" lang="en-US" altLang="ja-JP" i="1" smtClean="0">
                                  <a:latin typeface="Cambria Math" panose="02040503050406030204" pitchFamily="18" charset="0"/>
                                </a:rPr>
                              </m:ctrlPr>
                            </m:dPr>
                            <m:e>
                              <m:r>
                                <a:rPr kumimoji="1" lang="en-US" altLang="ja-JP" b="0" i="1" smtClean="0">
                                  <a:latin typeface="Cambria Math" panose="02040503050406030204" pitchFamily="18" charset="0"/>
                                </a:rPr>
                                <m:t>2</m:t>
                              </m:r>
                              <m:r>
                                <a:rPr kumimoji="1" lang="ja-JP" altLang="en-US" b="0" i="1" smtClean="0">
                                  <a:latin typeface="Cambria Math" panose="02040503050406030204" pitchFamily="18" charset="0"/>
                                </a:rPr>
                                <m:t>𝜓</m:t>
                              </m:r>
                            </m:e>
                          </m:d>
                        </m:e>
                      </m:func>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5C051318-DE3D-45C1-884E-7CB360F7A382}"/>
                  </a:ext>
                </a:extLst>
              </p:cNvPr>
              <p:cNvSpPr txBox="1">
                <a:spLocks noRot="1" noChangeAspect="1" noMove="1" noResize="1" noEditPoints="1" noAdjustHandles="1" noChangeArrowheads="1" noChangeShapeType="1" noTextEdit="1"/>
              </p:cNvSpPr>
              <p:nvPr/>
            </p:nvSpPr>
            <p:spPr>
              <a:xfrm>
                <a:off x="4860032" y="2276872"/>
                <a:ext cx="4031424" cy="516745"/>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84319D6-639C-4BED-9433-D7110F8B0D22}"/>
                  </a:ext>
                </a:extLst>
              </p:cNvPr>
              <p:cNvSpPr txBox="1"/>
              <p:nvPr/>
            </p:nvSpPr>
            <p:spPr>
              <a:xfrm>
                <a:off x="251520" y="3501008"/>
                <a:ext cx="1599476"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max</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min</m:t>
                              </m:r>
                            </m:sub>
                          </m:sSub>
                        </m:num>
                        <m:den>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max</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m:rPr>
                                  <m:sty m:val="p"/>
                                </m:rPr>
                                <a:rPr lang="en-US" altLang="ja-JP">
                                  <a:latin typeface="Cambria Math" panose="02040503050406030204" pitchFamily="18" charset="0"/>
                                </a:rPr>
                                <m:t>min</m:t>
                              </m:r>
                            </m:sub>
                          </m:sSub>
                        </m:den>
                      </m:f>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B84319D6-639C-4BED-9433-D7110F8B0D22}"/>
                  </a:ext>
                </a:extLst>
              </p:cNvPr>
              <p:cNvSpPr txBox="1">
                <a:spLocks noRot="1" noChangeAspect="1" noMove="1" noResize="1" noEditPoints="1" noAdjustHandles="1" noChangeArrowheads="1" noChangeShapeType="1" noTextEdit="1"/>
              </p:cNvSpPr>
              <p:nvPr/>
            </p:nvSpPr>
            <p:spPr>
              <a:xfrm>
                <a:off x="251520" y="3501008"/>
                <a:ext cx="1599476" cy="565348"/>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96EAAFD-9F9C-4FCE-A6BB-745BD5D83B1B}"/>
                  </a:ext>
                </a:extLst>
              </p:cNvPr>
              <p:cNvSpPr txBox="1"/>
              <p:nvPr/>
            </p:nvSpPr>
            <p:spPr>
              <a:xfrm>
                <a:off x="2627784" y="3414452"/>
                <a:ext cx="3203505" cy="648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𝜌</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rad>
                            <m:radPr>
                              <m:degHide m:val="on"/>
                              <m:ctrlPr>
                                <a:rPr kumimoji="1" lang="en-US" altLang="ja-JP" i="1" smtClean="0">
                                  <a:latin typeface="Cambria Math" panose="02040503050406030204" pitchFamily="18" charset="0"/>
                                </a:rPr>
                              </m:ctrlPr>
                            </m:radPr>
                            <m:deg/>
                            <m:e>
                              <m:sSup>
                                <m:sSupPr>
                                  <m:ctrlPr>
                                    <a:rPr kumimoji="1" lang="en-US" altLang="ja-JP" i="1" smtClean="0">
                                      <a:latin typeface="Cambria Math" panose="02040503050406030204" pitchFamily="18" charset="0"/>
                                    </a:rPr>
                                  </m:ctrlPr>
                                </m:sSupPr>
                                <m:e>
                                  <m:d>
                                    <m:dPr>
                                      <m:ctrlPr>
                                        <a:rPr kumimoji="1" lang="en-US" altLang="ja-JP"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90</m:t>
                                          </m:r>
                                        </m:sub>
                                      </m:sSub>
                                    </m:e>
                                  </m:d>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d>
                                    <m:dPr>
                                      <m:ctrlPr>
                                        <a:rPr kumimoji="1"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45</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135</m:t>
                                          </m:r>
                                        </m:sub>
                                      </m:sSub>
                                    </m:e>
                                  </m:d>
                                </m:e>
                                <m:sup>
                                  <m:r>
                                    <a:rPr kumimoji="1" lang="en-US" altLang="ja-JP" b="0" i="1" smtClean="0">
                                      <a:latin typeface="Cambria Math" panose="02040503050406030204" pitchFamily="18" charset="0"/>
                                    </a:rPr>
                                    <m:t>2</m:t>
                                  </m:r>
                                </m:sup>
                              </m:sSup>
                            </m:e>
                          </m:rad>
                        </m:num>
                        <m:den>
                          <m:f>
                            <m:fPr>
                              <m:type m:val="lin"/>
                              <m:ctrlPr>
                                <a:rPr kumimoji="1" lang="en-US" altLang="ja-JP" i="1" smtClean="0">
                                  <a:latin typeface="Cambria Math" panose="02040503050406030204" pitchFamily="18" charset="0"/>
                                </a:rPr>
                              </m:ctrlPr>
                            </m:fPr>
                            <m:num>
                              <m:d>
                                <m:dPr>
                                  <m:ctrlPr>
                                    <a:rPr kumimoji="1" lang="en-US" altLang="ja-JP"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b="0" i="0" smtClean="0">
                                          <a:latin typeface="Cambria Math" panose="02040503050406030204" pitchFamily="18" charset="0"/>
                                        </a:rPr>
                                        <m:t>45</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b="0" i="0" smtClean="0">
                                          <a:latin typeface="Cambria Math" panose="02040503050406030204" pitchFamily="18" charset="0"/>
                                        </a:rPr>
                                        <m:t>9</m:t>
                                      </m:r>
                                      <m:r>
                                        <a:rPr lang="en-US" altLang="ja-JP">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b="0" i="0" smtClean="0">
                                          <a:latin typeface="Cambria Math" panose="02040503050406030204" pitchFamily="18" charset="0"/>
                                        </a:rPr>
                                        <m:t>135</m:t>
                                      </m:r>
                                    </m:sub>
                                  </m:sSub>
                                </m:e>
                              </m:d>
                            </m:num>
                            <m:den>
                              <m:r>
                                <a:rPr kumimoji="1" lang="en-US" altLang="ja-JP" b="0" i="1" smtClean="0">
                                  <a:latin typeface="Cambria Math" panose="02040503050406030204" pitchFamily="18" charset="0"/>
                                </a:rPr>
                                <m:t>2</m:t>
                              </m:r>
                            </m:den>
                          </m:f>
                        </m:den>
                      </m:f>
                    </m:oMath>
                  </m:oMathPara>
                </a14:m>
                <a:endParaRPr kumimoji="1" lang="ja-JP" altLang="en-US" dirty="0"/>
              </a:p>
            </p:txBody>
          </p:sp>
        </mc:Choice>
        <mc:Fallback xmlns="">
          <p:sp>
            <p:nvSpPr>
              <p:cNvPr id="14" name="テキスト ボックス 13">
                <a:extLst>
                  <a:ext uri="{FF2B5EF4-FFF2-40B4-BE49-F238E27FC236}">
                    <a16:creationId xmlns:a16="http://schemas.microsoft.com/office/drawing/2014/main" id="{F96EAAFD-9F9C-4FCE-A6BB-745BD5D83B1B}"/>
                  </a:ext>
                </a:extLst>
              </p:cNvPr>
              <p:cNvSpPr txBox="1">
                <a:spLocks noRot="1" noChangeAspect="1" noMove="1" noResize="1" noEditPoints="1" noAdjustHandles="1" noChangeArrowheads="1" noChangeShapeType="1" noTextEdit="1"/>
              </p:cNvSpPr>
              <p:nvPr/>
            </p:nvSpPr>
            <p:spPr>
              <a:xfrm>
                <a:off x="2627784" y="3414452"/>
                <a:ext cx="3203505" cy="648575"/>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ABAB56B6-8801-45BD-AC2A-8834612B342D}"/>
                  </a:ext>
                </a:extLst>
              </p:cNvPr>
              <p:cNvSpPr txBox="1"/>
              <p:nvPr/>
            </p:nvSpPr>
            <p:spPr>
              <a:xfrm>
                <a:off x="2627784" y="4350556"/>
                <a:ext cx="319542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𝜓</m:t>
                      </m:r>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2</m:t>
                          </m:r>
                        </m:den>
                      </m:f>
                      <m:r>
                        <m:rPr>
                          <m:sty m:val="p"/>
                        </m:rPr>
                        <a:rPr kumimoji="1" lang="en-US" altLang="ja-JP" b="0" i="0" smtClean="0">
                          <a:latin typeface="Cambria Math" panose="02040503050406030204" pitchFamily="18" charset="0"/>
                        </a:rPr>
                        <m:t>atan</m:t>
                      </m:r>
                      <m:r>
                        <a:rPr kumimoji="1" lang="en-US" altLang="ja-JP" b="0" i="0" smtClean="0">
                          <a:latin typeface="Cambria Math" panose="02040503050406030204" pitchFamily="18" charset="0"/>
                        </a:rPr>
                        <m:t>2</m:t>
                      </m:r>
                      <m:d>
                        <m:dPr>
                          <m:ctrlPr>
                            <a:rPr kumimoji="1"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45</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135</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a:latin typeface="Cambria Math" panose="02040503050406030204" pitchFamily="18" charset="0"/>
                                </a:rPr>
                                <m:t>90</m:t>
                              </m:r>
                            </m:sub>
                          </m:sSub>
                        </m:e>
                      </m:d>
                    </m:oMath>
                  </m:oMathPara>
                </a14:m>
                <a:endParaRPr kumimoji="1" lang="ja-JP" altLang="en-US" dirty="0"/>
              </a:p>
            </p:txBody>
          </p:sp>
        </mc:Choice>
        <mc:Fallback xmlns="">
          <p:sp>
            <p:nvSpPr>
              <p:cNvPr id="15" name="テキスト ボックス 14">
                <a:extLst>
                  <a:ext uri="{FF2B5EF4-FFF2-40B4-BE49-F238E27FC236}">
                    <a16:creationId xmlns:a16="http://schemas.microsoft.com/office/drawing/2014/main" id="{ABAB56B6-8801-45BD-AC2A-8834612B342D}"/>
                  </a:ext>
                </a:extLst>
              </p:cNvPr>
              <p:cNvSpPr txBox="1">
                <a:spLocks noRot="1" noChangeAspect="1" noMove="1" noResize="1" noEditPoints="1" noAdjustHandles="1" noChangeArrowheads="1" noChangeShapeType="1" noTextEdit="1"/>
              </p:cNvSpPr>
              <p:nvPr/>
            </p:nvSpPr>
            <p:spPr>
              <a:xfrm>
                <a:off x="2627784" y="4350556"/>
                <a:ext cx="3195426" cy="518604"/>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FC91F42-BE80-43AB-9E04-F0B0EE2EBDF4}"/>
                  </a:ext>
                </a:extLst>
              </p:cNvPr>
              <p:cNvSpPr txBox="1"/>
              <p:nvPr/>
            </p:nvSpPr>
            <p:spPr>
              <a:xfrm>
                <a:off x="6660232" y="4869160"/>
                <a:ext cx="2187778" cy="474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panose="02040503050406030204" pitchFamily="18" charset="0"/>
                        </a:rPr>
                        <m:t>atan</m:t>
                      </m:r>
                      <m:r>
                        <a:rPr kumimoji="1" lang="en-US" altLang="ja-JP" b="0" i="0" smtClean="0">
                          <a:latin typeface="Cambria Math" panose="02040503050406030204" pitchFamily="18" charset="0"/>
                        </a:rPr>
                        <m:t>2</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𝑦</m:t>
                          </m:r>
                          <m:r>
                            <a:rPr lang="en-US" altLang="ja-JP" b="0" i="1" smtClean="0">
                              <a:latin typeface="Cambria Math" panose="02040503050406030204" pitchFamily="18" charset="0"/>
                            </a:rPr>
                            <m:t>,</m:t>
                          </m:r>
                          <m:r>
                            <a:rPr lang="en-US" altLang="ja-JP" b="0" i="1" smtClean="0">
                              <a:latin typeface="Cambria Math" panose="02040503050406030204" pitchFamily="18" charset="0"/>
                            </a:rPr>
                            <m:t>𝑥</m:t>
                          </m:r>
                        </m:e>
                      </m:d>
                      <m:r>
                        <a:rPr kumimoji="1" lang="en-US" altLang="ja-JP" b="0" i="1" smtClean="0">
                          <a:latin typeface="Cambria Math" panose="02040503050406030204" pitchFamily="18" charset="0"/>
                        </a:rPr>
                        <m:t>=</m:t>
                      </m:r>
                      <m:func>
                        <m:funcPr>
                          <m:ctrlPr>
                            <a:rPr kumimoji="1" lang="en-US" altLang="ja-JP" b="0" i="1" smtClean="0">
                              <a:latin typeface="Cambria Math" panose="02040503050406030204" pitchFamily="18" charset="0"/>
                            </a:rPr>
                          </m:ctrlPr>
                        </m:funcPr>
                        <m:fName>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tan</m:t>
                              </m:r>
                            </m:e>
                            <m:sup>
                              <m:r>
                                <a:rPr kumimoji="1" lang="en-US" altLang="ja-JP" b="0" i="0" smtClean="0">
                                  <a:latin typeface="Cambria Math" panose="02040503050406030204" pitchFamily="18" charset="0"/>
                                </a:rPr>
                                <m:t>−1</m:t>
                              </m:r>
                            </m:sup>
                          </m:sSup>
                        </m:fName>
                        <m:e>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𝑦</m:t>
                              </m:r>
                            </m:num>
                            <m:den>
                              <m:r>
                                <a:rPr kumimoji="1" lang="en-US" altLang="ja-JP" b="0" i="1" smtClean="0">
                                  <a:latin typeface="Cambria Math" panose="02040503050406030204" pitchFamily="18" charset="0"/>
                                </a:rPr>
                                <m:t>𝑥</m:t>
                              </m:r>
                            </m:den>
                          </m:f>
                        </m:e>
                      </m:func>
                    </m:oMath>
                  </m:oMathPara>
                </a14:m>
                <a:endParaRPr kumimoji="1" lang="ja-JP" altLang="en-US" dirty="0"/>
              </a:p>
            </p:txBody>
          </p:sp>
        </mc:Choice>
        <mc:Fallback xmlns="">
          <p:sp>
            <p:nvSpPr>
              <p:cNvPr id="16" name="テキスト ボックス 15">
                <a:extLst>
                  <a:ext uri="{FF2B5EF4-FFF2-40B4-BE49-F238E27FC236}">
                    <a16:creationId xmlns:a16="http://schemas.microsoft.com/office/drawing/2014/main" id="{8FC91F42-BE80-43AB-9E04-F0B0EE2EBDF4}"/>
                  </a:ext>
                </a:extLst>
              </p:cNvPr>
              <p:cNvSpPr txBox="1">
                <a:spLocks noRot="1" noChangeAspect="1" noMove="1" noResize="1" noEditPoints="1" noAdjustHandles="1" noChangeArrowheads="1" noChangeShapeType="1" noTextEdit="1"/>
              </p:cNvSpPr>
              <p:nvPr/>
            </p:nvSpPr>
            <p:spPr>
              <a:xfrm>
                <a:off x="6660232" y="4869160"/>
                <a:ext cx="2187778" cy="474297"/>
              </a:xfrm>
              <a:prstGeom prst="rect">
                <a:avLst/>
              </a:prstGeom>
              <a:blipFill>
                <a:blip r:embed="rId10"/>
                <a:stretch>
                  <a:fillRect/>
                </a:stretch>
              </a:blipFill>
            </p:spPr>
            <p:txBody>
              <a:bodyPr/>
              <a:lstStyle/>
              <a:p>
                <a:r>
                  <a:rPr lang="ja-JP" altLang="en-US">
                    <a:noFill/>
                  </a:rPr>
                  <a:t> </a:t>
                </a:r>
              </a:p>
            </p:txBody>
          </p:sp>
        </mc:Fallback>
      </mc:AlternateContent>
      <p:sp>
        <p:nvSpPr>
          <p:cNvPr id="17" name="左中かっこ 16">
            <a:extLst>
              <a:ext uri="{FF2B5EF4-FFF2-40B4-BE49-F238E27FC236}">
                <a16:creationId xmlns:a16="http://schemas.microsoft.com/office/drawing/2014/main" id="{A44B9F4C-4410-4100-86D1-273C57E7A53A}"/>
              </a:ext>
            </a:extLst>
          </p:cNvPr>
          <p:cNvSpPr/>
          <p:nvPr/>
        </p:nvSpPr>
        <p:spPr bwMode="auto">
          <a:xfrm>
            <a:off x="4572000" y="548680"/>
            <a:ext cx="288032" cy="2304256"/>
          </a:xfrm>
          <a:prstGeom prst="leftBrace">
            <a:avLst>
              <a:gd name="adj1" fmla="val 59419"/>
              <a:gd name="adj2" fmla="val 50000"/>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charset="0"/>
              <a:ea typeface="ＭＳ Ｐゴシック" pitchFamily="50" charset="-128"/>
            </a:endParaRPr>
          </a:p>
        </p:txBody>
      </p:sp>
      <p:sp>
        <p:nvSpPr>
          <p:cNvPr id="18" name="テキスト ボックス 17">
            <a:extLst>
              <a:ext uri="{FF2B5EF4-FFF2-40B4-BE49-F238E27FC236}">
                <a16:creationId xmlns:a16="http://schemas.microsoft.com/office/drawing/2014/main" id="{BF37D92D-A4A8-468B-B939-67E6453C2113}"/>
              </a:ext>
            </a:extLst>
          </p:cNvPr>
          <p:cNvSpPr txBox="1"/>
          <p:nvPr/>
        </p:nvSpPr>
        <p:spPr>
          <a:xfrm>
            <a:off x="6588224" y="3573016"/>
            <a:ext cx="575799" cy="369332"/>
          </a:xfrm>
          <a:prstGeom prst="rect">
            <a:avLst/>
          </a:prstGeom>
          <a:noFill/>
        </p:spPr>
        <p:txBody>
          <a:bodyPr wrap="none" rtlCol="0">
            <a:spAutoFit/>
          </a:bodyPr>
          <a:lstStyle/>
          <a:p>
            <a:r>
              <a:rPr kumimoji="1" lang="en-US" altLang="ja-JP" dirty="0"/>
              <a:t>0~1</a:t>
            </a:r>
            <a:endParaRPr kumimoji="1" lang="ja-JP" altLang="en-US" dirty="0"/>
          </a:p>
        </p:txBody>
      </p:sp>
      <p:sp>
        <p:nvSpPr>
          <p:cNvPr id="19" name="テキスト ボックス 18">
            <a:extLst>
              <a:ext uri="{FF2B5EF4-FFF2-40B4-BE49-F238E27FC236}">
                <a16:creationId xmlns:a16="http://schemas.microsoft.com/office/drawing/2014/main" id="{46F297C4-EF53-4CFD-BB00-9715F04A8D67}"/>
              </a:ext>
            </a:extLst>
          </p:cNvPr>
          <p:cNvSpPr txBox="1"/>
          <p:nvPr/>
        </p:nvSpPr>
        <p:spPr>
          <a:xfrm>
            <a:off x="6588224" y="4509120"/>
            <a:ext cx="1063112" cy="369332"/>
          </a:xfrm>
          <a:prstGeom prst="rect">
            <a:avLst/>
          </a:prstGeom>
          <a:noFill/>
        </p:spPr>
        <p:txBody>
          <a:bodyPr wrap="none" rtlCol="0">
            <a:spAutoFit/>
          </a:bodyPr>
          <a:lstStyle/>
          <a:p>
            <a:r>
              <a:rPr kumimoji="1" lang="en-US" altLang="ja-JP" dirty="0"/>
              <a:t>0~180°</a:t>
            </a:r>
            <a:endParaRPr kumimoji="1" lang="ja-JP" altLang="en-US" dirty="0"/>
          </a:p>
        </p:txBody>
      </p:sp>
    </p:spTree>
    <p:extLst>
      <p:ext uri="{BB962C8B-B14F-4D97-AF65-F5344CB8AC3E}">
        <p14:creationId xmlns:p14="http://schemas.microsoft.com/office/powerpoint/2010/main" val="795354026"/>
      </p:ext>
    </p:extLst>
  </p:cSld>
  <p:clrMapOvr>
    <a:masterClrMapping/>
  </p:clrMapOvr>
</p:sld>
</file>

<file path=ppt/theme/theme1.xml><?xml version="1.0" encoding="utf-8"?>
<a:theme xmlns:a="http://schemas.openxmlformats.org/drawingml/2006/main" name="hcu04">
  <a:themeElements>
    <a:clrScheme name="ユーザー定義 6">
      <a:dk1>
        <a:srgbClr val="000000"/>
      </a:dk1>
      <a:lt1>
        <a:srgbClr val="FFFFFF"/>
      </a:lt1>
      <a:dk2>
        <a:srgbClr val="004098"/>
      </a:dk2>
      <a:lt2>
        <a:srgbClr val="A1D8E6"/>
      </a:lt2>
      <a:accent1>
        <a:srgbClr val="53A2D7"/>
      </a:accent1>
      <a:accent2>
        <a:srgbClr val="58A84B"/>
      </a:accent2>
      <a:accent3>
        <a:srgbClr val="D43238"/>
      </a:accent3>
      <a:accent4>
        <a:srgbClr val="C252CC"/>
      </a:accent4>
      <a:accent5>
        <a:srgbClr val="C8CC52"/>
      </a:accent5>
      <a:accent6>
        <a:srgbClr val="CC8752"/>
      </a:accent6>
      <a:hlink>
        <a:srgbClr val="808080"/>
      </a:hlink>
      <a:folHlink>
        <a:srgbClr val="FAD9D0"/>
      </a:folHlink>
    </a:clrScheme>
    <a:fontScheme name="1_pbv0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pbv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bv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bv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bv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bv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bv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bv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bv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bv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bv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bv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bv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bv01 13">
        <a:dk1>
          <a:srgbClr val="000000"/>
        </a:dk1>
        <a:lt1>
          <a:srgbClr val="FFFFFF"/>
        </a:lt1>
        <a:dk2>
          <a:srgbClr val="000000"/>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4">
        <a:dk1>
          <a:srgbClr val="000000"/>
        </a:dk1>
        <a:lt1>
          <a:srgbClr val="FFFFFF"/>
        </a:lt1>
        <a:dk2>
          <a:srgbClr val="C0C0C0"/>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5">
        <a:dk1>
          <a:srgbClr val="000000"/>
        </a:dk1>
        <a:lt1>
          <a:srgbClr val="FFFFFF"/>
        </a:lt1>
        <a:dk2>
          <a:srgbClr val="0242C2"/>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6">
        <a:dk1>
          <a:srgbClr val="000000"/>
        </a:dk1>
        <a:lt1>
          <a:srgbClr val="FFFFFF"/>
        </a:lt1>
        <a:dk2>
          <a:srgbClr val="0242C2"/>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EF700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10139</TotalTime>
  <Words>1951</Words>
  <Application>Microsoft Office PowerPoint</Application>
  <PresentationFormat>画面に合わせる (4:3)</PresentationFormat>
  <Paragraphs>480</Paragraphs>
  <Slides>82</Slides>
  <Notes>4</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4</vt:i4>
      </vt:variant>
      <vt:variant>
        <vt:lpstr>スライド タイトル</vt:lpstr>
      </vt:variant>
      <vt:variant>
        <vt:i4>82</vt:i4>
      </vt:variant>
    </vt:vector>
  </HeadingPairs>
  <TitlesOfParts>
    <vt:vector size="95" baseType="lpstr">
      <vt:lpstr>ＭＳ Ｐゴシック</vt:lpstr>
      <vt:lpstr>宋体</vt:lpstr>
      <vt:lpstr>Arial</vt:lpstr>
      <vt:lpstr>Calibri</vt:lpstr>
      <vt:lpstr>Cambria Math</vt:lpstr>
      <vt:lpstr>Helvetica</vt:lpstr>
      <vt:lpstr>Symbol</vt:lpstr>
      <vt:lpstr>Times New Roman</vt:lpstr>
      <vt:lpstr>hcu04</vt:lpstr>
      <vt:lpstr>Micrografx Windows Draw 4.0J 描画</vt:lpstr>
      <vt:lpstr>Photo Editor Photo</vt:lpstr>
      <vt:lpstr>Equation</vt:lpstr>
      <vt:lpstr>数式</vt:lpstr>
      <vt:lpstr>画像分野における偏光の活用</vt:lpstr>
      <vt:lpstr>鏡面反射の除去</vt:lpstr>
      <vt:lpstr>偏光の応用：立体映像</vt:lpstr>
      <vt:lpstr>偏光とは？</vt:lpstr>
      <vt:lpstr>今日の発表資料</vt:lpstr>
      <vt:lpstr>実験上の注意点</vt:lpstr>
      <vt:lpstr>直線偏光板</vt:lpstr>
      <vt:lpstr>偏光パラメータ</vt:lpstr>
      <vt:lpstr>偏光度と位相角の取得</vt:lpstr>
      <vt:lpstr>偏光カメラ</vt:lpstr>
      <vt:lpstr>反射成分の分離</vt:lpstr>
      <vt:lpstr>二色性反射モデル</vt:lpstr>
      <vt:lpstr>偏光による反射成分の分離</vt:lpstr>
      <vt:lpstr>反射成分の分離</vt:lpstr>
      <vt:lpstr>拡散反射成分と鏡面反射成分</vt:lpstr>
      <vt:lpstr>位相角</vt:lpstr>
      <vt:lpstr>極座標系と擬似カラー表現</vt:lpstr>
      <vt:lpstr>平行成分と垂直成分</vt:lpstr>
      <vt:lpstr>フレネルの式</vt:lpstr>
      <vt:lpstr>ガウス球による表現</vt:lpstr>
      <vt:lpstr>偏光と法線の関係</vt:lpstr>
      <vt:lpstr>2視点以上から法線を一意に決定</vt:lpstr>
      <vt:lpstr>法線の推定</vt:lpstr>
      <vt:lpstr>凹形状の推定の例</vt:lpstr>
      <vt:lpstr>空の偏光</vt:lpstr>
      <vt:lpstr>天空羅針盤</vt:lpstr>
      <vt:lpstr>魚眼レンズによる撮影</vt:lpstr>
      <vt:lpstr>応用例</vt:lpstr>
      <vt:lpstr>ヘイズ除去</vt:lpstr>
      <vt:lpstr>霧がかったシーンを改善したい</vt:lpstr>
      <vt:lpstr>散乱光と物体光の和</vt:lpstr>
      <vt:lpstr>散乱光の偏光</vt:lpstr>
      <vt:lpstr>距離による減衰</vt:lpstr>
      <vt:lpstr>　　　　水中</vt:lpstr>
      <vt:lpstr>拡散反射光</vt:lpstr>
      <vt:lpstr>拡散反射光の部分偏光</vt:lpstr>
      <vt:lpstr>拡散反射光</vt:lpstr>
      <vt:lpstr>法線の制約</vt:lpstr>
      <vt:lpstr>拡散反射の偏光度</vt:lpstr>
      <vt:lpstr>ガウス球による表現</vt:lpstr>
      <vt:lpstr>法線推定結果</vt:lpstr>
      <vt:lpstr>熱放射光</vt:lpstr>
      <vt:lpstr>熱放射光の原理</vt:lpstr>
      <vt:lpstr>熱放射光の偏光</vt:lpstr>
      <vt:lpstr>法線計測結果</vt:lpstr>
      <vt:lpstr>鏡面反射の偏光度</vt:lpstr>
      <vt:lpstr>フレネルの式</vt:lpstr>
      <vt:lpstr>鏡面反射の偏光度</vt:lpstr>
      <vt:lpstr>ガウス球による表現</vt:lpstr>
      <vt:lpstr>曖昧性の除去</vt:lpstr>
      <vt:lpstr>偏光レイトレーシング法</vt:lpstr>
      <vt:lpstr>透明物体</vt:lpstr>
      <vt:lpstr>ミュラー行列</vt:lpstr>
      <vt:lpstr>座標系の変換</vt:lpstr>
      <vt:lpstr>形状計測アルゴリズム</vt:lpstr>
      <vt:lpstr>実験結果</vt:lpstr>
      <vt:lpstr>Shape from shading</vt:lpstr>
      <vt:lpstr>輝度</vt:lpstr>
      <vt:lpstr>位相角</vt:lpstr>
      <vt:lpstr>偏光度</vt:lpstr>
      <vt:lpstr>法線推定</vt:lpstr>
      <vt:lpstr>Photometric stereo</vt:lpstr>
      <vt:lpstr>未校正照度差ステレオ法</vt:lpstr>
      <vt:lpstr>入力データの行列</vt:lpstr>
      <vt:lpstr>特異値分解</vt:lpstr>
      <vt:lpstr>偏光による補正</vt:lpstr>
      <vt:lpstr>製品</vt:lpstr>
      <vt:lpstr>偏光による形状計測をするセンサ</vt:lpstr>
      <vt:lpstr>他の技術との組み合わせ</vt:lpstr>
      <vt:lpstr>形状センサを使う</vt:lpstr>
      <vt:lpstr>2眼ステレオ</vt:lpstr>
      <vt:lpstr>2眼ステレオ（偏光カメラ+RGBカメラ）</vt:lpstr>
      <vt:lpstr>多眼ステレオ</vt:lpstr>
      <vt:lpstr>TOFレーザーセンサ</vt:lpstr>
      <vt:lpstr>深層学習</vt:lpstr>
      <vt:lpstr>曖昧性を深層学習で解く</vt:lpstr>
      <vt:lpstr>ネットワーク構造</vt:lpstr>
      <vt:lpstr>データ計測</vt:lpstr>
      <vt:lpstr>計測結果</vt:lpstr>
      <vt:lpstr>おわりに</vt:lpstr>
      <vt:lpstr>まとめ</vt:lpstr>
      <vt:lpstr>Daisuke Miyazaki 2021 Creative Commons Attribution 4.0 International 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dc:title>
  <cp:lastModifiedBy>宮崎　大輔</cp:lastModifiedBy>
  <cp:revision>1602</cp:revision>
  <cp:lastPrinted>2015-02-17T11:18:49Z</cp:lastPrinted>
  <dcterms:modified xsi:type="dcterms:W3CDTF">2021-05-18T06:48:03Z</dcterms:modified>
</cp:coreProperties>
</file>